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8.xml" ContentType="application/vnd.openxmlformats-officedocument.drawingml.chart+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91"/>
  </p:notesMasterIdLst>
  <p:handoutMasterIdLst>
    <p:handoutMasterId r:id="rId92"/>
  </p:handoutMasterIdLst>
  <p:sldIdLst>
    <p:sldId id="256" r:id="rId3"/>
    <p:sldId id="257" r:id="rId4"/>
    <p:sldId id="258" r:id="rId5"/>
    <p:sldId id="259" r:id="rId6"/>
    <p:sldId id="260" r:id="rId7"/>
    <p:sldId id="261" r:id="rId8"/>
    <p:sldId id="262" r:id="rId9"/>
    <p:sldId id="264" r:id="rId10"/>
    <p:sldId id="296" r:id="rId11"/>
    <p:sldId id="297" r:id="rId12"/>
    <p:sldId id="298" r:id="rId13"/>
    <p:sldId id="299" r:id="rId14"/>
    <p:sldId id="300" r:id="rId15"/>
    <p:sldId id="301" r:id="rId16"/>
    <p:sldId id="302" r:id="rId17"/>
    <p:sldId id="304" r:id="rId18"/>
    <p:sldId id="265" r:id="rId19"/>
    <p:sldId id="266"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5" r:id="rId47"/>
    <p:sldId id="305" r:id="rId48"/>
    <p:sldId id="306" r:id="rId49"/>
    <p:sldId id="307" r:id="rId50"/>
    <p:sldId id="308" r:id="rId51"/>
    <p:sldId id="310" r:id="rId52"/>
    <p:sldId id="311" r:id="rId53"/>
    <p:sldId id="330" r:id="rId54"/>
    <p:sldId id="312" r:id="rId55"/>
    <p:sldId id="313" r:id="rId56"/>
    <p:sldId id="339" r:id="rId57"/>
    <p:sldId id="332" r:id="rId58"/>
    <p:sldId id="331" r:id="rId59"/>
    <p:sldId id="318" r:id="rId60"/>
    <p:sldId id="333" r:id="rId61"/>
    <p:sldId id="315" r:id="rId62"/>
    <p:sldId id="334" r:id="rId63"/>
    <p:sldId id="336" r:id="rId64"/>
    <p:sldId id="337" r:id="rId65"/>
    <p:sldId id="335" r:id="rId66"/>
    <p:sldId id="338" r:id="rId67"/>
    <p:sldId id="319" r:id="rId68"/>
    <p:sldId id="323" r:id="rId69"/>
    <p:sldId id="340" r:id="rId70"/>
    <p:sldId id="341" r:id="rId71"/>
    <p:sldId id="263" r:id="rId72"/>
    <p:sldId id="303" r:id="rId73"/>
    <p:sldId id="294" r:id="rId74"/>
    <p:sldId id="309" r:id="rId75"/>
    <p:sldId id="325" r:id="rId76"/>
    <p:sldId id="324" r:id="rId77"/>
    <p:sldId id="314" r:id="rId78"/>
    <p:sldId id="328" r:id="rId79"/>
    <p:sldId id="317" r:id="rId80"/>
    <p:sldId id="316" r:id="rId81"/>
    <p:sldId id="320" r:id="rId82"/>
    <p:sldId id="321" r:id="rId83"/>
    <p:sldId id="322" r:id="rId84"/>
    <p:sldId id="326" r:id="rId85"/>
    <p:sldId id="327" r:id="rId86"/>
    <p:sldId id="329" r:id="rId87"/>
    <p:sldId id="342" r:id="rId88"/>
    <p:sldId id="343" r:id="rId89"/>
    <p:sldId id="344" r:id="rId9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459" autoAdjust="0"/>
  </p:normalViewPr>
  <p:slideViewPr>
    <p:cSldViewPr snapToGrid="0">
      <p:cViewPr varScale="1">
        <p:scale>
          <a:sx n="88" d="100"/>
          <a:sy n="88" d="100"/>
        </p:scale>
        <p:origin x="180" y="96"/>
      </p:cViewPr>
      <p:guideLst/>
    </p:cSldViewPr>
  </p:slideViewPr>
  <p:notesTextViewPr>
    <p:cViewPr>
      <p:scale>
        <a:sx n="1" d="1"/>
        <a:sy n="1" d="1"/>
      </p:scale>
      <p:origin x="0" y="0"/>
    </p:cViewPr>
  </p:notesTextViewPr>
  <p:notesViewPr>
    <p:cSldViewPr snapToGrid="0">
      <p:cViewPr varScale="1">
        <p:scale>
          <a:sx n="134" d="100"/>
          <a:sy n="134" d="100"/>
        </p:scale>
        <p:origin x="8508" y="13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oleObject" Target="file:///C:\Users\karl.olson\OneDrive%20-%20US%20Army\Desktop\PhD\Copy%20of%20data_final.ods" TargetMode="External"/><Relationship Id="rId2" Type="http://schemas.microsoft.com/office/2011/relationships/chartColorStyle" Target="colors1.xml"/><Relationship Id="rId1" Type="http://schemas.microsoft.com/office/2011/relationships/chartStyle" Target="style1.xml"/></Relationships>
</file>

<file path=ppt/charts/_rels/chart7.xml.rels><?xml version="1.0" encoding="UTF-8" standalone="yes"?>
<Relationships xmlns="http://schemas.openxmlformats.org/package/2006/relationships"><Relationship Id="rId3" Type="http://schemas.openxmlformats.org/officeDocument/2006/relationships/oleObject" Target="file:///C:\Users\karl.olson\OneDrive%20-%20US%20Army\Desktop\PhD\Copy%20of%20data_final.ods" TargetMode="External"/><Relationship Id="rId2" Type="http://schemas.microsoft.com/office/2011/relationships/chartColorStyle" Target="colors2.xml"/><Relationship Id="rId1" Type="http://schemas.microsoft.com/office/2011/relationships/chartStyle" Target="style2.xml"/></Relationships>
</file>

<file path=ppt/charts/_rels/chart8.xml.rels><?xml version="1.0" encoding="UTF-8" standalone="yes"?>
<Relationships xmlns="http://schemas.openxmlformats.org/package/2006/relationships"><Relationship Id="rId1" Type="http://schemas.openxmlformats.org/officeDocument/2006/relationships/oleObject" Target="file:///C:\Users\karl.olson\OneDrive%20-%20US%20Army\Desktop\PhD\Proxy%20Msmts.od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8011423010345"/>
          <c:y val="0.32870313768326537"/>
          <c:w val="0.76219374266536666"/>
          <c:h val="0.46994130832005504"/>
        </c:manualLayout>
      </c:layout>
      <c:scatterChart>
        <c:scatterStyle val="lineMarker"/>
        <c:varyColors val="0"/>
        <c:ser>
          <c:idx val="0"/>
          <c:order val="0"/>
          <c:tx>
            <c:strRef>
              <c:f>Sheet1!$A$1</c:f>
              <c:strCache>
                <c:ptCount val="1"/>
                <c:pt idx="0">
                  <c:v>% Routes with Lower Cost Alternative</c:v>
                </c:pt>
              </c:strCache>
            </c:strRef>
          </c:tx>
          <c:spPr>
            <a:ln w="19080" cap="rnd">
              <a:solidFill>
                <a:srgbClr val="4472C4"/>
              </a:solidFill>
              <a:round/>
            </a:ln>
          </c:spPr>
          <c:marker>
            <c:symbol val="circle"/>
            <c:size val="5"/>
            <c:spPr>
              <a:solidFill>
                <a:srgbClr val="4472C4"/>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Sheet1!$A$2:$A$6</c:f>
              <c:numCache>
                <c:formatCode>General</c:formatCode>
                <c:ptCount val="5"/>
                <c:pt idx="0">
                  <c:v>10</c:v>
                </c:pt>
                <c:pt idx="1">
                  <c:v>30</c:v>
                </c:pt>
                <c:pt idx="2">
                  <c:v>50</c:v>
                </c:pt>
                <c:pt idx="3">
                  <c:v>70</c:v>
                </c:pt>
                <c:pt idx="4">
                  <c:v>90</c:v>
                </c:pt>
              </c:numCache>
            </c:numRef>
          </c:xVal>
          <c:yVal>
            <c:numRef>
              <c:f>Sheet1!$C$2:$C$6</c:f>
              <c:numCache>
                <c:formatCode>General</c:formatCode>
                <c:ptCount val="5"/>
                <c:pt idx="0">
                  <c:v>8.1632653061224492</c:v>
                </c:pt>
                <c:pt idx="1">
                  <c:v>8</c:v>
                </c:pt>
                <c:pt idx="2">
                  <c:v>3.9215686274509802</c:v>
                </c:pt>
                <c:pt idx="3">
                  <c:v>15.384615384615399</c:v>
                </c:pt>
                <c:pt idx="4">
                  <c:v>14.285714285714299</c:v>
                </c:pt>
              </c:numCache>
            </c:numRef>
          </c:yVal>
          <c:smooth val="0"/>
          <c:extLst>
            <c:ext xmlns:c16="http://schemas.microsoft.com/office/drawing/2014/chart" uri="{C3380CC4-5D6E-409C-BE32-E72D297353CC}">
              <c16:uniqueId val="{00000000-1E5C-404E-8A93-525C588701D5}"/>
            </c:ext>
          </c:extLst>
        </c:ser>
        <c:ser>
          <c:idx val="1"/>
          <c:order val="1"/>
          <c:tx>
            <c:strRef>
              <c:f>Sheet1!$B$1</c:f>
              <c:strCache>
                <c:ptCount val="1"/>
                <c:pt idx="0">
                  <c:v>% Routes with Equal Cost Alternative</c:v>
                </c:pt>
              </c:strCache>
            </c:strRef>
          </c:tx>
          <c:spPr>
            <a:ln w="19080" cap="rnd">
              <a:solidFill>
                <a:srgbClr val="ED7D31"/>
              </a:solidFill>
              <a:round/>
            </a:ln>
          </c:spPr>
          <c:marker>
            <c:symbol val="circle"/>
            <c:size val="5"/>
            <c:spPr>
              <a:solidFill>
                <a:srgbClr val="ED7D31"/>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Sheet1!$B$2:$B$6</c:f>
              <c:numCache>
                <c:formatCode>General</c:formatCode>
                <c:ptCount val="5"/>
                <c:pt idx="0">
                  <c:v>10</c:v>
                </c:pt>
                <c:pt idx="1">
                  <c:v>30</c:v>
                </c:pt>
                <c:pt idx="2">
                  <c:v>50</c:v>
                </c:pt>
                <c:pt idx="3">
                  <c:v>70</c:v>
                </c:pt>
                <c:pt idx="4">
                  <c:v>90</c:v>
                </c:pt>
              </c:numCache>
            </c:numRef>
          </c:xVal>
          <c:yVal>
            <c:numRef>
              <c:f>Sheet1!$D$2:$D$6</c:f>
              <c:numCache>
                <c:formatCode>General</c:formatCode>
                <c:ptCount val="5"/>
                <c:pt idx="0">
                  <c:v>38.775510204081598</c:v>
                </c:pt>
                <c:pt idx="1">
                  <c:v>42</c:v>
                </c:pt>
                <c:pt idx="2">
                  <c:v>33.3333333333333</c:v>
                </c:pt>
                <c:pt idx="3">
                  <c:v>38.461538461538503</c:v>
                </c:pt>
                <c:pt idx="4">
                  <c:v>42.857142857142897</c:v>
                </c:pt>
              </c:numCache>
            </c:numRef>
          </c:yVal>
          <c:smooth val="0"/>
          <c:extLst>
            <c:ext xmlns:c16="http://schemas.microsoft.com/office/drawing/2014/chart" uri="{C3380CC4-5D6E-409C-BE32-E72D297353CC}">
              <c16:uniqueId val="{00000001-1E5C-404E-8A93-525C588701D5}"/>
            </c:ext>
          </c:extLst>
        </c:ser>
        <c:dLbls>
          <c:showLegendKey val="0"/>
          <c:showVal val="0"/>
          <c:showCatName val="0"/>
          <c:showSerName val="0"/>
          <c:showPercent val="0"/>
          <c:showBubbleSize val="0"/>
        </c:dLbls>
        <c:axId val="26930419"/>
        <c:axId val="85844521"/>
        <c:extLst>
          <c:ext xmlns:c15="http://schemas.microsoft.com/office/drawing/2012/chart" uri="{02D57815-91ED-43cb-92C2-25804820EDAC}">
            <c15:filteredScatterSeries>
              <c15:ser>
                <c:idx val="2"/>
                <c:order val="2"/>
                <c:tx>
                  <c:strRef>
                    <c:extLst>
                      <c:ext uri="{02D57815-91ED-43cb-92C2-25804820EDAC}">
                        <c15:formulaRef>
                          <c15:sqref>Sheet1!#REF!</c15:sqref>
                        </c15:formulaRef>
                      </c:ext>
                    </c:extLst>
                    <c:strCache>
                      <c:ptCount val="1"/>
                      <c:pt idx="0">
                        <c:v>#REF!</c:v>
                      </c:pt>
                    </c:strCache>
                  </c:strRef>
                </c:tx>
                <c:spPr>
                  <a:ln w="19080" cap="rnd">
                    <a:solidFill>
                      <a:srgbClr val="A5A5A5"/>
                    </a:solidFill>
                    <a:round/>
                  </a:ln>
                </c:spPr>
                <c:marker>
                  <c:symbol val="circle"/>
                  <c:size val="5"/>
                  <c:spPr>
                    <a:solidFill>
                      <a:srgbClr val="A5A5A5"/>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uri="{CE6537A1-D6FC-4f65-9D91-7224C49458BB}">
                      <c15:showLeaderLines val="1"/>
                    </c:ext>
                  </c:extLst>
                </c:dLbls>
                <c:xVal>
                  <c:numRef>
                    <c:extLst>
                      <c:ext uri="{02D57815-91ED-43cb-92C2-25804820EDAC}">
                        <c15:formulaRef>
                          <c15:sqref>Sheet1!#REF!</c15:sqref>
                        </c15:formulaRef>
                      </c:ext>
                    </c:extLst>
                  </c:numRef>
                </c:xVal>
                <c:yVal>
                  <c:numRef>
                    <c:extLst>
                      <c:ext uri="{02D57815-91ED-43cb-92C2-25804820EDAC}">
                        <c15:formulaRef>
                          <c15:sqref>Sheet1!$E$2:$E$6</c15:sqref>
                        </c15:formulaRef>
                      </c:ext>
                    </c:extLst>
                    <c:numCache>
                      <c:formatCode>General</c:formatCode>
                      <c:ptCount val="5"/>
                    </c:numCache>
                  </c:numRef>
                </c:yVal>
                <c:smooth val="1"/>
                <c:extLst>
                  <c:ext xmlns:c16="http://schemas.microsoft.com/office/drawing/2014/chart" uri="{C3380CC4-5D6E-409C-BE32-E72D297353CC}">
                    <c16:uniqueId val="{00000003-1E5C-404E-8A93-525C588701D5}"/>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Sheet1!#REF!</c15:sqref>
                        </c15:formulaRef>
                      </c:ext>
                    </c:extLst>
                    <c:strCache>
                      <c:ptCount val="1"/>
                      <c:pt idx="0">
                        <c:v>#REF!</c:v>
                      </c:pt>
                    </c:strCache>
                  </c:strRef>
                </c:tx>
                <c:spPr>
                  <a:ln w="19080" cap="rnd">
                    <a:solidFill>
                      <a:srgbClr val="FFC000"/>
                    </a:solidFill>
                    <a:round/>
                  </a:ln>
                </c:spPr>
                <c:marker>
                  <c:symbol val="circle"/>
                  <c:size val="5"/>
                  <c:spPr>
                    <a:solidFill>
                      <a:srgbClr val="FFC000"/>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xmlns:c15="http://schemas.microsoft.com/office/drawing/2012/chart">
                    <c:ext xmlns:c15="http://schemas.microsoft.com/office/drawing/2012/chart" uri="{CE6537A1-D6FC-4f65-9D91-7224C49458BB}">
                      <c15:showLeaderLines val="1"/>
                    </c:ext>
                  </c:extLst>
                </c:dLbls>
                <c:xVal>
                  <c:numRef>
                    <c:extLst xmlns:c15="http://schemas.microsoft.com/office/drawing/2012/chart">
                      <c:ext xmlns:c15="http://schemas.microsoft.com/office/drawing/2012/chart" uri="{02D57815-91ED-43cb-92C2-25804820EDAC}">
                        <c15:formulaRef>
                          <c15:sqref>Sheet1!#REF!</c15:sqref>
                        </c15:formulaRef>
                      </c:ext>
                    </c:extLst>
                  </c:numRef>
                </c:xVal>
                <c:yVal>
                  <c:numRef>
                    <c:extLst xmlns:c15="http://schemas.microsoft.com/office/drawing/2012/chart">
                      <c:ext xmlns:c15="http://schemas.microsoft.com/office/drawing/2012/chart" uri="{02D57815-91ED-43cb-92C2-25804820EDAC}">
                        <c15:formulaRef>
                          <c15:sqref>Sheet1!$F$2:$F$6</c15:sqref>
                        </c15:formulaRef>
                      </c:ext>
                    </c:extLst>
                    <c:numCache>
                      <c:formatCode>General</c:formatCode>
                      <c:ptCount val="5"/>
                      <c:pt idx="0">
                        <c:v>9.09</c:v>
                      </c:pt>
                      <c:pt idx="1">
                        <c:v>9.09</c:v>
                      </c:pt>
                      <c:pt idx="2">
                        <c:v>4.16</c:v>
                      </c:pt>
                      <c:pt idx="3">
                        <c:v>6.66</c:v>
                      </c:pt>
                      <c:pt idx="4">
                        <c:v>10.199999999999999</c:v>
                      </c:pt>
                    </c:numCache>
                  </c:numRef>
                </c:yVal>
                <c:smooth val="1"/>
                <c:extLst xmlns:c15="http://schemas.microsoft.com/office/drawing/2012/chart">
                  <c:ext xmlns:c16="http://schemas.microsoft.com/office/drawing/2014/chart" uri="{C3380CC4-5D6E-409C-BE32-E72D297353CC}">
                    <c16:uniqueId val="{00000004-1E5C-404E-8A93-525C588701D5}"/>
                  </c:ext>
                </c:extLst>
              </c15:ser>
            </c15:filteredScatterSeries>
          </c:ext>
        </c:extLst>
      </c:scatterChart>
      <c:scatterChart>
        <c:scatterStyle val="lineMarker"/>
        <c:varyColors val="0"/>
        <c:ser>
          <c:idx val="4"/>
          <c:order val="4"/>
          <c:tx>
            <c:v>Average Cost Savings For Better Route (Secondary Axis)</c:v>
          </c:tx>
          <c:marker>
            <c:symbol val="triangle"/>
            <c:size val="5"/>
          </c:marker>
          <c:xVal>
            <c:numRef>
              <c:f>Sheet1!$B$2:$B$6</c:f>
              <c:numCache>
                <c:formatCode>General</c:formatCode>
                <c:ptCount val="5"/>
                <c:pt idx="0">
                  <c:v>10</c:v>
                </c:pt>
                <c:pt idx="1">
                  <c:v>30</c:v>
                </c:pt>
                <c:pt idx="2">
                  <c:v>50</c:v>
                </c:pt>
                <c:pt idx="3">
                  <c:v>70</c:v>
                </c:pt>
                <c:pt idx="4">
                  <c:v>90</c:v>
                </c:pt>
              </c:numCache>
            </c:numRef>
          </c:xVal>
          <c:yVal>
            <c:numRef>
              <c:f>Sheet1!$F$2:$F$6</c:f>
              <c:numCache>
                <c:formatCode>General</c:formatCode>
                <c:ptCount val="5"/>
                <c:pt idx="0">
                  <c:v>9.09</c:v>
                </c:pt>
                <c:pt idx="1">
                  <c:v>9.09</c:v>
                </c:pt>
                <c:pt idx="2">
                  <c:v>4.16</c:v>
                </c:pt>
                <c:pt idx="3">
                  <c:v>6.66</c:v>
                </c:pt>
                <c:pt idx="4">
                  <c:v>10.199999999999999</c:v>
                </c:pt>
              </c:numCache>
            </c:numRef>
          </c:yVal>
          <c:smooth val="0"/>
          <c:extLst>
            <c:ext xmlns:c16="http://schemas.microsoft.com/office/drawing/2014/chart" uri="{C3380CC4-5D6E-409C-BE32-E72D297353CC}">
              <c16:uniqueId val="{00000002-1E5C-404E-8A93-525C588701D5}"/>
            </c:ext>
          </c:extLst>
        </c:ser>
        <c:dLbls>
          <c:showLegendKey val="0"/>
          <c:showVal val="0"/>
          <c:showCatName val="0"/>
          <c:showSerName val="0"/>
          <c:showPercent val="0"/>
          <c:showBubbleSize val="0"/>
        </c:dLbls>
        <c:axId val="1495564704"/>
        <c:axId val="1495562304"/>
      </c:scatterChart>
      <c:valAx>
        <c:axId val="26930419"/>
        <c:scaling>
          <c:orientation val="minMax"/>
        </c:scaling>
        <c:delete val="0"/>
        <c:axPos val="b"/>
        <c:title>
          <c:tx>
            <c:rich>
              <a:bodyPr rot="0"/>
              <a:lstStyle/>
              <a:p>
                <a:pPr>
                  <a:defRPr lang="en-US" sz="1000" b="0" strike="noStrike" spc="-1">
                    <a:solidFill>
                      <a:srgbClr val="595959"/>
                    </a:solidFill>
                    <a:latin typeface="Calibri"/>
                  </a:defRPr>
                </a:pPr>
                <a:r>
                  <a:rPr lang="en-US" sz="1400" b="0" strike="noStrike" spc="-1" dirty="0">
                    <a:solidFill>
                      <a:srgbClr val="595959"/>
                    </a:solidFill>
                    <a:latin typeface="Calibri"/>
                  </a:rPr>
                  <a:t>% ASNs Reporting Transit Cost</a:t>
                </a:r>
              </a:p>
            </c:rich>
          </c:tx>
          <c:layout>
            <c:manualLayout>
              <c:xMode val="edge"/>
              <c:yMode val="edge"/>
              <c:x val="0.30735908644007903"/>
              <c:y val="0.85887874506031159"/>
            </c:manualLayout>
          </c:layout>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85844521"/>
        <c:crosses val="autoZero"/>
        <c:crossBetween val="midCat"/>
      </c:valAx>
      <c:valAx>
        <c:axId val="85844521"/>
        <c:scaling>
          <c:orientation val="minMax"/>
        </c:scaling>
        <c:delete val="0"/>
        <c:axPos val="l"/>
        <c:majorGridlines>
          <c:spPr>
            <a:ln w="9360">
              <a:solidFill>
                <a:srgbClr val="D9D9D9"/>
              </a:solidFill>
              <a:round/>
            </a:ln>
          </c:spPr>
        </c:majorGridlines>
        <c:title>
          <c:tx>
            <c:rich>
              <a:bodyPr rot="-5400000"/>
              <a:lstStyle/>
              <a:p>
                <a:pPr>
                  <a:defRPr lang="en-US" sz="1000" b="0" strike="noStrike" spc="-1">
                    <a:solidFill>
                      <a:srgbClr val="595959"/>
                    </a:solidFill>
                    <a:latin typeface="Calibri"/>
                  </a:defRPr>
                </a:pPr>
                <a:r>
                  <a:rPr lang="en-US" sz="1400" b="0" strike="noStrike" spc="-1" dirty="0">
                    <a:solidFill>
                      <a:srgbClr val="595959"/>
                    </a:solidFill>
                    <a:latin typeface="Calibri"/>
                  </a:rPr>
                  <a:t>% of Routes</a:t>
                </a:r>
              </a:p>
            </c:rich>
          </c:tx>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26930419"/>
        <c:crosses val="autoZero"/>
        <c:crossBetween val="midCat"/>
      </c:valAx>
      <c:valAx>
        <c:axId val="1495562304"/>
        <c:scaling>
          <c:orientation val="minMax"/>
        </c:scaling>
        <c:delete val="0"/>
        <c:axPos val="r"/>
        <c:title>
          <c:tx>
            <c:rich>
              <a:bodyPr/>
              <a:lstStyle/>
              <a:p>
                <a:pPr>
                  <a:defRPr/>
                </a:pPr>
                <a:r>
                  <a:rPr lang="en-US" sz="1400" b="0" dirty="0">
                    <a:latin typeface="Calibri" panose="020F0502020204030204" pitchFamily="34" charset="0"/>
                    <a:ea typeface="Calibri" panose="020F0502020204030204" pitchFamily="34" charset="0"/>
                    <a:cs typeface="Calibri" panose="020F0502020204030204" pitchFamily="34" charset="0"/>
                  </a:rPr>
                  <a:t>Average</a:t>
                </a:r>
                <a:r>
                  <a:rPr lang="en-US" sz="1400" b="0" baseline="0" dirty="0">
                    <a:latin typeface="Calibri" panose="020F0502020204030204" pitchFamily="34" charset="0"/>
                    <a:ea typeface="Calibri" panose="020F0502020204030204" pitchFamily="34" charset="0"/>
                    <a:cs typeface="Calibri" panose="020F0502020204030204" pitchFamily="34" charset="0"/>
                  </a:rPr>
                  <a:t> Cost Savings (%) </a:t>
                </a:r>
                <a:endParaRPr lang="en-US" sz="1400" b="0" dirty="0">
                  <a:latin typeface="Calibri" panose="020F0502020204030204" pitchFamily="34" charset="0"/>
                  <a:ea typeface="Calibri" panose="020F0502020204030204" pitchFamily="34" charset="0"/>
                  <a:cs typeface="Calibri" panose="020F0502020204030204" pitchFamily="34" charset="0"/>
                </a:endParaRPr>
              </a:p>
            </c:rich>
          </c:tx>
          <c:layout>
            <c:manualLayout>
              <c:xMode val="edge"/>
              <c:yMode val="edge"/>
              <c:x val="0.92809198782109115"/>
              <c:y val="0.25234048523354746"/>
            </c:manualLayout>
          </c:layout>
          <c:overlay val="0"/>
        </c:title>
        <c:numFmt formatCode="General" sourceLinked="1"/>
        <c:majorTickMark val="out"/>
        <c:minorTickMark val="none"/>
        <c:tickLblPos val="nextTo"/>
        <c:crossAx val="1495564704"/>
        <c:crosses val="max"/>
        <c:crossBetween val="midCat"/>
      </c:valAx>
      <c:valAx>
        <c:axId val="1495564704"/>
        <c:scaling>
          <c:orientation val="minMax"/>
        </c:scaling>
        <c:delete val="1"/>
        <c:axPos val="b"/>
        <c:numFmt formatCode="General" sourceLinked="1"/>
        <c:majorTickMark val="out"/>
        <c:minorTickMark val="none"/>
        <c:tickLblPos val="nextTo"/>
        <c:crossAx val="1495562304"/>
        <c:crosses val="autoZero"/>
        <c:crossBetween val="midCat"/>
      </c:valAx>
      <c:spPr>
        <a:noFill/>
        <a:ln w="0">
          <a:noFill/>
        </a:ln>
      </c:spPr>
    </c:plotArea>
    <c:legend>
      <c:legendPos val="r"/>
      <c:legendEntry>
        <c:idx val="0"/>
        <c:txPr>
          <a:bodyPr/>
          <a:lstStyle/>
          <a:p>
            <a:pPr>
              <a:defRPr sz="900">
                <a:latin typeface="Calibri" panose="020F0502020204030204" pitchFamily="34" charset="0"/>
                <a:ea typeface="Calibri" panose="020F0502020204030204" pitchFamily="34" charset="0"/>
                <a:cs typeface="Calibri" panose="020F0502020204030204" pitchFamily="34" charset="0"/>
              </a:defRPr>
            </a:pPr>
            <a:endParaRPr lang="en-US"/>
          </a:p>
        </c:txPr>
      </c:legendEntry>
      <c:legendEntry>
        <c:idx val="1"/>
        <c:txPr>
          <a:bodyPr/>
          <a:lstStyle/>
          <a:p>
            <a:pPr>
              <a:defRPr sz="900">
                <a:latin typeface="Calibri" panose="020F0502020204030204" pitchFamily="34" charset="0"/>
                <a:ea typeface="Calibri" panose="020F0502020204030204" pitchFamily="34" charset="0"/>
                <a:cs typeface="Calibri" panose="020F0502020204030204" pitchFamily="34" charset="0"/>
              </a:defRPr>
            </a:pPr>
            <a:endParaRPr lang="en-US"/>
          </a:p>
        </c:txPr>
      </c:legendEntry>
      <c:legendEntry>
        <c:idx val="2"/>
        <c:txPr>
          <a:bodyPr/>
          <a:lstStyle/>
          <a:p>
            <a:pPr>
              <a:defRPr sz="900">
                <a:latin typeface="Calibri" panose="020F0502020204030204" pitchFamily="34" charset="0"/>
                <a:ea typeface="Calibri" panose="020F0502020204030204" pitchFamily="34" charset="0"/>
                <a:cs typeface="Calibri" panose="020F0502020204030204" pitchFamily="34" charset="0"/>
              </a:defRPr>
            </a:pPr>
            <a:endParaRPr lang="en-US"/>
          </a:p>
        </c:txPr>
      </c:legendEntry>
      <c:layout>
        <c:manualLayout>
          <c:xMode val="edge"/>
          <c:yMode val="edge"/>
          <c:x val="0"/>
          <c:y val="0.20647178490184093"/>
          <c:w val="1"/>
          <c:h val="0.12463814591747088"/>
        </c:manualLayout>
      </c:layout>
      <c:overlay val="0"/>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showDLblsOverMax val="1"/>
  </c:chart>
  <c:spPr>
    <a:noFill/>
    <a:ln w="9360">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8325659239381"/>
          <c:y val="0.24581929678727157"/>
          <c:w val="0.81753263280369437"/>
          <c:h val="0.5485828557261816"/>
        </c:manualLayout>
      </c:layout>
      <c:scatterChart>
        <c:scatterStyle val="lineMarker"/>
        <c:varyColors val="0"/>
        <c:ser>
          <c:idx val="0"/>
          <c:order val="0"/>
          <c:tx>
            <c:strRef>
              <c:f>label 0</c:f>
              <c:strCache>
                <c:ptCount val="1"/>
                <c:pt idx="0">
                  <c:v>Routing Table Average</c:v>
                </c:pt>
              </c:strCache>
            </c:strRef>
          </c:tx>
          <c:spPr>
            <a:ln w="19080" cap="rnd">
              <a:solidFill>
                <a:srgbClr val="4472C4"/>
              </a:solidFill>
              <a:round/>
            </a:ln>
          </c:spPr>
          <c:marker>
            <c:symbol val="circle"/>
            <c:size val="5"/>
            <c:spPr>
              <a:solidFill>
                <a:srgbClr val="4472C4"/>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1</c:f>
              <c:numCache>
                <c:formatCode>General</c:formatCode>
                <c:ptCount val="5"/>
                <c:pt idx="0">
                  <c:v>10</c:v>
                </c:pt>
                <c:pt idx="1">
                  <c:v>30</c:v>
                </c:pt>
                <c:pt idx="2">
                  <c:v>50</c:v>
                </c:pt>
                <c:pt idx="3">
                  <c:v>70</c:v>
                </c:pt>
                <c:pt idx="4">
                  <c:v>90</c:v>
                </c:pt>
              </c:numCache>
            </c:numRef>
          </c:xVal>
          <c:yVal>
            <c:numRef>
              <c:f>0</c:f>
              <c:numCache>
                <c:formatCode>General</c:formatCode>
                <c:ptCount val="5"/>
                <c:pt idx="0">
                  <c:v>2.63559322033898</c:v>
                </c:pt>
                <c:pt idx="1">
                  <c:v>2.6286919831223599</c:v>
                </c:pt>
                <c:pt idx="2">
                  <c:v>2.7022058823529398</c:v>
                </c:pt>
                <c:pt idx="3">
                  <c:v>2.6355932200000001</c:v>
                </c:pt>
                <c:pt idx="4">
                  <c:v>2.63559322033898</c:v>
                </c:pt>
              </c:numCache>
            </c:numRef>
          </c:yVal>
          <c:smooth val="1"/>
          <c:extLst>
            <c:ext xmlns:c16="http://schemas.microsoft.com/office/drawing/2014/chart" uri="{C3380CC4-5D6E-409C-BE32-E72D297353CC}">
              <c16:uniqueId val="{00000000-61A4-49FF-874B-821055C2F3CA}"/>
            </c:ext>
          </c:extLst>
        </c:ser>
        <c:ser>
          <c:idx val="1"/>
          <c:order val="1"/>
          <c:tx>
            <c:strRef>
              <c:f>label 2</c:f>
              <c:strCache>
                <c:ptCount val="1"/>
                <c:pt idx="0">
                  <c:v>Selected Route Average</c:v>
                </c:pt>
              </c:strCache>
            </c:strRef>
          </c:tx>
          <c:spPr>
            <a:ln w="19080" cap="rnd">
              <a:solidFill>
                <a:srgbClr val="ED7D31"/>
              </a:solidFill>
              <a:round/>
            </a:ln>
          </c:spPr>
          <c:marker>
            <c:symbol val="circle"/>
            <c:size val="5"/>
            <c:spPr>
              <a:solidFill>
                <a:srgbClr val="ED7D31"/>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3</c:f>
              <c:numCache>
                <c:formatCode>General</c:formatCode>
                <c:ptCount val="5"/>
                <c:pt idx="0">
                  <c:v>10</c:v>
                </c:pt>
                <c:pt idx="1">
                  <c:v>30</c:v>
                </c:pt>
                <c:pt idx="2">
                  <c:v>50</c:v>
                </c:pt>
                <c:pt idx="3">
                  <c:v>70</c:v>
                </c:pt>
                <c:pt idx="4">
                  <c:v>90</c:v>
                </c:pt>
              </c:numCache>
            </c:numRef>
          </c:xVal>
          <c:yVal>
            <c:numRef>
              <c:f>2</c:f>
              <c:numCache>
                <c:formatCode>General</c:formatCode>
                <c:ptCount val="5"/>
                <c:pt idx="0">
                  <c:v>1.4897959183673499</c:v>
                </c:pt>
                <c:pt idx="1">
                  <c:v>1.5</c:v>
                </c:pt>
                <c:pt idx="2">
                  <c:v>1.5098039215686301</c:v>
                </c:pt>
                <c:pt idx="3">
                  <c:v>1.5</c:v>
                </c:pt>
                <c:pt idx="4">
                  <c:v>1.5098039215686301</c:v>
                </c:pt>
              </c:numCache>
            </c:numRef>
          </c:yVal>
          <c:smooth val="1"/>
          <c:extLst>
            <c:ext xmlns:c16="http://schemas.microsoft.com/office/drawing/2014/chart" uri="{C3380CC4-5D6E-409C-BE32-E72D297353CC}">
              <c16:uniqueId val="{00000001-61A4-49FF-874B-821055C2F3CA}"/>
            </c:ext>
          </c:extLst>
        </c:ser>
        <c:ser>
          <c:idx val="2"/>
          <c:order val="2"/>
          <c:tx>
            <c:strRef>
              <c:f>label 4</c:f>
              <c:strCache>
                <c:ptCount val="1"/>
                <c:pt idx="0">
                  <c:v>Cheapter Route Average</c:v>
                </c:pt>
              </c:strCache>
            </c:strRef>
          </c:tx>
          <c:spPr>
            <a:ln w="19080" cap="rnd">
              <a:solidFill>
                <a:srgbClr val="A5A5A5"/>
              </a:solidFill>
              <a:round/>
            </a:ln>
          </c:spPr>
          <c:marker>
            <c:symbol val="circle"/>
            <c:size val="5"/>
            <c:spPr>
              <a:solidFill>
                <a:srgbClr val="A5A5A5"/>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5</c:f>
              <c:numCache>
                <c:formatCode>General</c:formatCode>
                <c:ptCount val="5"/>
                <c:pt idx="0">
                  <c:v>10</c:v>
                </c:pt>
                <c:pt idx="1">
                  <c:v>30</c:v>
                </c:pt>
                <c:pt idx="2">
                  <c:v>50</c:v>
                </c:pt>
                <c:pt idx="3">
                  <c:v>70</c:v>
                </c:pt>
                <c:pt idx="4">
                  <c:v>90</c:v>
                </c:pt>
              </c:numCache>
            </c:numRef>
          </c:xVal>
          <c:yVal>
            <c:numRef>
              <c:f>4</c:f>
              <c:numCache>
                <c:formatCode>General</c:formatCode>
                <c:ptCount val="5"/>
                <c:pt idx="0">
                  <c:v>2.5</c:v>
                </c:pt>
                <c:pt idx="1">
                  <c:v>2.5</c:v>
                </c:pt>
                <c:pt idx="2">
                  <c:v>2.6</c:v>
                </c:pt>
                <c:pt idx="3">
                  <c:v>2.5</c:v>
                </c:pt>
                <c:pt idx="4">
                  <c:v>2.5384615384615401</c:v>
                </c:pt>
              </c:numCache>
            </c:numRef>
          </c:yVal>
          <c:smooth val="1"/>
          <c:extLst>
            <c:ext xmlns:c16="http://schemas.microsoft.com/office/drawing/2014/chart" uri="{C3380CC4-5D6E-409C-BE32-E72D297353CC}">
              <c16:uniqueId val="{00000002-61A4-49FF-874B-821055C2F3CA}"/>
            </c:ext>
          </c:extLst>
        </c:ser>
        <c:ser>
          <c:idx val="3"/>
          <c:order val="3"/>
          <c:tx>
            <c:strRef>
              <c:f>label 6</c:f>
              <c:strCache>
                <c:ptCount val="1"/>
                <c:pt idx="0">
                  <c:v>Cost Equal Alt Route Average</c:v>
                </c:pt>
              </c:strCache>
            </c:strRef>
          </c:tx>
          <c:spPr>
            <a:ln w="19080" cap="rnd">
              <a:solidFill>
                <a:srgbClr val="FFC000"/>
              </a:solidFill>
              <a:round/>
            </a:ln>
          </c:spPr>
          <c:marker>
            <c:symbol val="circle"/>
            <c:size val="5"/>
            <c:spPr>
              <a:solidFill>
                <a:srgbClr val="FFC000"/>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7</c:f>
              <c:numCache>
                <c:formatCode>General</c:formatCode>
                <c:ptCount val="5"/>
                <c:pt idx="0">
                  <c:v>10</c:v>
                </c:pt>
                <c:pt idx="1">
                  <c:v>30</c:v>
                </c:pt>
                <c:pt idx="2">
                  <c:v>50</c:v>
                </c:pt>
                <c:pt idx="3">
                  <c:v>70</c:v>
                </c:pt>
                <c:pt idx="4">
                  <c:v>90</c:v>
                </c:pt>
              </c:numCache>
            </c:numRef>
          </c:xVal>
          <c:yVal>
            <c:numRef>
              <c:f>6</c:f>
              <c:numCache>
                <c:formatCode>General</c:formatCode>
                <c:ptCount val="5"/>
                <c:pt idx="0">
                  <c:v>2.7368421052631602</c:v>
                </c:pt>
                <c:pt idx="1">
                  <c:v>2.6666666666666701</c:v>
                </c:pt>
                <c:pt idx="2">
                  <c:v>2.7647058823529398</c:v>
                </c:pt>
                <c:pt idx="3">
                  <c:v>2.63</c:v>
                </c:pt>
                <c:pt idx="4">
                  <c:v>2.71428571428571</c:v>
                </c:pt>
              </c:numCache>
            </c:numRef>
          </c:yVal>
          <c:smooth val="1"/>
          <c:extLst>
            <c:ext xmlns:c16="http://schemas.microsoft.com/office/drawing/2014/chart" uri="{C3380CC4-5D6E-409C-BE32-E72D297353CC}">
              <c16:uniqueId val="{00000003-61A4-49FF-874B-821055C2F3CA}"/>
            </c:ext>
          </c:extLst>
        </c:ser>
        <c:dLbls>
          <c:showLegendKey val="0"/>
          <c:showVal val="0"/>
          <c:showCatName val="0"/>
          <c:showSerName val="0"/>
          <c:showPercent val="0"/>
          <c:showBubbleSize val="0"/>
        </c:dLbls>
        <c:axId val="91656790"/>
        <c:axId val="57219889"/>
      </c:scatterChart>
      <c:valAx>
        <c:axId val="91656790"/>
        <c:scaling>
          <c:orientation val="minMax"/>
        </c:scaling>
        <c:delete val="0"/>
        <c:axPos val="b"/>
        <c:title>
          <c:tx>
            <c:rich>
              <a:bodyPr rot="0"/>
              <a:lstStyle/>
              <a:p>
                <a:pPr>
                  <a:defRPr lang="en-US" sz="1000" b="0" strike="noStrike" spc="-1">
                    <a:solidFill>
                      <a:srgbClr val="595959"/>
                    </a:solidFill>
                    <a:latin typeface="Calibri"/>
                  </a:defRPr>
                </a:pPr>
                <a:r>
                  <a:rPr lang="en-US" sz="1400" b="0" strike="noStrike" spc="-1" dirty="0">
                    <a:solidFill>
                      <a:srgbClr val="595959"/>
                    </a:solidFill>
                    <a:latin typeface="Calibri"/>
                  </a:rPr>
                  <a:t>% ASNs Reporting Transit Costs</a:t>
                </a:r>
              </a:p>
            </c:rich>
          </c:tx>
          <c:layout>
            <c:manualLayout>
              <c:xMode val="edge"/>
              <c:yMode val="edge"/>
              <c:x val="0.27844235174344617"/>
              <c:y val="0.85088302635224788"/>
            </c:manualLayout>
          </c:layout>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57219889"/>
        <c:crosses val="autoZero"/>
        <c:crossBetween val="midCat"/>
      </c:valAx>
      <c:valAx>
        <c:axId val="57219889"/>
        <c:scaling>
          <c:orientation val="minMax"/>
          <c:min val="1"/>
        </c:scaling>
        <c:delete val="0"/>
        <c:axPos val="l"/>
        <c:majorGridlines>
          <c:spPr>
            <a:ln w="9360">
              <a:solidFill>
                <a:srgbClr val="D9D9D9"/>
              </a:solidFill>
              <a:round/>
            </a:ln>
          </c:spPr>
        </c:majorGridlines>
        <c:title>
          <c:tx>
            <c:rich>
              <a:bodyPr rot="-5400000"/>
              <a:lstStyle/>
              <a:p>
                <a:pPr>
                  <a:defRPr lang="en-US" sz="1000" b="0" strike="noStrike" spc="-1">
                    <a:solidFill>
                      <a:srgbClr val="595959"/>
                    </a:solidFill>
                    <a:latin typeface="Calibri"/>
                  </a:defRPr>
                </a:pPr>
                <a:r>
                  <a:rPr lang="en-US" sz="1400" b="0" strike="noStrike" spc="-1" dirty="0">
                    <a:solidFill>
                      <a:srgbClr val="595959"/>
                    </a:solidFill>
                    <a:latin typeface="Calibri"/>
                  </a:rPr>
                  <a:t>Path Length (Hops)</a:t>
                </a:r>
              </a:p>
            </c:rich>
          </c:tx>
          <c:layout>
            <c:manualLayout>
              <c:xMode val="edge"/>
              <c:yMode val="edge"/>
              <c:x val="5.305206374180668E-3"/>
              <c:y val="0.24764441236091059"/>
            </c:manualLayout>
          </c:layout>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91656790"/>
        <c:crosses val="autoZero"/>
        <c:crossBetween val="midCat"/>
      </c:valAx>
      <c:spPr>
        <a:noFill/>
        <a:ln w="0">
          <a:noFill/>
        </a:ln>
      </c:spPr>
    </c:plotArea>
    <c:legend>
      <c:legendPos val="r"/>
      <c:layout>
        <c:manualLayout>
          <c:xMode val="edge"/>
          <c:yMode val="edge"/>
          <c:x val="0.10779405116341584"/>
          <c:y val="0.13557589943270479"/>
          <c:w val="0.84604786405834764"/>
          <c:h val="0.11344300068542094"/>
        </c:manualLayout>
      </c:layout>
      <c:overlay val="0"/>
      <c:spPr>
        <a:noFill/>
        <a:ln w="0">
          <a:noFill/>
        </a:ln>
      </c:spPr>
      <c:txPr>
        <a:bodyPr/>
        <a:lstStyle/>
        <a:p>
          <a:pPr>
            <a:defRPr sz="900" b="0" strike="noStrike" spc="-1">
              <a:solidFill>
                <a:srgbClr val="595959"/>
              </a:solidFill>
              <a:latin typeface="Calibri"/>
            </a:defRPr>
          </a:pPr>
          <a:endParaRPr lang="en-US"/>
        </a:p>
      </c:txPr>
    </c:legend>
    <c:plotVisOnly val="1"/>
    <c:dispBlanksAs val="gap"/>
    <c:showDLblsOverMax val="1"/>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9675598100067"/>
          <c:y val="0.25929328724971196"/>
          <c:w val="0.83328662700002554"/>
          <c:h val="0.49396938939201701"/>
        </c:manualLayout>
      </c:layout>
      <c:scatterChart>
        <c:scatterStyle val="lineMarker"/>
        <c:varyColors val="0"/>
        <c:ser>
          <c:idx val="1"/>
          <c:order val="0"/>
          <c:tx>
            <c:strRef>
              <c:f>Sheet1!$A$1</c:f>
              <c:strCache>
                <c:ptCount val="1"/>
                <c:pt idx="0">
                  <c:v>Equal Validation to Default Route</c:v>
                </c:pt>
              </c:strCache>
            </c:strRef>
          </c:tx>
          <c:spPr>
            <a:ln w="19080" cap="rnd">
              <a:solidFill>
                <a:srgbClr val="FFC000"/>
              </a:solidFill>
              <a:round/>
            </a:ln>
          </c:spPr>
          <c:marker>
            <c:symbol val="circle"/>
            <c:size val="5"/>
            <c:spPr>
              <a:solidFill>
                <a:srgbClr val="FFC000"/>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Sheet1!$A$2:$A$8</c:f>
              <c:numCache>
                <c:formatCode>General</c:formatCode>
                <c:ptCount val="7"/>
                <c:pt idx="0">
                  <c:v>0</c:v>
                </c:pt>
                <c:pt idx="1">
                  <c:v>10</c:v>
                </c:pt>
                <c:pt idx="2">
                  <c:v>30</c:v>
                </c:pt>
                <c:pt idx="3">
                  <c:v>50</c:v>
                </c:pt>
                <c:pt idx="4">
                  <c:v>70</c:v>
                </c:pt>
                <c:pt idx="5">
                  <c:v>90</c:v>
                </c:pt>
                <c:pt idx="6">
                  <c:v>100</c:v>
                </c:pt>
              </c:numCache>
            </c:numRef>
          </c:xVal>
          <c:yVal>
            <c:numRef>
              <c:f>Sheet1!$D$2:$D$8</c:f>
              <c:numCache>
                <c:formatCode>General</c:formatCode>
                <c:ptCount val="7"/>
                <c:pt idx="0">
                  <c:v>0</c:v>
                </c:pt>
                <c:pt idx="1">
                  <c:v>23.59</c:v>
                </c:pt>
                <c:pt idx="2">
                  <c:v>36</c:v>
                </c:pt>
                <c:pt idx="3">
                  <c:v>28</c:v>
                </c:pt>
                <c:pt idx="4">
                  <c:v>64</c:v>
                </c:pt>
                <c:pt idx="5">
                  <c:v>56</c:v>
                </c:pt>
                <c:pt idx="6">
                  <c:v>100</c:v>
                </c:pt>
              </c:numCache>
            </c:numRef>
          </c:yVal>
          <c:smooth val="0"/>
          <c:extLst>
            <c:ext xmlns:c16="http://schemas.microsoft.com/office/drawing/2014/chart" uri="{C3380CC4-5D6E-409C-BE32-E72D297353CC}">
              <c16:uniqueId val="{00000000-87BB-4803-92A9-FDA310778A58}"/>
            </c:ext>
          </c:extLst>
        </c:ser>
        <c:ser>
          <c:idx val="2"/>
          <c:order val="1"/>
          <c:tx>
            <c:strRef>
              <c:f>Sheet1!$B$1</c:f>
              <c:strCache>
                <c:ptCount val="1"/>
                <c:pt idx="0">
                  <c:v>Greater Validation than Default Route</c:v>
                </c:pt>
              </c:strCache>
            </c:strRef>
          </c:tx>
          <c:spPr>
            <a:ln w="19080" cap="rnd">
              <a:solidFill>
                <a:srgbClr val="A5A5A5"/>
              </a:solidFill>
              <a:round/>
            </a:ln>
          </c:spPr>
          <c:marker>
            <c:symbol val="circle"/>
            <c:size val="5"/>
            <c:spPr>
              <a:solidFill>
                <a:srgbClr val="A5A5A5"/>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Sheet1!$B$2:$B$8</c:f>
              <c:numCache>
                <c:formatCode>General</c:formatCode>
                <c:ptCount val="7"/>
                <c:pt idx="0">
                  <c:v>0</c:v>
                </c:pt>
                <c:pt idx="1">
                  <c:v>10</c:v>
                </c:pt>
                <c:pt idx="2">
                  <c:v>30</c:v>
                </c:pt>
                <c:pt idx="3">
                  <c:v>50</c:v>
                </c:pt>
                <c:pt idx="4">
                  <c:v>70</c:v>
                </c:pt>
                <c:pt idx="5">
                  <c:v>90</c:v>
                </c:pt>
                <c:pt idx="6">
                  <c:v>100</c:v>
                </c:pt>
              </c:numCache>
            </c:numRef>
          </c:xVal>
          <c:yVal>
            <c:numRef>
              <c:f>Sheet1!$E$2:$E$8</c:f>
              <c:numCache>
                <c:formatCode>General</c:formatCode>
                <c:ptCount val="7"/>
                <c:pt idx="0">
                  <c:v>0</c:v>
                </c:pt>
                <c:pt idx="1">
                  <c:v>23.59</c:v>
                </c:pt>
                <c:pt idx="2">
                  <c:v>36</c:v>
                </c:pt>
                <c:pt idx="3">
                  <c:v>24</c:v>
                </c:pt>
                <c:pt idx="4">
                  <c:v>8</c:v>
                </c:pt>
                <c:pt idx="5">
                  <c:v>16</c:v>
                </c:pt>
                <c:pt idx="6">
                  <c:v>0</c:v>
                </c:pt>
              </c:numCache>
            </c:numRef>
          </c:yVal>
          <c:smooth val="0"/>
          <c:extLst>
            <c:ext xmlns:c16="http://schemas.microsoft.com/office/drawing/2014/chart" uri="{C3380CC4-5D6E-409C-BE32-E72D297353CC}">
              <c16:uniqueId val="{00000001-87BB-4803-92A9-FDA310778A58}"/>
            </c:ext>
          </c:extLst>
        </c:ser>
        <c:ser>
          <c:idx val="0"/>
          <c:order val="2"/>
          <c:tx>
            <c:v>Greater Validation (Single Non-Participating Hop Method)</c:v>
          </c:tx>
          <c:marker>
            <c:symbol val="diamond"/>
            <c:size val="5"/>
          </c:marker>
          <c:xVal>
            <c:numRef>
              <c:f>Sheet1!$C$2:$C$8</c:f>
              <c:numCache>
                <c:formatCode>General</c:formatCode>
                <c:ptCount val="7"/>
                <c:pt idx="0">
                  <c:v>0</c:v>
                </c:pt>
                <c:pt idx="1">
                  <c:v>10</c:v>
                </c:pt>
                <c:pt idx="2">
                  <c:v>30</c:v>
                </c:pt>
                <c:pt idx="3">
                  <c:v>50</c:v>
                </c:pt>
                <c:pt idx="4">
                  <c:v>70</c:v>
                </c:pt>
                <c:pt idx="5">
                  <c:v>90</c:v>
                </c:pt>
                <c:pt idx="6">
                  <c:v>100</c:v>
                </c:pt>
              </c:numCache>
            </c:numRef>
          </c:xVal>
          <c:yVal>
            <c:numRef>
              <c:f>Sheet1!$F$2:$F$8</c:f>
              <c:numCache>
                <c:formatCode>General</c:formatCode>
                <c:ptCount val="7"/>
                <c:pt idx="0">
                  <c:v>0</c:v>
                </c:pt>
                <c:pt idx="1">
                  <c:v>94.1</c:v>
                </c:pt>
                <c:pt idx="2">
                  <c:v>98</c:v>
                </c:pt>
                <c:pt idx="3">
                  <c:v>98</c:v>
                </c:pt>
                <c:pt idx="4">
                  <c:v>100</c:v>
                </c:pt>
                <c:pt idx="5">
                  <c:v>100</c:v>
                </c:pt>
                <c:pt idx="6">
                  <c:v>100</c:v>
                </c:pt>
              </c:numCache>
            </c:numRef>
          </c:yVal>
          <c:smooth val="0"/>
          <c:extLst>
            <c:ext xmlns:c16="http://schemas.microsoft.com/office/drawing/2014/chart" uri="{C3380CC4-5D6E-409C-BE32-E72D297353CC}">
              <c16:uniqueId val="{00000002-87BB-4803-92A9-FDA310778A58}"/>
            </c:ext>
          </c:extLst>
        </c:ser>
        <c:dLbls>
          <c:showLegendKey val="0"/>
          <c:showVal val="0"/>
          <c:showCatName val="0"/>
          <c:showSerName val="0"/>
          <c:showPercent val="0"/>
          <c:showBubbleSize val="0"/>
        </c:dLbls>
        <c:axId val="53631635"/>
        <c:axId val="65312661"/>
      </c:scatterChart>
      <c:valAx>
        <c:axId val="53631635"/>
        <c:scaling>
          <c:orientation val="minMax"/>
          <c:max val="100"/>
        </c:scaling>
        <c:delete val="0"/>
        <c:axPos val="b"/>
        <c:title>
          <c:tx>
            <c:rich>
              <a:bodyPr rot="0"/>
              <a:lstStyle/>
              <a:p>
                <a:pPr>
                  <a:defRPr lang="en-US" sz="1000" b="0" strike="noStrike" spc="-1">
                    <a:solidFill>
                      <a:srgbClr val="595959"/>
                    </a:solidFill>
                    <a:latin typeface="Calibri"/>
                  </a:defRPr>
                </a:pPr>
                <a:r>
                  <a:rPr lang="en-US" sz="1400" b="0" strike="noStrike" spc="-1" dirty="0">
                    <a:solidFill>
                      <a:srgbClr val="595959"/>
                    </a:solidFill>
                    <a:latin typeface="Calibri"/>
                  </a:rPr>
                  <a:t>% ASNs Reporting Neighbor Link Relationship</a:t>
                </a:r>
              </a:p>
            </c:rich>
          </c:tx>
          <c:layout>
            <c:manualLayout>
              <c:xMode val="edge"/>
              <c:yMode val="edge"/>
              <c:x val="0.13846512766886843"/>
              <c:y val="0.81437378775284031"/>
            </c:manualLayout>
          </c:layout>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65312661"/>
        <c:crosses val="autoZero"/>
        <c:crossBetween val="midCat"/>
      </c:valAx>
      <c:valAx>
        <c:axId val="65312661"/>
        <c:scaling>
          <c:orientation val="minMax"/>
          <c:max val="100"/>
        </c:scaling>
        <c:delete val="0"/>
        <c:axPos val="l"/>
        <c:majorGridlines>
          <c:spPr>
            <a:ln w="9360">
              <a:solidFill>
                <a:srgbClr val="D9D9D9"/>
              </a:solidFill>
              <a:round/>
            </a:ln>
          </c:spPr>
        </c:majorGridlines>
        <c:title>
          <c:tx>
            <c:rich>
              <a:bodyPr rot="-5400000"/>
              <a:lstStyle/>
              <a:p>
                <a:pPr>
                  <a:defRPr lang="en-US" sz="1000" b="0" strike="noStrike" spc="-1">
                    <a:solidFill>
                      <a:srgbClr val="595959"/>
                    </a:solidFill>
                    <a:latin typeface="Calibri"/>
                  </a:defRPr>
                </a:pPr>
                <a:r>
                  <a:rPr lang="en-US" sz="1400" b="0" strike="noStrike" spc="-1" dirty="0">
                    <a:solidFill>
                      <a:srgbClr val="595959"/>
                    </a:solidFill>
                    <a:latin typeface="Calibri"/>
                  </a:rPr>
                  <a:t>% of Routes</a:t>
                </a:r>
              </a:p>
            </c:rich>
          </c:tx>
          <c:layout>
            <c:manualLayout>
              <c:xMode val="edge"/>
              <c:yMode val="edge"/>
              <c:x val="4.4856182244165871E-3"/>
              <c:y val="0.33282911143194643"/>
            </c:manualLayout>
          </c:layout>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53631635"/>
        <c:crosses val="autoZero"/>
        <c:crossBetween val="midCat"/>
      </c:valAx>
      <c:spPr>
        <a:noFill/>
        <a:ln w="0">
          <a:noFill/>
        </a:ln>
      </c:spPr>
    </c:plotArea>
    <c:legend>
      <c:legendPos val="r"/>
      <c:layout>
        <c:manualLayout>
          <c:xMode val="edge"/>
          <c:yMode val="edge"/>
          <c:x val="0.1140727910156213"/>
          <c:y val="5.6723134321395113E-2"/>
          <c:w val="0.81956796116591069"/>
          <c:h val="0.1782625521567143"/>
        </c:manualLayout>
      </c:layout>
      <c:overlay val="0"/>
      <c:spPr>
        <a:noFill/>
        <a:ln w="0">
          <a:noFill/>
        </a:ln>
      </c:spPr>
      <c:txPr>
        <a:bodyPr/>
        <a:lstStyle/>
        <a:p>
          <a:pPr>
            <a:defRPr sz="900" b="0" strike="noStrike" spc="-1">
              <a:solidFill>
                <a:srgbClr val="595959"/>
              </a:solidFill>
              <a:latin typeface="Calibri"/>
            </a:defRPr>
          </a:pPr>
          <a:endParaRPr lang="en-US"/>
        </a:p>
      </c:txPr>
    </c:legend>
    <c:plotVisOnly val="1"/>
    <c:dispBlanksAs val="gap"/>
    <c:showDLblsOverMax val="1"/>
  </c:chart>
  <c:spPr>
    <a:noFill/>
    <a:ln w="9360">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12599681020733"/>
          <c:y val="0.3233336508047901"/>
          <c:w val="0.78855620987199937"/>
          <c:h val="0.47106849196045303"/>
        </c:manualLayout>
      </c:layout>
      <c:scatterChart>
        <c:scatterStyle val="lineMarker"/>
        <c:varyColors val="0"/>
        <c:ser>
          <c:idx val="0"/>
          <c:order val="0"/>
          <c:tx>
            <c:strRef>
              <c:f>Sheet1!$A$1</c:f>
              <c:strCache>
                <c:ptCount val="1"/>
                <c:pt idx="0">
                  <c:v>Table Avg.</c:v>
                </c:pt>
              </c:strCache>
            </c:strRef>
          </c:tx>
          <c:spPr>
            <a:ln w="19080" cap="rnd">
              <a:solidFill>
                <a:srgbClr val="4472C4"/>
              </a:solidFill>
              <a:round/>
            </a:ln>
          </c:spPr>
          <c:marker>
            <c:symbol val="circle"/>
            <c:size val="5"/>
            <c:spPr>
              <a:solidFill>
                <a:srgbClr val="4472C4"/>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Sheet1!$A$2:$A$6</c:f>
              <c:numCache>
                <c:formatCode>General</c:formatCode>
                <c:ptCount val="5"/>
                <c:pt idx="0">
                  <c:v>10</c:v>
                </c:pt>
                <c:pt idx="1">
                  <c:v>30</c:v>
                </c:pt>
                <c:pt idx="2">
                  <c:v>50</c:v>
                </c:pt>
                <c:pt idx="3">
                  <c:v>70</c:v>
                </c:pt>
                <c:pt idx="4">
                  <c:v>90</c:v>
                </c:pt>
              </c:numCache>
            </c:numRef>
          </c:xVal>
          <c:yVal>
            <c:numRef>
              <c:f>Sheet1!$G$2:$G$6</c:f>
              <c:numCache>
                <c:formatCode>General</c:formatCode>
                <c:ptCount val="5"/>
                <c:pt idx="0">
                  <c:v>2.6985294117647101</c:v>
                </c:pt>
                <c:pt idx="1">
                  <c:v>2.6313559322033901</c:v>
                </c:pt>
                <c:pt idx="2">
                  <c:v>2.6985294117647101</c:v>
                </c:pt>
                <c:pt idx="3">
                  <c:v>2.6313559322033901</c:v>
                </c:pt>
                <c:pt idx="4">
                  <c:v>2.6313559322033901</c:v>
                </c:pt>
              </c:numCache>
            </c:numRef>
          </c:yVal>
          <c:smooth val="0"/>
          <c:extLst>
            <c:ext xmlns:c16="http://schemas.microsoft.com/office/drawing/2014/chart" uri="{C3380CC4-5D6E-409C-BE32-E72D297353CC}">
              <c16:uniqueId val="{00000000-6616-4062-9352-AB688F24D150}"/>
            </c:ext>
          </c:extLst>
        </c:ser>
        <c:ser>
          <c:idx val="1"/>
          <c:order val="1"/>
          <c:tx>
            <c:strRef>
              <c:f>Sheet1!$B$1</c:f>
              <c:strCache>
                <c:ptCount val="1"/>
                <c:pt idx="0">
                  <c:v>Selected Route Avg.</c:v>
                </c:pt>
              </c:strCache>
            </c:strRef>
          </c:tx>
          <c:spPr>
            <a:ln w="19080" cap="rnd">
              <a:solidFill>
                <a:srgbClr val="ED7D31"/>
              </a:solidFill>
              <a:round/>
            </a:ln>
          </c:spPr>
          <c:marker>
            <c:symbol val="circle"/>
            <c:size val="5"/>
            <c:spPr>
              <a:solidFill>
                <a:srgbClr val="ED7D31"/>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Sheet1!$B$2:$B$6</c:f>
              <c:numCache>
                <c:formatCode>General</c:formatCode>
                <c:ptCount val="5"/>
                <c:pt idx="0">
                  <c:v>10</c:v>
                </c:pt>
                <c:pt idx="1">
                  <c:v>30</c:v>
                </c:pt>
                <c:pt idx="2">
                  <c:v>50</c:v>
                </c:pt>
                <c:pt idx="3">
                  <c:v>70</c:v>
                </c:pt>
                <c:pt idx="4">
                  <c:v>90</c:v>
                </c:pt>
              </c:numCache>
            </c:numRef>
          </c:xVal>
          <c:yVal>
            <c:numRef>
              <c:f>Sheet1!$H$2:$H$6</c:f>
              <c:numCache>
                <c:formatCode>General</c:formatCode>
                <c:ptCount val="5"/>
                <c:pt idx="0">
                  <c:v>1.4901960784313699</c:v>
                </c:pt>
                <c:pt idx="1">
                  <c:v>1.4897959183673499</c:v>
                </c:pt>
                <c:pt idx="2">
                  <c:v>1.48</c:v>
                </c:pt>
                <c:pt idx="3">
                  <c:v>1.48</c:v>
                </c:pt>
                <c:pt idx="4">
                  <c:v>1.48</c:v>
                </c:pt>
              </c:numCache>
            </c:numRef>
          </c:yVal>
          <c:smooth val="1"/>
          <c:extLst>
            <c:ext xmlns:c16="http://schemas.microsoft.com/office/drawing/2014/chart" uri="{C3380CC4-5D6E-409C-BE32-E72D297353CC}">
              <c16:uniqueId val="{00000001-6616-4062-9352-AB688F24D150}"/>
            </c:ext>
          </c:extLst>
        </c:ser>
        <c:ser>
          <c:idx val="2"/>
          <c:order val="2"/>
          <c:tx>
            <c:strRef>
              <c:f>Sheet1!$C$1</c:f>
              <c:strCache>
                <c:ptCount val="1"/>
                <c:pt idx="0">
                  <c:v>Better Route Avg.</c:v>
                </c:pt>
              </c:strCache>
            </c:strRef>
          </c:tx>
          <c:spPr>
            <a:ln w="19080" cap="rnd">
              <a:solidFill>
                <a:srgbClr val="A5A5A5"/>
              </a:solidFill>
              <a:round/>
            </a:ln>
          </c:spPr>
          <c:marker>
            <c:symbol val="circle"/>
            <c:size val="5"/>
            <c:spPr>
              <a:solidFill>
                <a:srgbClr val="A5A5A5"/>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Sheet1!$C$2:$C$6</c:f>
              <c:numCache>
                <c:formatCode>General</c:formatCode>
                <c:ptCount val="5"/>
                <c:pt idx="0">
                  <c:v>10</c:v>
                </c:pt>
                <c:pt idx="1">
                  <c:v>30</c:v>
                </c:pt>
                <c:pt idx="2">
                  <c:v>50</c:v>
                </c:pt>
                <c:pt idx="3">
                  <c:v>70</c:v>
                </c:pt>
                <c:pt idx="4">
                  <c:v>90</c:v>
                </c:pt>
              </c:numCache>
            </c:numRef>
          </c:xVal>
          <c:yVal>
            <c:numRef>
              <c:f>Sheet1!$I$2:$I$6</c:f>
              <c:numCache>
                <c:formatCode>General</c:formatCode>
                <c:ptCount val="5"/>
                <c:pt idx="0">
                  <c:v>3</c:v>
                </c:pt>
                <c:pt idx="1">
                  <c:v>3.2325581395348801</c:v>
                </c:pt>
                <c:pt idx="2">
                  <c:v>3</c:v>
                </c:pt>
                <c:pt idx="3">
                  <c:v>3</c:v>
                </c:pt>
                <c:pt idx="4">
                  <c:v>3</c:v>
                </c:pt>
              </c:numCache>
            </c:numRef>
          </c:yVal>
          <c:smooth val="0"/>
          <c:extLst>
            <c:ext xmlns:c16="http://schemas.microsoft.com/office/drawing/2014/chart" uri="{C3380CC4-5D6E-409C-BE32-E72D297353CC}">
              <c16:uniqueId val="{00000002-6616-4062-9352-AB688F24D150}"/>
            </c:ext>
          </c:extLst>
        </c:ser>
        <c:ser>
          <c:idx val="3"/>
          <c:order val="3"/>
          <c:tx>
            <c:strRef>
              <c:f>Sheet1!$D$1</c:f>
              <c:strCache>
                <c:ptCount val="1"/>
                <c:pt idx="0">
                  <c:v>Equal Alt RouteAvg.</c:v>
                </c:pt>
              </c:strCache>
            </c:strRef>
          </c:tx>
          <c:spPr>
            <a:ln w="19080" cap="rnd">
              <a:solidFill>
                <a:srgbClr val="FFC000"/>
              </a:solidFill>
              <a:round/>
            </a:ln>
          </c:spPr>
          <c:marker>
            <c:symbol val="circle"/>
            <c:size val="5"/>
            <c:spPr>
              <a:solidFill>
                <a:srgbClr val="FFC000"/>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Sheet1!$D$2:$D$6</c:f>
              <c:numCache>
                <c:formatCode>General</c:formatCode>
                <c:ptCount val="5"/>
                <c:pt idx="0">
                  <c:v>10</c:v>
                </c:pt>
                <c:pt idx="1">
                  <c:v>30</c:v>
                </c:pt>
                <c:pt idx="2">
                  <c:v>50</c:v>
                </c:pt>
                <c:pt idx="3">
                  <c:v>70</c:v>
                </c:pt>
                <c:pt idx="4">
                  <c:v>90</c:v>
                </c:pt>
              </c:numCache>
            </c:numRef>
          </c:xVal>
          <c:yVal>
            <c:numRef>
              <c:f>Sheet1!$J$2:$J$6</c:f>
              <c:numCache>
                <c:formatCode>General</c:formatCode>
                <c:ptCount val="5"/>
                <c:pt idx="0">
                  <c:v>2.3333333333333299</c:v>
                </c:pt>
                <c:pt idx="1">
                  <c:v>2.76</c:v>
                </c:pt>
                <c:pt idx="2">
                  <c:v>2.5882352941176499</c:v>
                </c:pt>
                <c:pt idx="3">
                  <c:v>2.81481481481481</c:v>
                </c:pt>
                <c:pt idx="4">
                  <c:v>2.9189189189189202</c:v>
                </c:pt>
              </c:numCache>
            </c:numRef>
          </c:yVal>
          <c:smooth val="0"/>
          <c:extLst>
            <c:ext xmlns:c16="http://schemas.microsoft.com/office/drawing/2014/chart" uri="{C3380CC4-5D6E-409C-BE32-E72D297353CC}">
              <c16:uniqueId val="{00000003-6616-4062-9352-AB688F24D150}"/>
            </c:ext>
          </c:extLst>
        </c:ser>
        <c:ser>
          <c:idx val="4"/>
          <c:order val="4"/>
          <c:tx>
            <c:strRef>
              <c:f>Sheet1!$E$1</c:f>
              <c:strCache>
                <c:ptCount val="1"/>
                <c:pt idx="0">
                  <c:v>Best Full Valid (One Hop Gap)</c:v>
                </c:pt>
              </c:strCache>
            </c:strRef>
          </c:tx>
          <c:marker>
            <c:symbol val="triangle"/>
            <c:size val="5"/>
          </c:marker>
          <c:xVal>
            <c:numRef>
              <c:f>Sheet1!$E$2:$E$6</c:f>
              <c:numCache>
                <c:formatCode>General</c:formatCode>
                <c:ptCount val="5"/>
                <c:pt idx="0">
                  <c:v>10</c:v>
                </c:pt>
                <c:pt idx="1">
                  <c:v>30</c:v>
                </c:pt>
                <c:pt idx="2">
                  <c:v>50</c:v>
                </c:pt>
                <c:pt idx="3">
                  <c:v>70</c:v>
                </c:pt>
                <c:pt idx="4">
                  <c:v>90</c:v>
                </c:pt>
              </c:numCache>
            </c:numRef>
          </c:xVal>
          <c:yVal>
            <c:numRef>
              <c:f>Sheet1!$K$2:$K$6</c:f>
              <c:numCache>
                <c:formatCode>General</c:formatCode>
                <c:ptCount val="5"/>
                <c:pt idx="0">
                  <c:v>1.5098039215686274</c:v>
                </c:pt>
                <c:pt idx="1">
                  <c:v>1.4583333333333333</c:v>
                </c:pt>
                <c:pt idx="2">
                  <c:v>1.4693877551020409</c:v>
                </c:pt>
                <c:pt idx="3">
                  <c:v>1.489795918367347</c:v>
                </c:pt>
                <c:pt idx="4">
                  <c:v>1.48</c:v>
                </c:pt>
              </c:numCache>
            </c:numRef>
          </c:yVal>
          <c:smooth val="0"/>
          <c:extLst>
            <c:ext xmlns:c16="http://schemas.microsoft.com/office/drawing/2014/chart" uri="{C3380CC4-5D6E-409C-BE32-E72D297353CC}">
              <c16:uniqueId val="{00000004-6616-4062-9352-AB688F24D150}"/>
            </c:ext>
          </c:extLst>
        </c:ser>
        <c:ser>
          <c:idx val="5"/>
          <c:order val="5"/>
          <c:tx>
            <c:strRef>
              <c:f>Sheet1!$F$1</c:f>
              <c:strCache>
                <c:ptCount val="1"/>
                <c:pt idx="0">
                  <c:v>Average Full Validated (One Hop Gap)</c:v>
                </c:pt>
              </c:strCache>
            </c:strRef>
          </c:tx>
          <c:marker>
            <c:symbol val="circle"/>
            <c:size val="5"/>
          </c:marker>
          <c:xVal>
            <c:numRef>
              <c:f>Sheet1!$F$2:$F$6</c:f>
              <c:numCache>
                <c:formatCode>General</c:formatCode>
                <c:ptCount val="5"/>
                <c:pt idx="0">
                  <c:v>10</c:v>
                </c:pt>
                <c:pt idx="1">
                  <c:v>30</c:v>
                </c:pt>
                <c:pt idx="2">
                  <c:v>50</c:v>
                </c:pt>
                <c:pt idx="3">
                  <c:v>70</c:v>
                </c:pt>
                <c:pt idx="4">
                  <c:v>90</c:v>
                </c:pt>
              </c:numCache>
            </c:numRef>
          </c:xVal>
          <c:yVal>
            <c:numRef>
              <c:f>Sheet1!$L$2:$L$6</c:f>
              <c:numCache>
                <c:formatCode>General</c:formatCode>
                <c:ptCount val="5"/>
                <c:pt idx="0">
                  <c:v>2.0254237288135593</c:v>
                </c:pt>
                <c:pt idx="1">
                  <c:v>2.4886363636363638</c:v>
                </c:pt>
                <c:pt idx="2">
                  <c:v>2.2919254658385095</c:v>
                </c:pt>
                <c:pt idx="3">
                  <c:v>2.6587677725118484</c:v>
                </c:pt>
                <c:pt idx="4">
                  <c:v>2.6063348416289593</c:v>
                </c:pt>
              </c:numCache>
            </c:numRef>
          </c:yVal>
          <c:smooth val="0"/>
          <c:extLst>
            <c:ext xmlns:c16="http://schemas.microsoft.com/office/drawing/2014/chart" uri="{C3380CC4-5D6E-409C-BE32-E72D297353CC}">
              <c16:uniqueId val="{00000005-6616-4062-9352-AB688F24D150}"/>
            </c:ext>
          </c:extLst>
        </c:ser>
        <c:dLbls>
          <c:showLegendKey val="0"/>
          <c:showVal val="0"/>
          <c:showCatName val="0"/>
          <c:showSerName val="0"/>
          <c:showPercent val="0"/>
          <c:showBubbleSize val="0"/>
        </c:dLbls>
        <c:axId val="98812535"/>
        <c:axId val="10479827"/>
      </c:scatterChart>
      <c:valAx>
        <c:axId val="98812535"/>
        <c:scaling>
          <c:orientation val="minMax"/>
        </c:scaling>
        <c:delete val="0"/>
        <c:axPos val="b"/>
        <c:title>
          <c:tx>
            <c:rich>
              <a:bodyPr rot="0"/>
              <a:lstStyle/>
              <a:p>
                <a:pPr>
                  <a:defRPr lang="en-US" sz="1000" b="0" strike="noStrike" spc="-1">
                    <a:solidFill>
                      <a:srgbClr val="595959"/>
                    </a:solidFill>
                    <a:latin typeface="Calibri"/>
                  </a:defRPr>
                </a:pPr>
                <a:r>
                  <a:rPr lang="en-US" sz="1400" b="0" strike="noStrike" spc="-1" dirty="0">
                    <a:solidFill>
                      <a:srgbClr val="595959"/>
                    </a:solidFill>
                    <a:latin typeface="Calibri"/>
                  </a:rPr>
                  <a:t>% ASNs Reporting Neighbor Link</a:t>
                </a:r>
                <a:r>
                  <a:rPr lang="en-US" sz="1400" b="0" strike="noStrike" spc="-1" baseline="0" dirty="0">
                    <a:solidFill>
                      <a:srgbClr val="595959"/>
                    </a:solidFill>
                    <a:latin typeface="Calibri"/>
                  </a:rPr>
                  <a:t> Relationship</a:t>
                </a:r>
                <a:endParaRPr lang="en-US" sz="1400" b="0" strike="noStrike" spc="-1" dirty="0">
                  <a:solidFill>
                    <a:srgbClr val="595959"/>
                  </a:solidFill>
                  <a:latin typeface="Calibri"/>
                </a:endParaRPr>
              </a:p>
            </c:rich>
          </c:tx>
          <c:layout>
            <c:manualLayout>
              <c:xMode val="edge"/>
              <c:yMode val="edge"/>
              <c:x val="0.19389890810943441"/>
              <c:y val="0.85041680660474306"/>
            </c:manualLayout>
          </c:layout>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10479827"/>
        <c:crosses val="autoZero"/>
        <c:crossBetween val="midCat"/>
      </c:valAx>
      <c:valAx>
        <c:axId val="10479827"/>
        <c:scaling>
          <c:orientation val="minMax"/>
          <c:min val="1"/>
        </c:scaling>
        <c:delete val="0"/>
        <c:axPos val="l"/>
        <c:majorGridlines>
          <c:spPr>
            <a:ln w="9360">
              <a:solidFill>
                <a:srgbClr val="D9D9D9"/>
              </a:solidFill>
              <a:round/>
            </a:ln>
          </c:spPr>
        </c:majorGridlines>
        <c:title>
          <c:tx>
            <c:rich>
              <a:bodyPr rot="-5400000"/>
              <a:lstStyle/>
              <a:p>
                <a:pPr>
                  <a:defRPr lang="en-US" sz="1000" b="0" strike="noStrike" spc="-1">
                    <a:solidFill>
                      <a:srgbClr val="595959"/>
                    </a:solidFill>
                    <a:latin typeface="Calibri"/>
                  </a:defRPr>
                </a:pPr>
                <a:r>
                  <a:rPr lang="en-US" sz="1400" b="0" strike="noStrike" spc="-1" dirty="0">
                    <a:solidFill>
                      <a:srgbClr val="595959"/>
                    </a:solidFill>
                    <a:latin typeface="Calibri"/>
                  </a:rPr>
                  <a:t>Average Path Length</a:t>
                </a:r>
              </a:p>
            </c:rich>
          </c:tx>
          <c:layout>
            <c:manualLayout>
              <c:xMode val="edge"/>
              <c:yMode val="edge"/>
              <c:x val="1.5879646669120357E-2"/>
              <c:y val="0.30211319027066946"/>
            </c:manualLayout>
          </c:layout>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98812535"/>
        <c:crosses val="autoZero"/>
        <c:crossBetween val="midCat"/>
      </c:valAx>
      <c:spPr>
        <a:noFill/>
        <a:ln w="0">
          <a:noFill/>
        </a:ln>
      </c:spPr>
    </c:plotArea>
    <c:legend>
      <c:legendPos val="r"/>
      <c:layout>
        <c:manualLayout>
          <c:xMode val="edge"/>
          <c:yMode val="edge"/>
          <c:x val="2.834846440109598E-2"/>
          <c:y val="0.17085444936246719"/>
          <c:w val="0.97165153559890405"/>
          <c:h val="0.12695115451001623"/>
        </c:manualLayout>
      </c:layout>
      <c:overlay val="0"/>
      <c:spPr>
        <a:noFill/>
        <a:ln w="0">
          <a:noFill/>
        </a:ln>
      </c:spPr>
      <c:txPr>
        <a:bodyPr/>
        <a:lstStyle/>
        <a:p>
          <a:pPr>
            <a:defRPr sz="900" b="0" strike="noStrike" spc="-1">
              <a:solidFill>
                <a:srgbClr val="595959"/>
              </a:solidFill>
              <a:latin typeface="Calibri"/>
            </a:defRPr>
          </a:pPr>
          <a:endParaRPr lang="en-US"/>
        </a:p>
      </c:txPr>
    </c:legend>
    <c:plotVisOnly val="1"/>
    <c:dispBlanksAs val="gap"/>
    <c:showDLblsOverMax val="1"/>
  </c:chart>
  <c:spPr>
    <a:noFill/>
    <a:ln w="9360">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25512945026293"/>
          <c:y val="0.2364767904799405"/>
          <c:w val="0.81028821167021026"/>
          <c:h val="0.50218605532951244"/>
        </c:manualLayout>
      </c:layout>
      <c:scatterChart>
        <c:scatterStyle val="lineMarker"/>
        <c:varyColors val="0"/>
        <c:ser>
          <c:idx val="0"/>
          <c:order val="0"/>
          <c:tx>
            <c:strRef>
              <c:f>Sheet1!$A$1</c:f>
              <c:strCache>
                <c:ptCount val="1"/>
                <c:pt idx="0">
                  <c:v>Selected Route</c:v>
                </c:pt>
              </c:strCache>
            </c:strRef>
          </c:tx>
          <c:spPr>
            <a:ln w="19080" cap="rnd">
              <a:solidFill>
                <a:srgbClr val="4472C4"/>
              </a:solidFill>
              <a:round/>
            </a:ln>
          </c:spPr>
          <c:marker>
            <c:symbol val="circle"/>
            <c:size val="5"/>
            <c:spPr>
              <a:solidFill>
                <a:srgbClr val="4472C4"/>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Sheet1!$A$2:$A$8</c:f>
              <c:numCache>
                <c:formatCode>General</c:formatCode>
                <c:ptCount val="7"/>
                <c:pt idx="0">
                  <c:v>0</c:v>
                </c:pt>
                <c:pt idx="1">
                  <c:v>10</c:v>
                </c:pt>
                <c:pt idx="2">
                  <c:v>30</c:v>
                </c:pt>
                <c:pt idx="3">
                  <c:v>50</c:v>
                </c:pt>
                <c:pt idx="4">
                  <c:v>70</c:v>
                </c:pt>
                <c:pt idx="5">
                  <c:v>90</c:v>
                </c:pt>
                <c:pt idx="6">
                  <c:v>100</c:v>
                </c:pt>
              </c:numCache>
            </c:numRef>
          </c:xVal>
          <c:yVal>
            <c:numRef>
              <c:f>Sheet1!$E$2:$E$8</c:f>
              <c:numCache>
                <c:formatCode>General</c:formatCode>
                <c:ptCount val="7"/>
                <c:pt idx="0">
                  <c:v>0</c:v>
                </c:pt>
                <c:pt idx="1">
                  <c:v>75.75</c:v>
                </c:pt>
                <c:pt idx="2">
                  <c:v>80.33</c:v>
                </c:pt>
                <c:pt idx="3">
                  <c:v>84.67</c:v>
                </c:pt>
                <c:pt idx="4">
                  <c:v>95.33</c:v>
                </c:pt>
                <c:pt idx="5">
                  <c:v>91.33</c:v>
                </c:pt>
                <c:pt idx="6">
                  <c:v>100</c:v>
                </c:pt>
              </c:numCache>
            </c:numRef>
          </c:yVal>
          <c:smooth val="0"/>
          <c:extLst>
            <c:ext xmlns:c16="http://schemas.microsoft.com/office/drawing/2014/chart" uri="{C3380CC4-5D6E-409C-BE32-E72D297353CC}">
              <c16:uniqueId val="{00000000-BE58-4721-AC7C-0D4F9D43F9ED}"/>
            </c:ext>
          </c:extLst>
        </c:ser>
        <c:ser>
          <c:idx val="1"/>
          <c:order val="1"/>
          <c:tx>
            <c:strRef>
              <c:f>Sheet1!$B$1</c:f>
              <c:strCache>
                <c:ptCount val="1"/>
                <c:pt idx="0">
                  <c:v>Better Route Opportunity</c:v>
                </c:pt>
              </c:strCache>
            </c:strRef>
          </c:tx>
          <c:spPr>
            <a:ln w="19080" cap="rnd">
              <a:solidFill>
                <a:srgbClr val="ED7D31"/>
              </a:solidFill>
              <a:round/>
            </a:ln>
          </c:spPr>
          <c:marker>
            <c:symbol val="circle"/>
            <c:size val="5"/>
            <c:spPr>
              <a:solidFill>
                <a:srgbClr val="ED7D31"/>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Sheet1!$B$2:$B$8</c:f>
              <c:numCache>
                <c:formatCode>General</c:formatCode>
                <c:ptCount val="7"/>
                <c:pt idx="0">
                  <c:v>0</c:v>
                </c:pt>
                <c:pt idx="1">
                  <c:v>10</c:v>
                </c:pt>
                <c:pt idx="2">
                  <c:v>30</c:v>
                </c:pt>
                <c:pt idx="3">
                  <c:v>50</c:v>
                </c:pt>
                <c:pt idx="4">
                  <c:v>70</c:v>
                </c:pt>
                <c:pt idx="5">
                  <c:v>90</c:v>
                </c:pt>
                <c:pt idx="6">
                  <c:v>100</c:v>
                </c:pt>
              </c:numCache>
            </c:numRef>
          </c:xVal>
          <c:yVal>
            <c:numRef>
              <c:f>Sheet1!$F$2:$F$8</c:f>
              <c:numCache>
                <c:formatCode>General</c:formatCode>
                <c:ptCount val="7"/>
                <c:pt idx="0">
                  <c:v>0</c:v>
                </c:pt>
                <c:pt idx="1">
                  <c:v>79.08</c:v>
                </c:pt>
                <c:pt idx="2">
                  <c:v>87.16</c:v>
                </c:pt>
                <c:pt idx="3">
                  <c:v>89.8</c:v>
                </c:pt>
                <c:pt idx="4">
                  <c:v>96.6</c:v>
                </c:pt>
                <c:pt idx="5">
                  <c:v>94</c:v>
                </c:pt>
                <c:pt idx="6">
                  <c:v>100</c:v>
                </c:pt>
              </c:numCache>
            </c:numRef>
          </c:yVal>
          <c:smooth val="0"/>
          <c:extLst>
            <c:ext xmlns:c16="http://schemas.microsoft.com/office/drawing/2014/chart" uri="{C3380CC4-5D6E-409C-BE32-E72D297353CC}">
              <c16:uniqueId val="{00000001-BE58-4721-AC7C-0D4F9D43F9ED}"/>
            </c:ext>
          </c:extLst>
        </c:ser>
        <c:ser>
          <c:idx val="2"/>
          <c:order val="2"/>
          <c:tx>
            <c:strRef>
              <c:f>Sheet1!$C$1</c:f>
              <c:strCache>
                <c:ptCount val="1"/>
                <c:pt idx="0">
                  <c:v>Routing Table Average</c:v>
                </c:pt>
              </c:strCache>
            </c:strRef>
          </c:tx>
          <c:spPr>
            <a:ln w="19080" cap="rnd">
              <a:solidFill>
                <a:srgbClr val="A5A5A5"/>
              </a:solidFill>
              <a:round/>
            </a:ln>
          </c:spPr>
          <c:marker>
            <c:symbol val="circle"/>
            <c:size val="5"/>
            <c:spPr>
              <a:solidFill>
                <a:srgbClr val="A5A5A5"/>
              </a:solidFill>
            </c:spPr>
          </c:marker>
          <c:dLbls>
            <c:spPr>
              <a:noFill/>
              <a:ln>
                <a:noFill/>
              </a:ln>
              <a:effectLst/>
            </c:spPr>
            <c:txPr>
              <a:bodyPr wrap="squar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xVal>
            <c:numRef>
              <c:f>Sheet1!$C$2:$C$8</c:f>
              <c:numCache>
                <c:formatCode>General</c:formatCode>
                <c:ptCount val="7"/>
                <c:pt idx="0">
                  <c:v>0</c:v>
                </c:pt>
                <c:pt idx="1">
                  <c:v>10</c:v>
                </c:pt>
                <c:pt idx="2">
                  <c:v>30</c:v>
                </c:pt>
                <c:pt idx="3">
                  <c:v>50</c:v>
                </c:pt>
                <c:pt idx="4">
                  <c:v>70</c:v>
                </c:pt>
                <c:pt idx="5">
                  <c:v>90</c:v>
                </c:pt>
                <c:pt idx="6">
                  <c:v>100</c:v>
                </c:pt>
              </c:numCache>
            </c:numRef>
          </c:xVal>
          <c:yVal>
            <c:numRef>
              <c:f>Sheet1!$G$2:$G$8</c:f>
              <c:numCache>
                <c:formatCode>General</c:formatCode>
                <c:ptCount val="7"/>
                <c:pt idx="0">
                  <c:v>0</c:v>
                </c:pt>
                <c:pt idx="1">
                  <c:v>46.5</c:v>
                </c:pt>
                <c:pt idx="2">
                  <c:v>67</c:v>
                </c:pt>
                <c:pt idx="3">
                  <c:v>57.1</c:v>
                </c:pt>
                <c:pt idx="4">
                  <c:v>82.7</c:v>
                </c:pt>
                <c:pt idx="5">
                  <c:v>84.5</c:v>
                </c:pt>
                <c:pt idx="6">
                  <c:v>100</c:v>
                </c:pt>
              </c:numCache>
            </c:numRef>
          </c:yVal>
          <c:smooth val="0"/>
          <c:extLst>
            <c:ext xmlns:c16="http://schemas.microsoft.com/office/drawing/2014/chart" uri="{C3380CC4-5D6E-409C-BE32-E72D297353CC}">
              <c16:uniqueId val="{00000002-BE58-4721-AC7C-0D4F9D43F9ED}"/>
            </c:ext>
          </c:extLst>
        </c:ser>
        <c:ser>
          <c:idx val="3"/>
          <c:order val="3"/>
          <c:tx>
            <c:v>Single Non-Participating Hop Method</c:v>
          </c:tx>
          <c:marker>
            <c:symbol val="triangle"/>
            <c:size val="5"/>
          </c:marker>
          <c:xVal>
            <c:numRef>
              <c:f>Sheet1!$D$2:$D$8</c:f>
              <c:numCache>
                <c:formatCode>General</c:formatCode>
                <c:ptCount val="7"/>
                <c:pt idx="0">
                  <c:v>0</c:v>
                </c:pt>
                <c:pt idx="1">
                  <c:v>10</c:v>
                </c:pt>
                <c:pt idx="2">
                  <c:v>30</c:v>
                </c:pt>
                <c:pt idx="3">
                  <c:v>50</c:v>
                </c:pt>
                <c:pt idx="4">
                  <c:v>70</c:v>
                </c:pt>
                <c:pt idx="5">
                  <c:v>90</c:v>
                </c:pt>
                <c:pt idx="6">
                  <c:v>100</c:v>
                </c:pt>
              </c:numCache>
            </c:numRef>
          </c:xVal>
          <c:yVal>
            <c:numRef>
              <c:f>Sheet1!$H$2:$H$8</c:f>
              <c:numCache>
                <c:formatCode>General</c:formatCode>
                <c:ptCount val="7"/>
                <c:pt idx="0">
                  <c:v>0</c:v>
                </c:pt>
                <c:pt idx="1">
                  <c:v>97.7</c:v>
                </c:pt>
                <c:pt idx="2">
                  <c:v>98</c:v>
                </c:pt>
                <c:pt idx="3">
                  <c:v>98</c:v>
                </c:pt>
                <c:pt idx="4">
                  <c:v>100</c:v>
                </c:pt>
                <c:pt idx="5">
                  <c:v>100</c:v>
                </c:pt>
                <c:pt idx="6">
                  <c:v>100</c:v>
                </c:pt>
              </c:numCache>
            </c:numRef>
          </c:yVal>
          <c:smooth val="0"/>
          <c:extLst>
            <c:ext xmlns:c16="http://schemas.microsoft.com/office/drawing/2014/chart" uri="{C3380CC4-5D6E-409C-BE32-E72D297353CC}">
              <c16:uniqueId val="{00000003-BE58-4721-AC7C-0D4F9D43F9ED}"/>
            </c:ext>
          </c:extLst>
        </c:ser>
        <c:dLbls>
          <c:showLegendKey val="0"/>
          <c:showVal val="0"/>
          <c:showCatName val="0"/>
          <c:showSerName val="0"/>
          <c:showPercent val="0"/>
          <c:showBubbleSize val="0"/>
        </c:dLbls>
        <c:axId val="49990233"/>
        <c:axId val="24381015"/>
      </c:scatterChart>
      <c:valAx>
        <c:axId val="49990233"/>
        <c:scaling>
          <c:orientation val="minMax"/>
          <c:max val="100"/>
        </c:scaling>
        <c:delete val="0"/>
        <c:axPos val="b"/>
        <c:title>
          <c:tx>
            <c:rich>
              <a:bodyPr rot="0"/>
              <a:lstStyle/>
              <a:p>
                <a:pPr>
                  <a:defRPr lang="en-US" sz="1000" b="0" strike="noStrike" spc="-1">
                    <a:solidFill>
                      <a:srgbClr val="595959"/>
                    </a:solidFill>
                    <a:latin typeface="Calibri"/>
                  </a:defRPr>
                </a:pPr>
                <a:r>
                  <a:rPr lang="en-US" sz="1400" b="0" strike="noStrike" spc="-1" dirty="0">
                    <a:solidFill>
                      <a:srgbClr val="595959"/>
                    </a:solidFill>
                    <a:latin typeface="Calibri"/>
                  </a:rPr>
                  <a:t>% ASNs Reporting Neighbor Link Relationship</a:t>
                </a:r>
              </a:p>
            </c:rich>
          </c:tx>
          <c:layout>
            <c:manualLayout>
              <c:xMode val="edge"/>
              <c:yMode val="edge"/>
              <c:x val="0.15272484272602393"/>
              <c:y val="0.79514371964824782"/>
            </c:manualLayout>
          </c:layout>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24381015"/>
        <c:crosses val="autoZero"/>
        <c:crossBetween val="midCat"/>
      </c:valAx>
      <c:valAx>
        <c:axId val="24381015"/>
        <c:scaling>
          <c:orientation val="minMax"/>
          <c:max val="100"/>
        </c:scaling>
        <c:delete val="0"/>
        <c:axPos val="l"/>
        <c:majorGridlines>
          <c:spPr>
            <a:ln w="9360">
              <a:solidFill>
                <a:srgbClr val="D9D9D9"/>
              </a:solidFill>
              <a:round/>
            </a:ln>
          </c:spPr>
        </c:majorGridlines>
        <c:title>
          <c:tx>
            <c:rich>
              <a:bodyPr rot="-5400000"/>
              <a:lstStyle/>
              <a:p>
                <a:pPr>
                  <a:defRPr lang="en-US" sz="1000" b="0" strike="noStrike" spc="-1">
                    <a:solidFill>
                      <a:srgbClr val="595959"/>
                    </a:solidFill>
                    <a:latin typeface="Calibri"/>
                  </a:defRPr>
                </a:pPr>
                <a:r>
                  <a:rPr lang="en-US" sz="1400" b="0" strike="noStrike" spc="-1" dirty="0">
                    <a:solidFill>
                      <a:srgbClr val="595959"/>
                    </a:solidFill>
                    <a:latin typeface="Calibri"/>
                  </a:rPr>
                  <a:t>% of Path Validated</a:t>
                </a:r>
              </a:p>
            </c:rich>
          </c:tx>
          <c:layout>
            <c:manualLayout>
              <c:xMode val="edge"/>
              <c:yMode val="edge"/>
              <c:x val="1.1526279409577306E-2"/>
              <c:y val="0.21332560411835907"/>
            </c:manualLayout>
          </c:layout>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49990233"/>
        <c:crosses val="autoZero"/>
        <c:crossBetween val="midCat"/>
      </c:valAx>
      <c:spPr>
        <a:noFill/>
        <a:ln w="0">
          <a:noFill/>
        </a:ln>
      </c:spPr>
    </c:plotArea>
    <c:legend>
      <c:legendPos val="r"/>
      <c:layout>
        <c:manualLayout>
          <c:xMode val="edge"/>
          <c:yMode val="edge"/>
          <c:x val="3.8828735420986776E-2"/>
          <c:y val="0.10052719079494245"/>
          <c:w val="0.9250597159881353"/>
          <c:h val="9.7439150661358304E-2"/>
        </c:manualLayout>
      </c:layout>
      <c:overlay val="0"/>
      <c:spPr>
        <a:noFill/>
        <a:ln w="0">
          <a:noFill/>
        </a:ln>
      </c:spPr>
      <c:txPr>
        <a:bodyPr/>
        <a:lstStyle/>
        <a:p>
          <a:pPr>
            <a:defRPr sz="900" b="0" strike="noStrike" spc="-1">
              <a:solidFill>
                <a:srgbClr val="595959"/>
              </a:solidFill>
              <a:latin typeface="Calibri"/>
            </a:defRPr>
          </a:pPr>
          <a:endParaRPr lang="en-US"/>
        </a:p>
      </c:txPr>
    </c:legend>
    <c:plotVisOnly val="1"/>
    <c:dispBlanksAs val="gap"/>
    <c:showDLblsOverMax val="1"/>
  </c:chart>
  <c:spPr>
    <a:noFill/>
    <a:ln w="9360">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5182884276958549E-2"/>
          <c:y val="0.30325837384241239"/>
          <c:w val="0.84361103913300373"/>
          <c:h val="0.54487026591206433"/>
        </c:manualLayout>
      </c:layout>
      <c:scatterChart>
        <c:scatterStyle val="lineMarker"/>
        <c:varyColors val="0"/>
        <c:ser>
          <c:idx val="0"/>
          <c:order val="0"/>
          <c:tx>
            <c:v>ROV 20ms</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Sheet1!$B$1:$F$1</c:f>
              <c:numCache>
                <c:formatCode>General</c:formatCode>
                <c:ptCount val="5"/>
                <c:pt idx="0">
                  <c:v>0</c:v>
                </c:pt>
                <c:pt idx="1">
                  <c:v>1</c:v>
                </c:pt>
                <c:pt idx="2">
                  <c:v>10</c:v>
                </c:pt>
                <c:pt idx="3">
                  <c:v>25</c:v>
                </c:pt>
                <c:pt idx="4">
                  <c:v>50</c:v>
                </c:pt>
              </c:numCache>
            </c:numRef>
          </c:xVal>
          <c:yVal>
            <c:numRef>
              <c:f>Sheet1!$B$8:$F$8</c:f>
              <c:numCache>
                <c:formatCode>General</c:formatCode>
                <c:ptCount val="5"/>
                <c:pt idx="0">
                  <c:v>0</c:v>
                </c:pt>
                <c:pt idx="1">
                  <c:v>36</c:v>
                </c:pt>
                <c:pt idx="2">
                  <c:v>39.075000000000003</c:v>
                </c:pt>
                <c:pt idx="3">
                  <c:v>28.277000000000001</c:v>
                </c:pt>
                <c:pt idx="4">
                  <c:v>28.158000000000001</c:v>
                </c:pt>
              </c:numCache>
            </c:numRef>
          </c:yVal>
          <c:smooth val="1"/>
          <c:extLst>
            <c:ext xmlns:c16="http://schemas.microsoft.com/office/drawing/2014/chart" uri="{C3380CC4-5D6E-409C-BE32-E72D297353CC}">
              <c16:uniqueId val="{00000000-89EB-49E6-9911-08BEF3A89582}"/>
            </c:ext>
          </c:extLst>
        </c:ser>
        <c:ser>
          <c:idx val="2"/>
          <c:order val="1"/>
          <c:tx>
            <c:v>Path Val 20ms</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(Sheet1!$B$1,Sheet1!$C$20:$F$20)</c:f>
              <c:numCache>
                <c:formatCode>General</c:formatCode>
                <c:ptCount val="5"/>
                <c:pt idx="0">
                  <c:v>0</c:v>
                </c:pt>
                <c:pt idx="1">
                  <c:v>1</c:v>
                </c:pt>
                <c:pt idx="2">
                  <c:v>10</c:v>
                </c:pt>
                <c:pt idx="3">
                  <c:v>25</c:v>
                </c:pt>
                <c:pt idx="4">
                  <c:v>50</c:v>
                </c:pt>
              </c:numCache>
            </c:numRef>
          </c:xVal>
          <c:yVal>
            <c:numRef>
              <c:f>(Sheet1!$B$8,Sheet1!$C$27:$F$27)</c:f>
              <c:numCache>
                <c:formatCode>General</c:formatCode>
                <c:ptCount val="5"/>
                <c:pt idx="0">
                  <c:v>0</c:v>
                </c:pt>
                <c:pt idx="1">
                  <c:v>41.17</c:v>
                </c:pt>
                <c:pt idx="2">
                  <c:v>39.57</c:v>
                </c:pt>
                <c:pt idx="3">
                  <c:v>33.798000000000002</c:v>
                </c:pt>
                <c:pt idx="4">
                  <c:v>30.734000000000002</c:v>
                </c:pt>
              </c:numCache>
            </c:numRef>
          </c:yVal>
          <c:smooth val="1"/>
          <c:extLst>
            <c:ext xmlns:c16="http://schemas.microsoft.com/office/drawing/2014/chart" uri="{C3380CC4-5D6E-409C-BE32-E72D297353CC}">
              <c16:uniqueId val="{00000001-89EB-49E6-9911-08BEF3A89582}"/>
            </c:ext>
          </c:extLst>
        </c:ser>
        <c:ser>
          <c:idx val="4"/>
          <c:order val="2"/>
          <c:tx>
            <c:v>Avg Update 20ms</c:v>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Sheet1!$B$20:$F$20</c:f>
              <c:numCache>
                <c:formatCode>General</c:formatCode>
                <c:ptCount val="5"/>
                <c:pt idx="0">
                  <c:v>0</c:v>
                </c:pt>
                <c:pt idx="1">
                  <c:v>1</c:v>
                </c:pt>
                <c:pt idx="2">
                  <c:v>10</c:v>
                </c:pt>
                <c:pt idx="3">
                  <c:v>25</c:v>
                </c:pt>
                <c:pt idx="4">
                  <c:v>50</c:v>
                </c:pt>
              </c:numCache>
            </c:numRef>
          </c:xVal>
          <c:yVal>
            <c:numRef>
              <c:f>Sheet1!$O$25:$S$25</c:f>
              <c:numCache>
                <c:formatCode>General</c:formatCode>
                <c:ptCount val="5"/>
                <c:pt idx="0">
                  <c:v>0</c:v>
                </c:pt>
                <c:pt idx="1">
                  <c:v>44</c:v>
                </c:pt>
                <c:pt idx="2">
                  <c:v>40.133000000000003</c:v>
                </c:pt>
                <c:pt idx="3">
                  <c:v>36.453000000000003</c:v>
                </c:pt>
                <c:pt idx="4">
                  <c:v>36.114999999999995</c:v>
                </c:pt>
              </c:numCache>
            </c:numRef>
          </c:yVal>
          <c:smooth val="1"/>
          <c:extLst>
            <c:ext xmlns:c16="http://schemas.microsoft.com/office/drawing/2014/chart" uri="{C3380CC4-5D6E-409C-BE32-E72D297353CC}">
              <c16:uniqueId val="{00000002-89EB-49E6-9911-08BEF3A89582}"/>
            </c:ext>
          </c:extLst>
        </c:ser>
        <c:ser>
          <c:idx val="1"/>
          <c:order val="3"/>
          <c:tx>
            <c:v>ROV 40ms</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Sheet1!$P$1:$U$1</c:f>
              <c:numCache>
                <c:formatCode>General</c:formatCode>
                <c:ptCount val="6"/>
                <c:pt idx="0">
                  <c:v>0</c:v>
                </c:pt>
                <c:pt idx="2">
                  <c:v>1</c:v>
                </c:pt>
                <c:pt idx="3">
                  <c:v>10</c:v>
                </c:pt>
                <c:pt idx="4">
                  <c:v>25</c:v>
                </c:pt>
                <c:pt idx="5">
                  <c:v>50</c:v>
                </c:pt>
              </c:numCache>
            </c:numRef>
          </c:xVal>
          <c:yVal>
            <c:numRef>
              <c:f>Sheet1!$P$8:$U$8</c:f>
              <c:numCache>
                <c:formatCode>General</c:formatCode>
                <c:ptCount val="6"/>
                <c:pt idx="0">
                  <c:v>0</c:v>
                </c:pt>
                <c:pt idx="2">
                  <c:v>56.34</c:v>
                </c:pt>
                <c:pt idx="3">
                  <c:v>53.451999999999998</c:v>
                </c:pt>
                <c:pt idx="4">
                  <c:v>51.679000000000002</c:v>
                </c:pt>
                <c:pt idx="5">
                  <c:v>52.448</c:v>
                </c:pt>
              </c:numCache>
            </c:numRef>
          </c:yVal>
          <c:smooth val="1"/>
          <c:extLst>
            <c:ext xmlns:c16="http://schemas.microsoft.com/office/drawing/2014/chart" uri="{C3380CC4-5D6E-409C-BE32-E72D297353CC}">
              <c16:uniqueId val="{00000003-89EB-49E6-9911-08BEF3A89582}"/>
            </c:ext>
          </c:extLst>
        </c:ser>
        <c:ser>
          <c:idx val="3"/>
          <c:order val="4"/>
          <c:tx>
            <c:v>Path Val 40ms</c:v>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Sheet1!$B$36:$F$36</c:f>
              <c:numCache>
                <c:formatCode>General</c:formatCode>
                <c:ptCount val="5"/>
                <c:pt idx="1">
                  <c:v>1</c:v>
                </c:pt>
                <c:pt idx="2">
                  <c:v>10</c:v>
                </c:pt>
                <c:pt idx="3">
                  <c:v>25</c:v>
                </c:pt>
                <c:pt idx="4">
                  <c:v>50</c:v>
                </c:pt>
              </c:numCache>
            </c:numRef>
          </c:xVal>
          <c:yVal>
            <c:numRef>
              <c:f>Sheet1!$B$43:$G$43</c:f>
              <c:numCache>
                <c:formatCode>General</c:formatCode>
                <c:ptCount val="6"/>
                <c:pt idx="1">
                  <c:v>65.13</c:v>
                </c:pt>
                <c:pt idx="2">
                  <c:v>60.637999999999998</c:v>
                </c:pt>
                <c:pt idx="3">
                  <c:v>53.819000000000003</c:v>
                </c:pt>
                <c:pt idx="4">
                  <c:v>53.302999999999997</c:v>
                </c:pt>
                <c:pt idx="5">
                  <c:v>53.252000000000002</c:v>
                </c:pt>
              </c:numCache>
            </c:numRef>
          </c:yVal>
          <c:smooth val="1"/>
          <c:extLst>
            <c:ext xmlns:c16="http://schemas.microsoft.com/office/drawing/2014/chart" uri="{C3380CC4-5D6E-409C-BE32-E72D297353CC}">
              <c16:uniqueId val="{00000004-89EB-49E6-9911-08BEF3A89582}"/>
            </c:ext>
          </c:extLst>
        </c:ser>
        <c:ser>
          <c:idx val="5"/>
          <c:order val="5"/>
          <c:tx>
            <c:v>Avg Update 40ms</c:v>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Sheet1!$B$20:$F$20</c:f>
              <c:numCache>
                <c:formatCode>General</c:formatCode>
                <c:ptCount val="5"/>
                <c:pt idx="0">
                  <c:v>0</c:v>
                </c:pt>
                <c:pt idx="1">
                  <c:v>1</c:v>
                </c:pt>
                <c:pt idx="2">
                  <c:v>10</c:v>
                </c:pt>
                <c:pt idx="3">
                  <c:v>25</c:v>
                </c:pt>
                <c:pt idx="4">
                  <c:v>50</c:v>
                </c:pt>
              </c:numCache>
            </c:numRef>
          </c:xVal>
          <c:yVal>
            <c:numRef>
              <c:f>Sheet1!$O$28:$S$28</c:f>
              <c:numCache>
                <c:formatCode>General</c:formatCode>
                <c:ptCount val="5"/>
                <c:pt idx="0">
                  <c:v>0</c:v>
                </c:pt>
                <c:pt idx="1">
                  <c:v>67.010000000000005</c:v>
                </c:pt>
                <c:pt idx="2">
                  <c:v>64.2</c:v>
                </c:pt>
                <c:pt idx="3">
                  <c:v>62.308999999999997</c:v>
                </c:pt>
                <c:pt idx="4">
                  <c:v>62.023000000000003</c:v>
                </c:pt>
              </c:numCache>
            </c:numRef>
          </c:yVal>
          <c:smooth val="1"/>
          <c:extLst>
            <c:ext xmlns:c16="http://schemas.microsoft.com/office/drawing/2014/chart" uri="{C3380CC4-5D6E-409C-BE32-E72D297353CC}">
              <c16:uniqueId val="{00000005-89EB-49E6-9911-08BEF3A89582}"/>
            </c:ext>
          </c:extLst>
        </c:ser>
        <c:ser>
          <c:idx val="6"/>
          <c:order val="6"/>
          <c:tx>
            <c:v>Local Data Cache</c:v>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f>Sheet1!$P$88:$T$88</c:f>
              <c:numCache>
                <c:formatCode>General</c:formatCode>
                <c:ptCount val="5"/>
                <c:pt idx="1">
                  <c:v>1</c:v>
                </c:pt>
                <c:pt idx="2">
                  <c:v>10</c:v>
                </c:pt>
                <c:pt idx="3">
                  <c:v>25</c:v>
                </c:pt>
                <c:pt idx="4">
                  <c:v>50</c:v>
                </c:pt>
              </c:numCache>
            </c:numRef>
          </c:xVal>
          <c:yVal>
            <c:numRef>
              <c:f>Sheet1!$P$89:$T$89</c:f>
              <c:numCache>
                <c:formatCode>General</c:formatCode>
                <c:ptCount val="5"/>
                <c:pt idx="1">
                  <c:v>12.41</c:v>
                </c:pt>
                <c:pt idx="2">
                  <c:v>12.62</c:v>
                </c:pt>
                <c:pt idx="3">
                  <c:v>12.705</c:v>
                </c:pt>
                <c:pt idx="4">
                  <c:v>12.48</c:v>
                </c:pt>
              </c:numCache>
            </c:numRef>
          </c:yVal>
          <c:smooth val="0"/>
          <c:extLst>
            <c:ext xmlns:c16="http://schemas.microsoft.com/office/drawing/2014/chart" uri="{C3380CC4-5D6E-409C-BE32-E72D297353CC}">
              <c16:uniqueId val="{00000006-89EB-49E6-9911-08BEF3A89582}"/>
            </c:ext>
          </c:extLst>
        </c:ser>
        <c:dLbls>
          <c:showLegendKey val="0"/>
          <c:showVal val="0"/>
          <c:showCatName val="0"/>
          <c:showSerName val="0"/>
          <c:showPercent val="0"/>
          <c:showBubbleSize val="0"/>
        </c:dLbls>
        <c:axId val="2005665855"/>
        <c:axId val="1831203775"/>
      </c:scatterChart>
      <c:valAx>
        <c:axId val="2005665855"/>
        <c:scaling>
          <c:orientation val="minMax"/>
          <c:max val="5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Received BGP Updates/sec</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1203775"/>
        <c:crosses val="autoZero"/>
        <c:crossBetween val="midCat"/>
      </c:valAx>
      <c:valAx>
        <c:axId val="18312037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Full</a:t>
                </a:r>
                <a:r>
                  <a:rPr lang="en-US" sz="1400" baseline="0" dirty="0"/>
                  <a:t> Packet </a:t>
                </a:r>
                <a:r>
                  <a:rPr lang="en-US" sz="1400" dirty="0"/>
                  <a:t>Processing Time (</a:t>
                </a:r>
                <a:r>
                  <a:rPr lang="en-US" sz="1400" dirty="0" err="1"/>
                  <a:t>ms</a:t>
                </a:r>
                <a:r>
                  <a:rPr lang="en-US" sz="1400" dirty="0"/>
                  <a:t>)</a:t>
                </a:r>
              </a:p>
            </c:rich>
          </c:tx>
          <c:layout>
            <c:manualLayout>
              <c:xMode val="edge"/>
              <c:yMode val="edge"/>
              <c:x val="0"/>
              <c:y val="0.1542283253512880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5665855"/>
        <c:crosses val="autoZero"/>
        <c:crossBetween val="midCat"/>
      </c:valAx>
      <c:spPr>
        <a:noFill/>
        <a:ln>
          <a:noFill/>
        </a:ln>
        <a:effectLst/>
      </c:spPr>
    </c:plotArea>
    <c:legend>
      <c:legendPos val="b"/>
      <c:layout>
        <c:manualLayout>
          <c:xMode val="edge"/>
          <c:yMode val="edge"/>
          <c:x val="0.11408926922507547"/>
          <c:y val="0.16877534137482469"/>
          <c:w val="0.85085524253062894"/>
          <c:h val="0.1300723016884342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86683024661426"/>
          <c:y val="0.15277791341976737"/>
          <c:w val="0.78849963001882462"/>
          <c:h val="0.64719889180519097"/>
        </c:manualLayout>
      </c:layout>
      <c:scatterChart>
        <c:scatterStyle val="smoothMarker"/>
        <c:varyColors val="0"/>
        <c:ser>
          <c:idx val="0"/>
          <c:order val="0"/>
          <c:tx>
            <c:v>20ms</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Sheet1!$W$39:$AE$39</c:f>
              <c:numCache>
                <c:formatCode>General</c:formatCode>
                <c:ptCount val="9"/>
                <c:pt idx="0">
                  <c:v>26</c:v>
                </c:pt>
                <c:pt idx="1">
                  <c:v>27</c:v>
                </c:pt>
                <c:pt idx="2">
                  <c:v>28</c:v>
                </c:pt>
                <c:pt idx="3">
                  <c:v>29</c:v>
                </c:pt>
                <c:pt idx="4">
                  <c:v>30</c:v>
                </c:pt>
                <c:pt idx="5">
                  <c:v>35</c:v>
                </c:pt>
                <c:pt idx="6">
                  <c:v>40</c:v>
                </c:pt>
                <c:pt idx="7">
                  <c:v>50</c:v>
                </c:pt>
                <c:pt idx="8">
                  <c:v>70</c:v>
                </c:pt>
              </c:numCache>
            </c:numRef>
          </c:xVal>
          <c:yVal>
            <c:numRef>
              <c:f>Sheet1!$W$43:$AE$43</c:f>
              <c:numCache>
                <c:formatCode>General</c:formatCode>
                <c:ptCount val="9"/>
                <c:pt idx="0">
                  <c:v>0</c:v>
                </c:pt>
                <c:pt idx="1">
                  <c:v>0</c:v>
                </c:pt>
                <c:pt idx="2">
                  <c:v>1666.6666666666626</c:v>
                </c:pt>
                <c:pt idx="3">
                  <c:v>624.99999999999943</c:v>
                </c:pt>
                <c:pt idx="4">
                  <c:v>384.61538461538441</c:v>
                </c:pt>
                <c:pt idx="5">
                  <c:v>131.57894736842104</c:v>
                </c:pt>
                <c:pt idx="6">
                  <c:v>79.365079365079353</c:v>
                </c:pt>
                <c:pt idx="7">
                  <c:v>44.247787610619469</c:v>
                </c:pt>
                <c:pt idx="8">
                  <c:v>23.474178403755868</c:v>
                </c:pt>
              </c:numCache>
            </c:numRef>
          </c:yVal>
          <c:smooth val="1"/>
          <c:extLst>
            <c:ext xmlns:c16="http://schemas.microsoft.com/office/drawing/2014/chart" uri="{C3380CC4-5D6E-409C-BE32-E72D297353CC}">
              <c16:uniqueId val="{00000000-EB95-4733-8B59-46307ADE887D}"/>
            </c:ext>
          </c:extLst>
        </c:ser>
        <c:ser>
          <c:idx val="1"/>
          <c:order val="1"/>
          <c:tx>
            <c:v>40ms</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Sheet1!$V$37:$AH$37</c:f>
              <c:numCache>
                <c:formatCode>General</c:formatCode>
                <c:ptCount val="13"/>
                <c:pt idx="0">
                  <c:v>15</c:v>
                </c:pt>
                <c:pt idx="1">
                  <c:v>16.7</c:v>
                </c:pt>
                <c:pt idx="2">
                  <c:v>17</c:v>
                </c:pt>
                <c:pt idx="3">
                  <c:v>18</c:v>
                </c:pt>
                <c:pt idx="4">
                  <c:v>19</c:v>
                </c:pt>
                <c:pt idx="5">
                  <c:v>20</c:v>
                </c:pt>
                <c:pt idx="6">
                  <c:v>21</c:v>
                </c:pt>
                <c:pt idx="7">
                  <c:v>22</c:v>
                </c:pt>
                <c:pt idx="8">
                  <c:v>23</c:v>
                </c:pt>
                <c:pt idx="9">
                  <c:v>30</c:v>
                </c:pt>
                <c:pt idx="10">
                  <c:v>40</c:v>
                </c:pt>
                <c:pt idx="11">
                  <c:v>50</c:v>
                </c:pt>
                <c:pt idx="12">
                  <c:v>70</c:v>
                </c:pt>
              </c:numCache>
            </c:numRef>
          </c:xVal>
          <c:yVal>
            <c:numRef>
              <c:f>Sheet1!$V$38:$AH$38</c:f>
              <c:numCache>
                <c:formatCode>General</c:formatCode>
                <c:ptCount val="13"/>
                <c:pt idx="0">
                  <c:v>0</c:v>
                </c:pt>
                <c:pt idx="1">
                  <c:v>1724.1379310344878</c:v>
                </c:pt>
                <c:pt idx="2">
                  <c:v>1136.3636363636376</c:v>
                </c:pt>
                <c:pt idx="3">
                  <c:v>531.91489361702156</c:v>
                </c:pt>
                <c:pt idx="4">
                  <c:v>347.22222222222234</c:v>
                </c:pt>
                <c:pt idx="5">
                  <c:v>257.73195876288668</c:v>
                </c:pt>
                <c:pt idx="6">
                  <c:v>204.91803278688528</c:v>
                </c:pt>
                <c:pt idx="7">
                  <c:v>170.0680272108844</c:v>
                </c:pt>
                <c:pt idx="8">
                  <c:v>145.34883720930236</c:v>
                </c:pt>
                <c:pt idx="9">
                  <c:v>72.046109510086467</c:v>
                </c:pt>
                <c:pt idx="10">
                  <c:v>41.876046901172529</c:v>
                </c:pt>
                <c:pt idx="11">
                  <c:v>29.515938606847701</c:v>
                </c:pt>
                <c:pt idx="12">
                  <c:v>18.559762435040835</c:v>
                </c:pt>
              </c:numCache>
            </c:numRef>
          </c:yVal>
          <c:smooth val="1"/>
          <c:extLst>
            <c:ext xmlns:c16="http://schemas.microsoft.com/office/drawing/2014/chart" uri="{C3380CC4-5D6E-409C-BE32-E72D297353CC}">
              <c16:uniqueId val="{00000001-EB95-4733-8B59-46307ADE887D}"/>
            </c:ext>
          </c:extLst>
        </c:ser>
        <c:ser>
          <c:idx val="2"/>
          <c:order val="2"/>
          <c:tx>
            <c:v>Local Cache</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Sheet1!$Z$87:$AJ$87</c:f>
              <c:numCache>
                <c:formatCode>General</c:formatCode>
                <c:ptCount val="11"/>
                <c:pt idx="0">
                  <c:v>80</c:v>
                </c:pt>
                <c:pt idx="1">
                  <c:v>80.8</c:v>
                </c:pt>
                <c:pt idx="2">
                  <c:v>81</c:v>
                </c:pt>
                <c:pt idx="3">
                  <c:v>82</c:v>
                </c:pt>
                <c:pt idx="4">
                  <c:v>83</c:v>
                </c:pt>
                <c:pt idx="5">
                  <c:v>84</c:v>
                </c:pt>
                <c:pt idx="6">
                  <c:v>85</c:v>
                </c:pt>
                <c:pt idx="7">
                  <c:v>90</c:v>
                </c:pt>
                <c:pt idx="8">
                  <c:v>95</c:v>
                </c:pt>
                <c:pt idx="9">
                  <c:v>100</c:v>
                </c:pt>
                <c:pt idx="10">
                  <c:v>110</c:v>
                </c:pt>
              </c:numCache>
            </c:numRef>
          </c:xVal>
          <c:yVal>
            <c:numRef>
              <c:f>Sheet1!$Z$89:$AJ$89</c:f>
              <c:numCache>
                <c:formatCode>General</c:formatCode>
                <c:ptCount val="11"/>
                <c:pt idx="0">
                  <c:v>0</c:v>
                </c:pt>
                <c:pt idx="1">
                  <c:v>1644.736842105252</c:v>
                </c:pt>
                <c:pt idx="2">
                  <c:v>1237.623762376227</c:v>
                </c:pt>
                <c:pt idx="3">
                  <c:v>553.09734513274122</c:v>
                </c:pt>
                <c:pt idx="4">
                  <c:v>356.12535612535527</c:v>
                </c:pt>
                <c:pt idx="5">
                  <c:v>262.60504201680624</c:v>
                </c:pt>
                <c:pt idx="6">
                  <c:v>207.98668885191319</c:v>
                </c:pt>
                <c:pt idx="7">
                  <c:v>101.95758564437187</c:v>
                </c:pt>
                <c:pt idx="8">
                  <c:v>67.531064289573166</c:v>
                </c:pt>
                <c:pt idx="9">
                  <c:v>50.484652665589643</c:v>
                </c:pt>
                <c:pt idx="10">
                  <c:v>33.548040794417595</c:v>
                </c:pt>
              </c:numCache>
            </c:numRef>
          </c:yVal>
          <c:smooth val="1"/>
          <c:extLst>
            <c:ext xmlns:c16="http://schemas.microsoft.com/office/drawing/2014/chart" uri="{C3380CC4-5D6E-409C-BE32-E72D297353CC}">
              <c16:uniqueId val="{00000002-EB95-4733-8B59-46307ADE887D}"/>
            </c:ext>
          </c:extLst>
        </c:ser>
        <c:dLbls>
          <c:showLegendKey val="0"/>
          <c:showVal val="0"/>
          <c:showCatName val="0"/>
          <c:showSerName val="0"/>
          <c:showPercent val="0"/>
          <c:showBubbleSize val="0"/>
        </c:dLbls>
        <c:axId val="448912719"/>
        <c:axId val="2121953071"/>
      </c:scatterChart>
      <c:valAx>
        <c:axId val="448912719"/>
        <c:scaling>
          <c:orientation val="minMax"/>
          <c:max val="115"/>
          <c:min val="1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Received BGP Updates/sec</a:t>
                </a:r>
              </a:p>
            </c:rich>
          </c:tx>
          <c:layout>
            <c:manualLayout>
              <c:xMode val="edge"/>
              <c:yMode val="edge"/>
              <c:x val="0.31298702563918623"/>
              <c:y val="0.8641860163664145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1953071"/>
        <c:crosses val="autoZero"/>
        <c:crossBetween val="midCat"/>
        <c:majorUnit val="10"/>
      </c:valAx>
      <c:valAx>
        <c:axId val="2121953071"/>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Queue Capacity (s)</a:t>
                </a:r>
              </a:p>
            </c:rich>
          </c:tx>
          <c:layout>
            <c:manualLayout>
              <c:xMode val="edge"/>
              <c:yMode val="edge"/>
              <c:x val="0"/>
              <c:y val="0.1529239628492867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8912719"/>
        <c:crosses val="autoZero"/>
        <c:crossBetween val="midCat"/>
      </c:valAx>
      <c:spPr>
        <a:noFill/>
        <a:ln>
          <a:noFill/>
        </a:ln>
        <a:effectLst/>
      </c:spPr>
    </c:plotArea>
    <c:legend>
      <c:legendPos val="r"/>
      <c:layout>
        <c:manualLayout>
          <c:xMode val="edge"/>
          <c:yMode val="edge"/>
          <c:x val="0.19396025104695153"/>
          <c:y val="4.8890601430662921E-2"/>
          <c:w val="0.64110292587370532"/>
          <c:h val="0.1562510936132983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87650605329488"/>
          <c:y val="0.22444355472515087"/>
          <c:w val="0.68547913890688594"/>
          <c:h val="0.59258448626125126"/>
        </c:manualLayout>
      </c:layout>
      <c:scatterChart>
        <c:scatterStyle val="smoothMarker"/>
        <c:varyColors val="0"/>
        <c:ser>
          <c:idx val="5"/>
          <c:order val="5"/>
          <c:tx>
            <c:v>Calculated Rate</c:v>
          </c:tx>
          <c:xVal>
            <c:numRef>
              <c:f>Sheet1!$X$14:$AD$14</c:f>
              <c:numCache>
                <c:formatCode>General</c:formatCode>
                <c:ptCount val="7"/>
                <c:pt idx="0">
                  <c:v>0.31124561962408409</c:v>
                </c:pt>
                <c:pt idx="1">
                  <c:v>0.77355502771179729</c:v>
                </c:pt>
                <c:pt idx="2">
                  <c:v>1.5170807453416149</c:v>
                </c:pt>
                <c:pt idx="3">
                  <c:v>2.8401162790697674</c:v>
                </c:pt>
                <c:pt idx="4">
                  <c:v>5.252688172043011</c:v>
                </c:pt>
                <c:pt idx="5">
                  <c:v>8.7232142857142865</c:v>
                </c:pt>
                <c:pt idx="6">
                  <c:v>11.728691476590637</c:v>
                </c:pt>
              </c:numCache>
            </c:numRef>
          </c:xVal>
          <c:yVal>
            <c:numRef>
              <c:f>Sheet1!$X$19:$AD$19</c:f>
              <c:numCache>
                <c:formatCode>General</c:formatCode>
                <c:ptCount val="7"/>
                <c:pt idx="0">
                  <c:v>172.93724115960498</c:v>
                </c:pt>
                <c:pt idx="1">
                  <c:v>429.80997624703093</c:v>
                </c:pt>
                <c:pt idx="2">
                  <c:v>842.93478260869563</c:v>
                </c:pt>
                <c:pt idx="3">
                  <c:v>1578.0523255813955</c:v>
                </c:pt>
                <c:pt idx="4">
                  <c:v>2918.5483870967746</c:v>
                </c:pt>
                <c:pt idx="5">
                  <c:v>4846.875</c:v>
                </c:pt>
                <c:pt idx="6">
                  <c:v>6516.8067226890762</c:v>
                </c:pt>
              </c:numCache>
            </c:numRef>
          </c:yVal>
          <c:smooth val="1"/>
          <c:extLst>
            <c:ext xmlns:c16="http://schemas.microsoft.com/office/drawing/2014/chart" uri="{C3380CC4-5D6E-409C-BE32-E72D297353CC}">
              <c16:uniqueId val="{00000000-E88E-4B36-82C5-2FE243823159}"/>
            </c:ext>
          </c:extLst>
        </c:ser>
        <c:ser>
          <c:idx val="7"/>
          <c:order val="7"/>
          <c:tx>
            <c:v>Measured Rate</c:v>
          </c:tx>
          <c:xVal>
            <c:numRef>
              <c:f>Sheet1!$X$14:$AD$14</c:f>
              <c:numCache>
                <c:formatCode>General</c:formatCode>
                <c:ptCount val="7"/>
                <c:pt idx="0">
                  <c:v>0.31124561962408409</c:v>
                </c:pt>
                <c:pt idx="1">
                  <c:v>0.77355502771179729</c:v>
                </c:pt>
                <c:pt idx="2">
                  <c:v>1.5170807453416149</c:v>
                </c:pt>
                <c:pt idx="3">
                  <c:v>2.8401162790697674</c:v>
                </c:pt>
                <c:pt idx="4">
                  <c:v>5.252688172043011</c:v>
                </c:pt>
                <c:pt idx="5">
                  <c:v>8.7232142857142865</c:v>
                </c:pt>
                <c:pt idx="6">
                  <c:v>11.728691476590637</c:v>
                </c:pt>
              </c:numCache>
            </c:numRef>
          </c:xVal>
          <c:yVal>
            <c:numRef>
              <c:f>Sheet1!$X$20:$AD$20</c:f>
              <c:numCache>
                <c:formatCode>General</c:formatCode>
                <c:ptCount val="7"/>
                <c:pt idx="0">
                  <c:v>161.70755017521503</c:v>
                </c:pt>
                <c:pt idx="1">
                  <c:v>399.04988123515443</c:v>
                </c:pt>
                <c:pt idx="2">
                  <c:v>777.91304347826087</c:v>
                </c:pt>
                <c:pt idx="3">
                  <c:v>1552.6046511627906</c:v>
                </c:pt>
                <c:pt idx="4">
                  <c:v>2503.7419354838707</c:v>
                </c:pt>
                <c:pt idx="5">
                  <c:v>3834</c:v>
                </c:pt>
                <c:pt idx="6">
                  <c:v>3873.9975990396156</c:v>
                </c:pt>
              </c:numCache>
            </c:numRef>
          </c:yVal>
          <c:smooth val="1"/>
          <c:extLst>
            <c:ext xmlns:c16="http://schemas.microsoft.com/office/drawing/2014/chart" uri="{C3380CC4-5D6E-409C-BE32-E72D297353CC}">
              <c16:uniqueId val="{00000001-E88E-4B36-82C5-2FE243823159}"/>
            </c:ext>
          </c:extLst>
        </c:ser>
        <c:dLbls>
          <c:showLegendKey val="0"/>
          <c:showVal val="0"/>
          <c:showCatName val="0"/>
          <c:showSerName val="0"/>
          <c:showPercent val="0"/>
          <c:showBubbleSize val="0"/>
        </c:dLbls>
        <c:axId val="2132442511"/>
        <c:axId val="2132443951"/>
        <c:extLst>
          <c:ext xmlns:c15="http://schemas.microsoft.com/office/drawing/2012/chart" uri="{02D57815-91ED-43cb-92C2-25804820EDAC}">
            <c15:filteredScatterSeries>
              <c15:ser>
                <c:idx val="0"/>
                <c:order val="0"/>
                <c:spPr>
                  <a:ln w="19046" cap="rnd">
                    <a:solidFill>
                      <a:srgbClr val="4472C4"/>
                    </a:solidFill>
                    <a:prstDash val="solid"/>
                    <a:round/>
                  </a:ln>
                </c:spPr>
                <c:marker>
                  <c:symbol val="circle"/>
                  <c:size val="5"/>
                </c:marker>
                <c:xVal>
                  <c:numRef>
                    <c:extLst>
                      <c:ext uri="{02D57815-91ED-43cb-92C2-25804820EDAC}">
                        <c15:formulaRef>
                          <c15:sqref>Sheet1!$B$8:$L$8</c15:sqref>
                        </c15:formulaRef>
                      </c:ext>
                    </c:extLst>
                    <c:numCache>
                      <c:formatCode>General</c:formatCode>
                      <c:ptCount val="11"/>
                      <c:pt idx="0">
                        <c:v>0.89541547277936961</c:v>
                      </c:pt>
                      <c:pt idx="1">
                        <c:v>0.95976658476658483</c:v>
                      </c:pt>
                      <c:pt idx="2">
                        <c:v>1.6025641025641026</c:v>
                      </c:pt>
                      <c:pt idx="3">
                        <c:v>2.2721213736942873</c:v>
                      </c:pt>
                      <c:pt idx="4">
                        <c:v>3.0096308186195828</c:v>
                      </c:pt>
                      <c:pt idx="5">
                        <c:v>4.5087397411141756</c:v>
                      </c:pt>
                      <c:pt idx="6">
                        <c:v>7.2635004261253586</c:v>
                      </c:pt>
                      <c:pt idx="7">
                        <c:v>13.734452599657187</c:v>
                      </c:pt>
                      <c:pt idx="8">
                        <c:v>15.296632293434278</c:v>
                      </c:pt>
                      <c:pt idx="9">
                        <c:v>23.39188582264584</c:v>
                      </c:pt>
                      <c:pt idx="10">
                        <c:v>41.29955947136564</c:v>
                      </c:pt>
                    </c:numCache>
                  </c:numRef>
                </c:xVal>
                <c:yVal>
                  <c:numRef>
                    <c:extLst>
                      <c:ext uri="{02D57815-91ED-43cb-92C2-25804820EDAC}">
                        <c15:formulaRef>
                          <c15:sqref>Sheet1!$B$37:$L$37</c15:sqref>
                        </c15:formulaRef>
                      </c:ext>
                    </c:extLst>
                    <c:numCache>
                      <c:formatCode>General</c:formatCode>
                      <c:ptCount val="11"/>
                      <c:pt idx="0">
                        <c:v>13.952374630484044</c:v>
                      </c:pt>
                      <c:pt idx="1">
                        <c:v>14.15648510591809</c:v>
                      </c:pt>
                      <c:pt idx="2">
                        <c:v>23.85407814081718</c:v>
                      </c:pt>
                      <c:pt idx="3">
                        <c:v>31.559865079739524</c:v>
                      </c:pt>
                      <c:pt idx="4">
                        <c:v>41.680333536279733</c:v>
                      </c:pt>
                      <c:pt idx="5">
                        <c:v>59.761573558051936</c:v>
                      </c:pt>
                      <c:pt idx="6">
                        <c:v>98.006191662622896</c:v>
                      </c:pt>
                      <c:pt idx="7">
                        <c:v>174.97852555053484</c:v>
                      </c:pt>
                      <c:pt idx="8">
                        <c:v>181.73318951193417</c:v>
                      </c:pt>
                      <c:pt idx="9">
                        <c:v>237.45280434437592</c:v>
                      </c:pt>
                      <c:pt idx="10">
                        <c:v>211.47735782075401</c:v>
                      </c:pt>
                    </c:numCache>
                  </c:numRef>
                </c:yVal>
                <c:smooth val="1"/>
                <c:extLst>
                  <c:ext xmlns:c16="http://schemas.microsoft.com/office/drawing/2014/chart" uri="{C3380CC4-5D6E-409C-BE32-E72D297353CC}">
                    <c16:uniqueId val="{00000003-E88E-4B36-82C5-2FE243823159}"/>
                  </c:ext>
                </c:extLst>
              </c15:ser>
            </c15:filteredScatterSeries>
            <c15:filteredScatterSeries>
              <c15:ser>
                <c:idx val="1"/>
                <c:order val="1"/>
                <c:spPr>
                  <a:ln w="19046" cap="rnd">
                    <a:solidFill>
                      <a:srgbClr val="D26E2A"/>
                    </a:solidFill>
                    <a:prstDash val="solid"/>
                    <a:round/>
                  </a:ln>
                </c:spPr>
                <c:xVal>
                  <c:numRef>
                    <c:extLst xmlns:c15="http://schemas.microsoft.com/office/drawing/2012/chart">
                      <c:ext xmlns:c15="http://schemas.microsoft.com/office/drawing/2012/chart" uri="{02D57815-91ED-43cb-92C2-25804820EDAC}">
                        <c15:formulaRef>
                          <c15:sqref>Sheet1!$B$8:$L$8</c15:sqref>
                        </c15:formulaRef>
                      </c:ext>
                    </c:extLst>
                    <c:numCache>
                      <c:formatCode>General</c:formatCode>
                      <c:ptCount val="11"/>
                      <c:pt idx="0">
                        <c:v>0.89541547277936961</c:v>
                      </c:pt>
                      <c:pt idx="1">
                        <c:v>0.95976658476658483</c:v>
                      </c:pt>
                      <c:pt idx="2">
                        <c:v>1.6025641025641026</c:v>
                      </c:pt>
                      <c:pt idx="3">
                        <c:v>2.2721213736942873</c:v>
                      </c:pt>
                      <c:pt idx="4">
                        <c:v>3.0096308186195828</c:v>
                      </c:pt>
                      <c:pt idx="5">
                        <c:v>4.5087397411141756</c:v>
                      </c:pt>
                      <c:pt idx="6">
                        <c:v>7.2635004261253586</c:v>
                      </c:pt>
                      <c:pt idx="7">
                        <c:v>13.734452599657187</c:v>
                      </c:pt>
                      <c:pt idx="8">
                        <c:v>15.296632293434278</c:v>
                      </c:pt>
                      <c:pt idx="9">
                        <c:v>23.39188582264584</c:v>
                      </c:pt>
                      <c:pt idx="10">
                        <c:v>41.29955947136564</c:v>
                      </c:pt>
                    </c:numCache>
                  </c:numRef>
                </c:xVal>
                <c:yVal>
                  <c:numRef>
                    <c:extLst xmlns:c15="http://schemas.microsoft.com/office/drawing/2012/chart">
                      <c:ext xmlns:c15="http://schemas.microsoft.com/office/drawing/2012/chart" uri="{02D57815-91ED-43cb-92C2-25804820EDAC}">
                        <c15:formulaRef>
                          <c15:sqref>Sheet1!$B$35:$L$35</c15:sqref>
                        </c15:formulaRef>
                      </c:ext>
                    </c:extLst>
                    <c:numCache>
                      <c:formatCode>General</c:formatCode>
                      <c:ptCount val="11"/>
                      <c:pt idx="0">
                        <c:v>2.6769555646930177</c:v>
                      </c:pt>
                      <c:pt idx="1">
                        <c:v>2.7150996139655805</c:v>
                      </c:pt>
                      <c:pt idx="2">
                        <c:v>4.5440537175317939</c:v>
                      </c:pt>
                      <c:pt idx="3">
                        <c:v>6.134926107226315</c:v>
                      </c:pt>
                      <c:pt idx="4">
                        <c:v>7.9979062378885155</c:v>
                      </c:pt>
                      <c:pt idx="5">
                        <c:v>11.580310722037609</c:v>
                      </c:pt>
                      <c:pt idx="6">
                        <c:v>19.038648142786656</c:v>
                      </c:pt>
                      <c:pt idx="7">
                        <c:v>33.09773584593853</c:v>
                      </c:pt>
                      <c:pt idx="8">
                        <c:v>34.576547409196614</c:v>
                      </c:pt>
                      <c:pt idx="9">
                        <c:v>45.642671416432925</c:v>
                      </c:pt>
                      <c:pt idx="10">
                        <c:v>40.575861015957408</c:v>
                      </c:pt>
                    </c:numCache>
                  </c:numRef>
                </c:yVal>
                <c:smooth val="1"/>
                <c:extLst xmlns:c15="http://schemas.microsoft.com/office/drawing/2012/chart">
                  <c:ext xmlns:c16="http://schemas.microsoft.com/office/drawing/2014/chart" uri="{C3380CC4-5D6E-409C-BE32-E72D297353CC}">
                    <c16:uniqueId val="{00000004-E88E-4B36-82C5-2FE243823159}"/>
                  </c:ext>
                </c:extLst>
              </c15:ser>
            </c15:filteredScatterSeries>
            <c15:filteredScatterSeries>
              <c15:ser>
                <c:idx val="2"/>
                <c:order val="2"/>
                <c:spPr>
                  <a:ln w="19046" cap="rnd">
                    <a:solidFill>
                      <a:srgbClr val="929292"/>
                    </a:solidFill>
                    <a:prstDash val="solid"/>
                    <a:round/>
                  </a:ln>
                </c:spPr>
                <c:xVal>
                  <c:numRef>
                    <c:extLst xmlns:c15="http://schemas.microsoft.com/office/drawing/2012/chart">
                      <c:ext xmlns:c15="http://schemas.microsoft.com/office/drawing/2012/chart" uri="{02D57815-91ED-43cb-92C2-25804820EDAC}">
                        <c15:formulaRef>
                          <c15:sqref>Sheet1!$B$8:$L$8</c15:sqref>
                        </c15:formulaRef>
                      </c:ext>
                    </c:extLst>
                    <c:numCache>
                      <c:formatCode>General</c:formatCode>
                      <c:ptCount val="11"/>
                      <c:pt idx="0">
                        <c:v>0.89541547277936961</c:v>
                      </c:pt>
                      <c:pt idx="1">
                        <c:v>0.95976658476658483</c:v>
                      </c:pt>
                      <c:pt idx="2">
                        <c:v>1.6025641025641026</c:v>
                      </c:pt>
                      <c:pt idx="3">
                        <c:v>2.2721213736942873</c:v>
                      </c:pt>
                      <c:pt idx="4">
                        <c:v>3.0096308186195828</c:v>
                      </c:pt>
                      <c:pt idx="5">
                        <c:v>4.5087397411141756</c:v>
                      </c:pt>
                      <c:pt idx="6">
                        <c:v>7.2635004261253586</c:v>
                      </c:pt>
                      <c:pt idx="7">
                        <c:v>13.734452599657187</c:v>
                      </c:pt>
                      <c:pt idx="8">
                        <c:v>15.296632293434278</c:v>
                      </c:pt>
                      <c:pt idx="9">
                        <c:v>23.39188582264584</c:v>
                      </c:pt>
                      <c:pt idx="10">
                        <c:v>41.29955947136564</c:v>
                      </c:pt>
                    </c:numCache>
                  </c:numRef>
                </c:xVal>
                <c:yVal>
                  <c:numRef>
                    <c:extLst xmlns:c15="http://schemas.microsoft.com/office/drawing/2012/chart">
                      <c:ext xmlns:c15="http://schemas.microsoft.com/office/drawing/2012/chart" uri="{02D57815-91ED-43cb-92C2-25804820EDAC}">
                        <c15:formulaRef>
                          <c15:sqref>Sheet1!$B$36:$L$36</c15:sqref>
                        </c15:formulaRef>
                      </c:ext>
                    </c:extLst>
                    <c:numCache>
                      <c:formatCode>General</c:formatCode>
                      <c:ptCount val="11"/>
                      <c:pt idx="0">
                        <c:v>11.275419065791027</c:v>
                      </c:pt>
                      <c:pt idx="1">
                        <c:v>11.441385491952509</c:v>
                      </c:pt>
                      <c:pt idx="2">
                        <c:v>19.310024423285387</c:v>
                      </c:pt>
                      <c:pt idx="3">
                        <c:v>25.42493897251321</c:v>
                      </c:pt>
                      <c:pt idx="4">
                        <c:v>33.682427298391218</c:v>
                      </c:pt>
                      <c:pt idx="5">
                        <c:v>48.181262836014326</c:v>
                      </c:pt>
                      <c:pt idx="6">
                        <c:v>78.967543519836241</c:v>
                      </c:pt>
                      <c:pt idx="7">
                        <c:v>141.88078970459631</c:v>
                      </c:pt>
                      <c:pt idx="8">
                        <c:v>147.15664210273755</c:v>
                      </c:pt>
                      <c:pt idx="9">
                        <c:v>191.81013292794299</c:v>
                      </c:pt>
                      <c:pt idx="10">
                        <c:v>170.90149680479661</c:v>
                      </c:pt>
                    </c:numCache>
                  </c:numRef>
                </c:yVal>
                <c:smooth val="1"/>
                <c:extLst xmlns:c15="http://schemas.microsoft.com/office/drawing/2012/chart">
                  <c:ext xmlns:c16="http://schemas.microsoft.com/office/drawing/2014/chart" uri="{C3380CC4-5D6E-409C-BE32-E72D297353CC}">
                    <c16:uniqueId val="{00000005-E88E-4B36-82C5-2FE243823159}"/>
                  </c:ext>
                </c:extLst>
              </c15:ser>
            </c15:filteredScatterSeries>
            <c15:filteredScatterSeries>
              <c15:ser>
                <c:idx val="3"/>
                <c:order val="3"/>
                <c:spPr>
                  <a:ln w="19046" cap="rnd">
                    <a:solidFill>
                      <a:srgbClr val="C55A11"/>
                    </a:solidFill>
                    <a:custDash>
                      <a:ds d="400063" sp="200063"/>
                    </a:custDash>
                    <a:round/>
                  </a:ln>
                </c:spPr>
                <c:xVal>
                  <c:numRef>
                    <c:extLst xmlns:c15="http://schemas.microsoft.com/office/drawing/2012/chart">
                      <c:ext xmlns:c15="http://schemas.microsoft.com/office/drawing/2012/chart" uri="{02D57815-91ED-43cb-92C2-25804820EDAC}">
                        <c15:formulaRef>
                          <c15:sqref>Sheet1!$P$46:$Y$46</c15:sqref>
                        </c15:formulaRef>
                      </c:ext>
                    </c:extLst>
                    <c:numCache>
                      <c:formatCode>General</c:formatCode>
                      <c:ptCount val="10"/>
                      <c:pt idx="0">
                        <c:v>0.89541547277936961</c:v>
                      </c:pt>
                      <c:pt idx="1">
                        <c:v>0.95976658476658483</c:v>
                      </c:pt>
                      <c:pt idx="2">
                        <c:v>1.6025641025641026</c:v>
                      </c:pt>
                      <c:pt idx="3">
                        <c:v>2.2721213736942873</c:v>
                      </c:pt>
                      <c:pt idx="4">
                        <c:v>3.0096308186195828</c:v>
                      </c:pt>
                      <c:pt idx="5">
                        <c:v>4.5087397411141756</c:v>
                      </c:pt>
                      <c:pt idx="6">
                        <c:v>7.2635004261253586</c:v>
                      </c:pt>
                      <c:pt idx="7">
                        <c:v>13.734452599657187</c:v>
                      </c:pt>
                      <c:pt idx="8">
                        <c:v>15.296632293434278</c:v>
                      </c:pt>
                      <c:pt idx="9">
                        <c:v>23.39188582264584</c:v>
                      </c:pt>
                    </c:numCache>
                  </c:numRef>
                </c:xVal>
                <c:yVal>
                  <c:numRef>
                    <c:extLst xmlns:c15="http://schemas.microsoft.com/office/drawing/2012/chart">
                      <c:ext xmlns:c15="http://schemas.microsoft.com/office/drawing/2012/chart" uri="{02D57815-91ED-43cb-92C2-25804820EDAC}">
                        <c15:formulaRef>
                          <c15:sqref>Sheet1!$P$47:$Y$47</c15:sqref>
                        </c15:formulaRef>
                      </c:ext>
                    </c:extLst>
                    <c:numCache>
                      <c:formatCode>General</c:formatCode>
                      <c:ptCount val="10"/>
                      <c:pt idx="0">
                        <c:v>17.505372492836678</c:v>
                      </c:pt>
                      <c:pt idx="1">
                        <c:v>18.763436732186733</c:v>
                      </c:pt>
                      <c:pt idx="2">
                        <c:v>31.330128205128208</c:v>
                      </c:pt>
                      <c:pt idx="3">
                        <c:v>44.419972855723316</c:v>
                      </c:pt>
                      <c:pt idx="4">
                        <c:v>58.838282504012845</c:v>
                      </c:pt>
                      <c:pt idx="5">
                        <c:v>88.145861938782133</c:v>
                      </c:pt>
                      <c:pt idx="6">
                        <c:v>142.00143333075076</c:v>
                      </c:pt>
                      <c:pt idx="7">
                        <c:v>268.50854832329804</c:v>
                      </c:pt>
                      <c:pt idx="8">
                        <c:v>299.04916133664017</c:v>
                      </c:pt>
                      <c:pt idx="9">
                        <c:v>457.31136783272621</c:v>
                      </c:pt>
                    </c:numCache>
                  </c:numRef>
                </c:yVal>
                <c:smooth val="1"/>
                <c:extLst xmlns:c15="http://schemas.microsoft.com/office/drawing/2012/chart">
                  <c:ext xmlns:c16="http://schemas.microsoft.com/office/drawing/2014/chart" uri="{C3380CC4-5D6E-409C-BE32-E72D297353CC}">
                    <c16:uniqueId val="{00000006-E88E-4B36-82C5-2FE243823159}"/>
                  </c:ext>
                </c:extLst>
              </c15:ser>
            </c15:filteredScatterSeries>
            <c15:filteredScatterSeries>
              <c15:ser>
                <c:idx val="4"/>
                <c:order val="4"/>
                <c:xVal>
                  <c:numRef>
                    <c:extLst xmlns:c15="http://schemas.microsoft.com/office/drawing/2012/chart">
                      <c:ext xmlns:c15="http://schemas.microsoft.com/office/drawing/2012/chart" uri="{02D57815-91ED-43cb-92C2-25804820EDAC}">
                        <c15:formulaRef>
                          <c15:sqref>Sheet1!$Y$27:$AF$27</c15:sqref>
                        </c15:formulaRef>
                      </c:ext>
                    </c:extLst>
                    <c:numCache>
                      <c:formatCode>General</c:formatCode>
                      <c:ptCount val="8"/>
                      <c:pt idx="0">
                        <c:v>1</c:v>
                      </c:pt>
                      <c:pt idx="1">
                        <c:v>2</c:v>
                      </c:pt>
                      <c:pt idx="2">
                        <c:v>4</c:v>
                      </c:pt>
                      <c:pt idx="3">
                        <c:v>8</c:v>
                      </c:pt>
                      <c:pt idx="4">
                        <c:v>10</c:v>
                      </c:pt>
                      <c:pt idx="5">
                        <c:v>15</c:v>
                      </c:pt>
                      <c:pt idx="6">
                        <c:v>20</c:v>
                      </c:pt>
                      <c:pt idx="7">
                        <c:v>30</c:v>
                      </c:pt>
                    </c:numCache>
                  </c:numRef>
                </c:xVal>
                <c:yVal>
                  <c:numRef>
                    <c:extLst xmlns:c15="http://schemas.microsoft.com/office/drawing/2012/chart">
                      <c:ext xmlns:c15="http://schemas.microsoft.com/office/drawing/2012/chart" uri="{02D57815-91ED-43cb-92C2-25804820EDAC}">
                        <c15:formulaRef>
                          <c15:sqref>Sheet1!$Y$28:$AF$28</c15:sqref>
                        </c15:formulaRef>
                      </c:ext>
                    </c:extLst>
                    <c:numCache>
                      <c:formatCode>General</c:formatCode>
                      <c:ptCount val="8"/>
                      <c:pt idx="0">
                        <c:v>12</c:v>
                      </c:pt>
                      <c:pt idx="1">
                        <c:v>24</c:v>
                      </c:pt>
                      <c:pt idx="2">
                        <c:v>48</c:v>
                      </c:pt>
                      <c:pt idx="3">
                        <c:v>96</c:v>
                      </c:pt>
                      <c:pt idx="4">
                        <c:v>120</c:v>
                      </c:pt>
                      <c:pt idx="5">
                        <c:v>180</c:v>
                      </c:pt>
                      <c:pt idx="6">
                        <c:v>240</c:v>
                      </c:pt>
                      <c:pt idx="7">
                        <c:v>360</c:v>
                      </c:pt>
                    </c:numCache>
                  </c:numRef>
                </c:yVal>
                <c:smooth val="1"/>
                <c:extLst xmlns:c15="http://schemas.microsoft.com/office/drawing/2012/chart">
                  <c:ext xmlns:c16="http://schemas.microsoft.com/office/drawing/2014/chart" uri="{C3380CC4-5D6E-409C-BE32-E72D297353CC}">
                    <c16:uniqueId val="{00000007-E88E-4B36-82C5-2FE243823159}"/>
                  </c:ext>
                </c:extLst>
              </c15:ser>
            </c15:filteredScatterSeries>
            <c15:filteredScatterSeries>
              <c15:ser>
                <c:idx val="6"/>
                <c:order val="6"/>
                <c:xVal>
                  <c:numRef>
                    <c:extLst xmlns:c15="http://schemas.microsoft.com/office/drawing/2012/chart">
                      <c:ext xmlns:c15="http://schemas.microsoft.com/office/drawing/2012/chart" uri="{02D57815-91ED-43cb-92C2-25804820EDAC}">
                        <c15:formulaRef>
                          <c15:sqref>Sheet1!$X$11:$AD$11</c15:sqref>
                        </c15:formulaRef>
                      </c:ext>
                    </c:extLst>
                    <c:numCache>
                      <c:formatCode>General</c:formatCode>
                      <c:ptCount val="7"/>
                      <c:pt idx="0">
                        <c:v>0.31124561962408409</c:v>
                      </c:pt>
                      <c:pt idx="1">
                        <c:v>0.75613618368962787</c:v>
                      </c:pt>
                      <c:pt idx="2">
                        <c:v>1.4518633540372672</c:v>
                      </c:pt>
                      <c:pt idx="3">
                        <c:v>2.86046511627907</c:v>
                      </c:pt>
                      <c:pt idx="4">
                        <c:v>4.752688172043011</c:v>
                      </c:pt>
                      <c:pt idx="5">
                        <c:v>7.2678571428571432</c:v>
                      </c:pt>
                      <c:pt idx="6">
                        <c:v>6.7707082833133256</c:v>
                      </c:pt>
                    </c:numCache>
                  </c:numRef>
                </c:xVal>
                <c:yVal>
                  <c:numRef>
                    <c:extLst xmlns:c15="http://schemas.microsoft.com/office/drawing/2012/chart">
                      <c:ext xmlns:c15="http://schemas.microsoft.com/office/drawing/2012/chart" uri="{02D57815-91ED-43cb-92C2-25804820EDAC}">
                        <c15:formulaRef>
                          <c15:sqref>Sheet1!$X$13:$AD$13</c15:sqref>
                        </c15:formulaRef>
                      </c:ext>
                    </c:extLst>
                    <c:numCache>
                      <c:formatCode>General</c:formatCode>
                      <c:ptCount val="7"/>
                      <c:pt idx="0">
                        <c:v>1.1229690984389933</c:v>
                      </c:pt>
                      <c:pt idx="1">
                        <c:v>2.7711797307996835</c:v>
                      </c:pt>
                      <c:pt idx="2">
                        <c:v>5.4021739130434785</c:v>
                      </c:pt>
                      <c:pt idx="3">
                        <c:v>10.781976744186046</c:v>
                      </c:pt>
                      <c:pt idx="4">
                        <c:v>17.387096774193548</c:v>
                      </c:pt>
                      <c:pt idx="5">
                        <c:v>26.625</c:v>
                      </c:pt>
                      <c:pt idx="6">
                        <c:v>26.902761104441776</c:v>
                      </c:pt>
                    </c:numCache>
                  </c:numRef>
                </c:yVal>
                <c:smooth val="1"/>
                <c:extLst xmlns:c15="http://schemas.microsoft.com/office/drawing/2012/chart">
                  <c:ext xmlns:c16="http://schemas.microsoft.com/office/drawing/2014/chart" uri="{C3380CC4-5D6E-409C-BE32-E72D297353CC}">
                    <c16:uniqueId val="{00000008-E88E-4B36-82C5-2FE243823159}"/>
                  </c:ext>
                </c:extLst>
              </c15:ser>
            </c15:filteredScatterSeries>
          </c:ext>
        </c:extLst>
      </c:scatterChart>
      <c:scatterChart>
        <c:scatterStyle val="smoothMarker"/>
        <c:varyColors val="0"/>
        <c:ser>
          <c:idx val="8"/>
          <c:order val="8"/>
          <c:tx>
            <c:v>Peak Generated Data Rate (Secondary Axis)</c:v>
          </c:tx>
          <c:xVal>
            <c:numRef>
              <c:f>Sheet1!$Y$62:$Y$130</c:f>
              <c:numCache>
                <c:formatCode>General</c:formatCode>
                <c:ptCount val="69"/>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numCache>
            </c:numRef>
          </c:xVal>
          <c:yVal>
            <c:numRef>
              <c:f>Sheet1!$Z$62:$Z$130</c:f>
              <c:numCache>
                <c:formatCode>General</c:formatCode>
                <c:ptCount val="69"/>
                <c:pt idx="0">
                  <c:v>1000</c:v>
                </c:pt>
                <c:pt idx="1">
                  <c:v>15245.4826794449</c:v>
                </c:pt>
                <c:pt idx="2">
                  <c:v>18067.089302650598</c:v>
                </c:pt>
                <c:pt idx="3">
                  <c:v>18506.721682417101</c:v>
                </c:pt>
                <c:pt idx="4">
                  <c:v>17310.832730267299</c:v>
                </c:pt>
                <c:pt idx="5">
                  <c:v>16645.358354961099</c:v>
                </c:pt>
                <c:pt idx="6">
                  <c:v>16197.793970852499</c:v>
                </c:pt>
                <c:pt idx="7">
                  <c:v>15899.2285645026</c:v>
                </c:pt>
                <c:pt idx="8">
                  <c:v>15685.718919998</c:v>
                </c:pt>
                <c:pt idx="9">
                  <c:v>15524.271090951401</c:v>
                </c:pt>
                <c:pt idx="10">
                  <c:v>15368.5308473155</c:v>
                </c:pt>
                <c:pt idx="11">
                  <c:v>15205.1067999927</c:v>
                </c:pt>
                <c:pt idx="12">
                  <c:v>14916.144057223701</c:v>
                </c:pt>
                <c:pt idx="13">
                  <c:v>14243.3996883133</c:v>
                </c:pt>
                <c:pt idx="14">
                  <c:v>13855.804736174299</c:v>
                </c:pt>
                <c:pt idx="15">
                  <c:v>13868.4080959161</c:v>
                </c:pt>
                <c:pt idx="16">
                  <c:v>13869.263637214201</c:v>
                </c:pt>
                <c:pt idx="17">
                  <c:v>13856.6748855231</c:v>
                </c:pt>
                <c:pt idx="18">
                  <c:v>13856.238322031901</c:v>
                </c:pt>
                <c:pt idx="19">
                  <c:v>13514.335825911599</c:v>
                </c:pt>
                <c:pt idx="20">
                  <c:v>13145.4960864815</c:v>
                </c:pt>
                <c:pt idx="21">
                  <c:v>12929.8477326175</c:v>
                </c:pt>
                <c:pt idx="22">
                  <c:v>12979.6970658927</c:v>
                </c:pt>
                <c:pt idx="23">
                  <c:v>13016.3841979464</c:v>
                </c:pt>
                <c:pt idx="24">
                  <c:v>13043.521640261601</c:v>
                </c:pt>
                <c:pt idx="25">
                  <c:v>12874.233263493999</c:v>
                </c:pt>
                <c:pt idx="26">
                  <c:v>12590.0620879669</c:v>
                </c:pt>
                <c:pt idx="27">
                  <c:v>12323.8971865231</c:v>
                </c:pt>
                <c:pt idx="28">
                  <c:v>12289.756490382901</c:v>
                </c:pt>
                <c:pt idx="29">
                  <c:v>12320.830079368099</c:v>
                </c:pt>
                <c:pt idx="30">
                  <c:v>12370.258405667</c:v>
                </c:pt>
                <c:pt idx="31">
                  <c:v>12379.3854779169</c:v>
                </c:pt>
                <c:pt idx="32">
                  <c:v>12163.668391843899</c:v>
                </c:pt>
                <c:pt idx="33">
                  <c:v>11959.051209417799</c:v>
                </c:pt>
                <c:pt idx="34">
                  <c:v>11819.441795782801</c:v>
                </c:pt>
                <c:pt idx="35">
                  <c:v>11873.581759885999</c:v>
                </c:pt>
                <c:pt idx="36">
                  <c:v>11926.485216413101</c:v>
                </c:pt>
                <c:pt idx="37">
                  <c:v>11970.6251061524</c:v>
                </c:pt>
                <c:pt idx="38">
                  <c:v>11874.4654880498</c:v>
                </c:pt>
                <c:pt idx="39">
                  <c:v>11727.349456755301</c:v>
                </c:pt>
                <c:pt idx="40">
                  <c:v>11748.038721840099</c:v>
                </c:pt>
                <c:pt idx="41">
                  <c:v>11807.7710954758</c:v>
                </c:pt>
                <c:pt idx="42">
                  <c:v>11859.2952531593</c:v>
                </c:pt>
                <c:pt idx="43">
                  <c:v>11750.519620306</c:v>
                </c:pt>
                <c:pt idx="44">
                  <c:v>11626.212843903601</c:v>
                </c:pt>
                <c:pt idx="45">
                  <c:v>11606.8782071885</c:v>
                </c:pt>
                <c:pt idx="46">
                  <c:v>11655.759318410001</c:v>
                </c:pt>
                <c:pt idx="47">
                  <c:v>11707.5990873879</c:v>
                </c:pt>
                <c:pt idx="48">
                  <c:v>11707.7773506094</c:v>
                </c:pt>
                <c:pt idx="49">
                  <c:v>11590.153021861101</c:v>
                </c:pt>
                <c:pt idx="50">
                  <c:v>11480.417426415701</c:v>
                </c:pt>
                <c:pt idx="51">
                  <c:v>11464.6578836194</c:v>
                </c:pt>
                <c:pt idx="52">
                  <c:v>11519.142014217899</c:v>
                </c:pt>
                <c:pt idx="53">
                  <c:v>11569.030672352699</c:v>
                </c:pt>
                <c:pt idx="54">
                  <c:v>11584.5507356133</c:v>
                </c:pt>
                <c:pt idx="55">
                  <c:v>11481.277225460401</c:v>
                </c:pt>
                <c:pt idx="56">
                  <c:v>11387.251330954899</c:v>
                </c:pt>
                <c:pt idx="57">
                  <c:v>11355.440218665701</c:v>
                </c:pt>
                <c:pt idx="58">
                  <c:v>11401.0689853238</c:v>
                </c:pt>
                <c:pt idx="59">
                  <c:v>11443.6985104049</c:v>
                </c:pt>
                <c:pt idx="60">
                  <c:v>11463.758840016901</c:v>
                </c:pt>
                <c:pt idx="61">
                  <c:v>11373.3734061097</c:v>
                </c:pt>
                <c:pt idx="62">
                  <c:v>11286.590623893901</c:v>
                </c:pt>
                <c:pt idx="63">
                  <c:v>11236.2520008676</c:v>
                </c:pt>
                <c:pt idx="64">
                  <c:v>11276.891306380699</c:v>
                </c:pt>
                <c:pt idx="65">
                  <c:v>11321.1456036241</c:v>
                </c:pt>
                <c:pt idx="66">
                  <c:v>11361.2903323313</c:v>
                </c:pt>
                <c:pt idx="67">
                  <c:v>11340.6230040749</c:v>
                </c:pt>
                <c:pt idx="68">
                  <c:v>11265.3354006927</c:v>
                </c:pt>
              </c:numCache>
            </c:numRef>
          </c:yVal>
          <c:smooth val="1"/>
          <c:extLst>
            <c:ext xmlns:c16="http://schemas.microsoft.com/office/drawing/2014/chart" uri="{C3380CC4-5D6E-409C-BE32-E72D297353CC}">
              <c16:uniqueId val="{00000002-E88E-4B36-82C5-2FE243823159}"/>
            </c:ext>
          </c:extLst>
        </c:ser>
        <c:dLbls>
          <c:showLegendKey val="0"/>
          <c:showVal val="0"/>
          <c:showCatName val="0"/>
          <c:showSerName val="0"/>
          <c:showPercent val="0"/>
          <c:showBubbleSize val="0"/>
        </c:dLbls>
        <c:axId val="77829615"/>
        <c:axId val="77831055"/>
      </c:scatterChart>
      <c:valAx>
        <c:axId val="2132443951"/>
        <c:scaling>
          <c:orientation val="minMax"/>
        </c:scaling>
        <c:delete val="0"/>
        <c:axPos val="l"/>
        <c:majorGridlines>
          <c:spPr>
            <a:ln w="9528" cap="flat">
              <a:solidFill>
                <a:srgbClr val="D9D9D9"/>
              </a:solidFill>
              <a:prstDash val="solid"/>
              <a:round/>
            </a:ln>
          </c:spPr>
        </c:majorGridlines>
        <c:title>
          <c:tx>
            <c:rich>
              <a:bodyPr lIns="0" tIns="0" rIns="0" bIns="0"/>
              <a:lstStyle/>
              <a:p>
                <a:pPr marL="0" marR="0" indent="0" algn="ctr" defTabSz="914400" fontAlgn="auto" hangingPunct="1">
                  <a:lnSpc>
                    <a:spcPct val="100000"/>
                  </a:lnSpc>
                  <a:spcBef>
                    <a:spcPts val="0"/>
                  </a:spcBef>
                  <a:spcAft>
                    <a:spcPts val="0"/>
                  </a:spcAft>
                  <a:tabLst/>
                  <a:defRPr lang="en-US" sz="1000" b="0" i="0" u="none" strike="noStrike" kern="1200" baseline="0">
                    <a:solidFill>
                      <a:srgbClr val="595959"/>
                    </a:solidFill>
                    <a:latin typeface="Calibri"/>
                  </a:defRPr>
                </a:pPr>
                <a:r>
                  <a:rPr lang="en-US" sz="1400" b="0" i="0" u="none" strike="noStrike" kern="1200" cap="none" spc="0" baseline="0" dirty="0">
                    <a:solidFill>
                      <a:srgbClr val="595959"/>
                    </a:solidFill>
                    <a:uFillTx/>
                    <a:latin typeface="Calibri"/>
                  </a:rPr>
                  <a:t>DB Requests/sec</a:t>
                </a:r>
              </a:p>
            </c:rich>
          </c:tx>
          <c:layout>
            <c:manualLayout>
              <c:xMode val="edge"/>
              <c:yMode val="edge"/>
              <c:x val="2.8029318642851443E-2"/>
              <c:y val="0.25389790046164551"/>
            </c:manualLayout>
          </c:layout>
          <c:overlay val="0"/>
          <c:spPr>
            <a:noFill/>
            <a:ln>
              <a:noFill/>
            </a:ln>
          </c:spPr>
        </c:title>
        <c:numFmt formatCode="General" sourceLinked="1"/>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lang="en-US" sz="900" b="0" i="0" u="none" strike="noStrike" kern="1200" baseline="0">
                <a:solidFill>
                  <a:srgbClr val="595959"/>
                </a:solidFill>
                <a:latin typeface="Calibri"/>
              </a:defRPr>
            </a:pPr>
            <a:endParaRPr lang="en-US"/>
          </a:p>
        </c:txPr>
        <c:crossAx val="2132442511"/>
        <c:crosses val="autoZero"/>
        <c:crossBetween val="midCat"/>
      </c:valAx>
      <c:valAx>
        <c:axId val="2132442511"/>
        <c:scaling>
          <c:orientation val="minMax"/>
          <c:max val="12"/>
          <c:min val="0"/>
        </c:scaling>
        <c:delete val="0"/>
        <c:axPos val="b"/>
        <c:majorGridlines>
          <c:spPr>
            <a:ln w="9528" cap="flat">
              <a:solidFill>
                <a:srgbClr val="D9D9D9"/>
              </a:solidFill>
              <a:prstDash val="solid"/>
              <a:round/>
            </a:ln>
          </c:spPr>
        </c:majorGridlines>
        <c:title>
          <c:tx>
            <c:rich>
              <a:bodyPr lIns="0" tIns="0" rIns="0" bIns="0"/>
              <a:lstStyle/>
              <a:p>
                <a:pPr marL="0" marR="0" indent="0" algn="ctr" defTabSz="914400" fontAlgn="auto" hangingPunct="1">
                  <a:lnSpc>
                    <a:spcPct val="100000"/>
                  </a:lnSpc>
                  <a:spcBef>
                    <a:spcPts val="0"/>
                  </a:spcBef>
                  <a:spcAft>
                    <a:spcPts val="0"/>
                  </a:spcAft>
                  <a:tabLst/>
                  <a:defRPr lang="en-US" sz="1000" b="0" i="0" u="none" strike="noStrike" kern="1200" baseline="0">
                    <a:solidFill>
                      <a:srgbClr val="595959"/>
                    </a:solidFill>
                    <a:latin typeface="Calibri"/>
                  </a:defRPr>
                </a:pPr>
                <a:r>
                  <a:rPr lang="en-US" sz="1400" b="0" i="0" u="none" strike="noStrike" kern="1200" cap="none" spc="0" baseline="0" dirty="0">
                    <a:solidFill>
                      <a:srgbClr val="595959"/>
                    </a:solidFill>
                    <a:uFillTx/>
                    <a:latin typeface="Calibri"/>
                  </a:rPr>
                  <a:t>Topology Generated BGP Updates Per Second</a:t>
                </a:r>
              </a:p>
            </c:rich>
          </c:tx>
          <c:overlay val="0"/>
          <c:spPr>
            <a:noFill/>
            <a:ln>
              <a:noFill/>
            </a:ln>
          </c:spPr>
        </c:title>
        <c:numFmt formatCode="General" sourceLinked="1"/>
        <c:majorTickMark val="none"/>
        <c:minorTickMark val="none"/>
        <c:tickLblPos val="nextTo"/>
        <c:spPr>
          <a:noFill/>
          <a:ln w="9528" cap="flat">
            <a:solidFill>
              <a:srgbClr val="BFBFBF"/>
            </a:solidFill>
            <a:prstDash val="solid"/>
            <a:round/>
          </a:ln>
        </c:spPr>
        <c:txPr>
          <a:bodyPr lIns="0" tIns="0" rIns="0" bIns="0"/>
          <a:lstStyle/>
          <a:p>
            <a:pPr marL="0" marR="0" indent="0" defTabSz="914400" fontAlgn="auto" hangingPunct="1">
              <a:lnSpc>
                <a:spcPct val="100000"/>
              </a:lnSpc>
              <a:spcBef>
                <a:spcPts val="0"/>
              </a:spcBef>
              <a:spcAft>
                <a:spcPts val="0"/>
              </a:spcAft>
              <a:tabLst/>
              <a:defRPr lang="en-US" sz="900" b="0" i="0" u="none" strike="noStrike" kern="1200" baseline="0">
                <a:solidFill>
                  <a:srgbClr val="595959"/>
                </a:solidFill>
                <a:latin typeface="Calibri"/>
              </a:defRPr>
            </a:pPr>
            <a:endParaRPr lang="en-US"/>
          </a:p>
        </c:txPr>
        <c:crossAx val="2132443951"/>
        <c:crosses val="autoZero"/>
        <c:crossBetween val="midCat"/>
      </c:valAx>
      <c:valAx>
        <c:axId val="77831055"/>
        <c:scaling>
          <c:orientation val="minMax"/>
        </c:scaling>
        <c:delete val="0"/>
        <c:axPos val="r"/>
        <c:title>
          <c:tx>
            <c:rich>
              <a:bodyPr/>
              <a:lstStyle/>
              <a:p>
                <a:pPr>
                  <a:defRPr/>
                </a:pPr>
                <a:r>
                  <a:rPr lang="en-US" sz="1400" b="0" dirty="0"/>
                  <a:t>Peak Server Throughput</a:t>
                </a:r>
              </a:p>
              <a:p>
                <a:pPr>
                  <a:defRPr/>
                </a:pPr>
                <a:r>
                  <a:rPr lang="en-US" sz="1400" b="0" dirty="0"/>
                  <a:t> (Req/s)</a:t>
                </a:r>
              </a:p>
            </c:rich>
          </c:tx>
          <c:layout>
            <c:manualLayout>
              <c:xMode val="edge"/>
              <c:yMode val="edge"/>
              <c:x val="0.91511421629150669"/>
              <c:y val="0.16673583444001772"/>
            </c:manualLayout>
          </c:layout>
          <c:overlay val="0"/>
        </c:title>
        <c:numFmt formatCode="General" sourceLinked="1"/>
        <c:majorTickMark val="out"/>
        <c:minorTickMark val="none"/>
        <c:tickLblPos val="nextTo"/>
        <c:crossAx val="77829615"/>
        <c:crosses val="max"/>
        <c:crossBetween val="midCat"/>
      </c:valAx>
      <c:valAx>
        <c:axId val="77829615"/>
        <c:scaling>
          <c:orientation val="minMax"/>
        </c:scaling>
        <c:delete val="0"/>
        <c:axPos val="t"/>
        <c:title>
          <c:tx>
            <c:rich>
              <a:bodyPr/>
              <a:lstStyle/>
              <a:p>
                <a:pPr>
                  <a:defRPr/>
                </a:pPr>
                <a:r>
                  <a:rPr lang="en-US"/>
                  <a:t>Time(s)</a:t>
                </a:r>
              </a:p>
            </c:rich>
          </c:tx>
          <c:layout>
            <c:manualLayout>
              <c:xMode val="edge"/>
              <c:yMode val="edge"/>
              <c:x val="0.45017890901455498"/>
              <c:y val="0.23477616145439448"/>
            </c:manualLayout>
          </c:layout>
          <c:overlay val="0"/>
        </c:title>
        <c:numFmt formatCode="General" sourceLinked="1"/>
        <c:majorTickMark val="out"/>
        <c:minorTickMark val="none"/>
        <c:tickLblPos val="nextTo"/>
        <c:crossAx val="77831055"/>
        <c:crosses val="max"/>
        <c:crossBetween val="midCat"/>
      </c:valAx>
      <c:spPr>
        <a:noFill/>
        <a:ln>
          <a:noFill/>
        </a:ln>
      </c:spPr>
    </c:plotArea>
    <c:legend>
      <c:legendPos val="r"/>
      <c:layout>
        <c:manualLayout>
          <c:xMode val="edge"/>
          <c:yMode val="edge"/>
          <c:x val="6.2359822845559382E-2"/>
          <c:y val="3.0435221021101171E-2"/>
          <c:w val="0.88647151585840012"/>
          <c:h val="0.13715467769918591"/>
        </c:manualLayout>
      </c:layout>
      <c:overlay val="0"/>
      <c:spPr>
        <a:noFill/>
        <a:ln>
          <a:noFill/>
        </a:ln>
      </c:spPr>
      <c:txPr>
        <a:bodyPr lIns="0" tIns="0" rIns="0" bIns="0"/>
        <a:lstStyle/>
        <a:p>
          <a:pPr marL="0" marR="0" indent="0" defTabSz="914400" fontAlgn="auto" hangingPunct="1">
            <a:lnSpc>
              <a:spcPct val="100000"/>
            </a:lnSpc>
            <a:spcBef>
              <a:spcPts val="0"/>
            </a:spcBef>
            <a:spcAft>
              <a:spcPts val="0"/>
            </a:spcAft>
            <a:tabLst/>
            <a:defRPr lang="en-US" sz="1000" b="0" i="0" u="none" strike="noStrike" kern="1200" baseline="0">
              <a:solidFill>
                <a:srgbClr val="000000"/>
              </a:solidFill>
              <a:latin typeface="Calibri"/>
            </a:defRPr>
          </a:pPr>
          <a:endParaRPr lang="en-US"/>
        </a:p>
      </c:txPr>
    </c:legend>
    <c:plotVisOnly val="1"/>
    <c:dispBlanksAs val="gap"/>
    <c:showDLblsOverMax val="0"/>
  </c:chart>
  <c:spPr>
    <a:solidFill>
      <a:srgbClr val="FFFFFF"/>
    </a:solidFill>
    <a:ln w="9528" cap="flat">
      <a:solidFill>
        <a:srgbClr val="D9D9D9"/>
      </a:solidFill>
      <a:prstDash val="solid"/>
      <a:round/>
    </a:ln>
  </c:spPr>
  <c:txPr>
    <a:bodyPr lIns="0" tIns="0" rIns="0" bIns="0"/>
    <a:lstStyle/>
    <a:p>
      <a:pPr marL="0" marR="0" indent="0" defTabSz="914400" fontAlgn="auto" hangingPunct="1">
        <a:lnSpc>
          <a:spcPct val="100000"/>
        </a:lnSpc>
        <a:spcBef>
          <a:spcPts val="0"/>
        </a:spcBef>
        <a:spcAft>
          <a:spcPts val="0"/>
        </a:spcAft>
        <a:tabLst/>
        <a:defRPr lang="en-US" sz="1000" b="0" i="0" u="none" strike="noStrike" kern="1200" baseline="0">
          <a:solidFill>
            <a:srgbClr val="000000"/>
          </a:solidFill>
          <a:latin typeface="Calibri"/>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6D66AB-B666-916A-1F8A-C7EBA379EE97}"/>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D010B52E-D46D-524E-2DAE-FE7691D9A98A}"/>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A4FA8CB-FE7C-4DE7-9394-2196CD88089D}" type="datetimeFigureOut">
              <a:rPr lang="en-US" smtClean="0"/>
              <a:t>2/24/2024</a:t>
            </a:fld>
            <a:endParaRPr lang="en-US"/>
          </a:p>
        </p:txBody>
      </p:sp>
      <p:sp>
        <p:nvSpPr>
          <p:cNvPr id="4" name="Footer Placeholder 3">
            <a:extLst>
              <a:ext uri="{FF2B5EF4-FFF2-40B4-BE49-F238E27FC236}">
                <a16:creationId xmlns:a16="http://schemas.microsoft.com/office/drawing/2014/main" id="{7EAF87D5-8CEF-E22F-87AE-5167F58FE076}"/>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A64B85-34A5-4528-0BF7-FDAE3258D8A2}"/>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111BEEF-644C-41E4-8577-07DCE8CE50F6}" type="slidenum">
              <a:rPr lang="en-US" smtClean="0"/>
              <a:t>‹#›</a:t>
            </a:fld>
            <a:endParaRPr lang="en-US"/>
          </a:p>
        </p:txBody>
      </p:sp>
    </p:spTree>
    <p:extLst>
      <p:ext uri="{BB962C8B-B14F-4D97-AF65-F5344CB8AC3E}">
        <p14:creationId xmlns:p14="http://schemas.microsoft.com/office/powerpoint/2010/main" val="33082015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PlaceHolder 1"/>
          <p:cNvSpPr>
            <a:spLocks noGrp="1" noRot="1" noChangeAspect="1"/>
          </p:cNvSpPr>
          <p:nvPr>
            <p:ph type="sldImg"/>
          </p:nvPr>
        </p:nvSpPr>
        <p:spPr>
          <a:xfrm>
            <a:off x="563563" y="776288"/>
            <a:ext cx="6818312" cy="38354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101" name="PlaceHolder 2"/>
          <p:cNvSpPr>
            <a:spLocks noGrp="1"/>
          </p:cNvSpPr>
          <p:nvPr>
            <p:ph type="body"/>
          </p:nvPr>
        </p:nvSpPr>
        <p:spPr>
          <a:xfrm>
            <a:off x="794512" y="4857186"/>
            <a:ext cx="6355728" cy="4601352"/>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02" name="PlaceHolder 3"/>
          <p:cNvSpPr>
            <a:spLocks noGrp="1"/>
          </p:cNvSpPr>
          <p:nvPr>
            <p:ph type="hdr"/>
          </p:nvPr>
        </p:nvSpPr>
        <p:spPr>
          <a:xfrm>
            <a:off x="0" y="0"/>
            <a:ext cx="3447792" cy="510936"/>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03" name="PlaceHolder 4"/>
          <p:cNvSpPr>
            <a:spLocks noGrp="1"/>
          </p:cNvSpPr>
          <p:nvPr>
            <p:ph type="dt" idx="7"/>
          </p:nvPr>
        </p:nvSpPr>
        <p:spPr>
          <a:xfrm>
            <a:off x="4496960" y="0"/>
            <a:ext cx="3447792" cy="510936"/>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04" name="PlaceHolder 5"/>
          <p:cNvSpPr>
            <a:spLocks noGrp="1"/>
          </p:cNvSpPr>
          <p:nvPr>
            <p:ph type="ftr" idx="8"/>
          </p:nvPr>
        </p:nvSpPr>
        <p:spPr>
          <a:xfrm>
            <a:off x="0" y="9714738"/>
            <a:ext cx="3447792" cy="510936"/>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05" name="PlaceHolder 6"/>
          <p:cNvSpPr>
            <a:spLocks noGrp="1"/>
          </p:cNvSpPr>
          <p:nvPr>
            <p:ph type="sldNum" idx="9"/>
          </p:nvPr>
        </p:nvSpPr>
        <p:spPr>
          <a:xfrm>
            <a:off x="4496960" y="9714738"/>
            <a:ext cx="3447792" cy="510936"/>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0505BAE5-2EE7-46BF-A86E-0B24633590A7}"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9"/>
          </p:nvPr>
        </p:nvSpPr>
        <p:spPr/>
        <p:txBody>
          <a:bodyPr/>
          <a:lstStyle/>
          <a:p>
            <a:pPr algn="r">
              <a:buNone/>
            </a:pPr>
            <a:fld id="{0505BAE5-2EE7-46BF-A86E-0B24633590A7}" type="slidenum">
              <a:rPr lang="en-US"/>
              <a:t>1</a:t>
            </a:fld>
            <a:endParaRPr lang="en-US"/>
          </a:p>
        </p:txBody>
      </p:sp>
    </p:spTree>
    <p:extLst>
      <p:ext uri="{BB962C8B-B14F-4D97-AF65-F5344CB8AC3E}">
        <p14:creationId xmlns:p14="http://schemas.microsoft.com/office/powerpoint/2010/main" val="279201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noRot="1" noChangeAspect="1"/>
          </p:cNvSpPr>
          <p:nvPr>
            <p:ph type="sldImg"/>
          </p:nvPr>
        </p:nvSpPr>
        <p:spPr>
          <a:xfrm>
            <a:off x="717550" y="1162050"/>
            <a:ext cx="5575300" cy="3136900"/>
          </a:xfrm>
          <a:prstGeom prst="rect">
            <a:avLst/>
          </a:prstGeom>
          <a:ln w="0">
            <a:noFill/>
          </a:ln>
        </p:spPr>
      </p:sp>
      <p:sp>
        <p:nvSpPr>
          <p:cNvPr id="740"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One of the main issues with BGP is prefix hijacking which occurs when an ASN owner advertises a network prefix belonging to someone else. </a:t>
            </a:r>
          </a:p>
          <a:p>
            <a:pPr marL="220104" indent="-220104"/>
            <a:endParaRPr lang="en-US" sz="1000" spc="-1" dirty="0">
              <a:latin typeface="Arial"/>
            </a:endParaRPr>
          </a:p>
          <a:p>
            <a:pPr marL="220104" indent="-220104"/>
            <a:r>
              <a:rPr lang="en-US" sz="1000" spc="-1" dirty="0">
                <a:latin typeface="Arial"/>
              </a:rPr>
              <a:t>When this occurs, a network announcement is propagated throughout the network with competing route information. Upstream routers will see this information and make a selection, based on prefix length or shortest path, resulting in either all or some portion of the network being routed to the wrong host.</a:t>
            </a:r>
          </a:p>
          <a:p>
            <a:pPr marL="220104" indent="-220104"/>
            <a:endParaRPr lang="en-US" sz="1000" spc="-1" dirty="0">
              <a:latin typeface="Arial"/>
            </a:endParaRPr>
          </a:p>
          <a:p>
            <a:pPr marL="220104" indent="-220104"/>
            <a:r>
              <a:rPr lang="en-US" sz="1000" spc="-1" dirty="0">
                <a:latin typeface="Arial"/>
              </a:rPr>
              <a:t>So here on the right we have the 2008 </a:t>
            </a:r>
            <a:r>
              <a:rPr lang="en-US" sz="1000" spc="-1" dirty="0" err="1">
                <a:latin typeface="Arial"/>
              </a:rPr>
              <a:t>youtube</a:t>
            </a:r>
            <a:r>
              <a:rPr lang="en-US" sz="1000" spc="-1" dirty="0">
                <a:latin typeface="Arial"/>
              </a:rPr>
              <a:t> outage where  Pakistan tried to prevent access in </a:t>
            </a:r>
            <a:r>
              <a:rPr lang="en-US" sz="1000" spc="-1" dirty="0" err="1">
                <a:latin typeface="Arial"/>
              </a:rPr>
              <a:t>youtube</a:t>
            </a:r>
            <a:r>
              <a:rPr lang="en-US" sz="1000" spc="-1" dirty="0">
                <a:latin typeface="Arial"/>
              </a:rPr>
              <a:t> in their nation. What they were trying to do was black hole or prevent routing towards the </a:t>
            </a:r>
            <a:r>
              <a:rPr lang="en-US" sz="1000" spc="-1" dirty="0" err="1">
                <a:latin typeface="Arial"/>
              </a:rPr>
              <a:t>youtube</a:t>
            </a:r>
            <a:r>
              <a:rPr lang="en-US" sz="1000" spc="-1" dirty="0">
                <a:latin typeface="Arial"/>
              </a:rPr>
              <a:t> network. What they ended up doing however was routing the internets traffic for </a:t>
            </a:r>
            <a:r>
              <a:rPr lang="en-US" sz="1000" spc="-1" dirty="0" err="1">
                <a:latin typeface="Arial"/>
              </a:rPr>
              <a:t>youtube</a:t>
            </a:r>
            <a:r>
              <a:rPr lang="en-US" sz="1000" spc="-1" dirty="0">
                <a:latin typeface="Arial"/>
              </a:rPr>
              <a:t> to their domain.</a:t>
            </a:r>
          </a:p>
          <a:p>
            <a:pPr marL="220104" indent="-220104"/>
            <a:endParaRPr lang="en-US" sz="2000" spc="-1" dirty="0">
              <a:latin typeface="Arial"/>
            </a:endParaRPr>
          </a:p>
        </p:txBody>
      </p:sp>
      <p:sp>
        <p:nvSpPr>
          <p:cNvPr id="741" name="PlaceHolder 3"/>
          <p:cNvSpPr>
            <a:spLocks noGrp="1"/>
          </p:cNvSpPr>
          <p:nvPr>
            <p:ph type="sldNum" idx="39"/>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4B3C4CA-560D-4151-A8DA-9CCF669D1512}" type="slidenum">
              <a:rPr lang="en-US"/>
              <a:t>10</a:t>
            </a:fld>
            <a:endParaRPr lang="en-US"/>
          </a:p>
        </p:txBody>
      </p:sp>
    </p:spTree>
    <p:extLst>
      <p:ext uri="{BB962C8B-B14F-4D97-AF65-F5344CB8AC3E}">
        <p14:creationId xmlns:p14="http://schemas.microsoft.com/office/powerpoint/2010/main" val="202921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So to explain this in a little more detail, with prefix hijacking you have a network owner who has announced their network and all traffic routes to them across the internet for this prefix. </a:t>
            </a:r>
          </a:p>
          <a:p>
            <a:r>
              <a:rPr lang="en-US" sz="1000" dirty="0"/>
              <a:t>With a prefix hijack, some other network advertises the same information. Based on this there are conflicting routes. BGP uses an algorithm to pick the best route, and in this case, the shortest path is chosen, resulting in a portion of the network routing to the wrong location.</a:t>
            </a:r>
          </a:p>
          <a:p>
            <a:endParaRPr lang="en-US" sz="1000" dirty="0"/>
          </a:p>
          <a:p>
            <a:r>
              <a:rPr lang="en-US" sz="1000" dirty="0"/>
              <a:t>Sub prefix hijacking is slightly different in that an attacker advertises a more specific route. When this happens, router will always choose the more specific route, resulting in all routers routing traffic toward the attacker.</a:t>
            </a:r>
          </a:p>
        </p:txBody>
      </p:sp>
      <p:sp>
        <p:nvSpPr>
          <p:cNvPr id="4" name="Slide Number Placeholder 3"/>
          <p:cNvSpPr>
            <a:spLocks noGrp="1"/>
          </p:cNvSpPr>
          <p:nvPr>
            <p:ph type="sldNum" idx="9"/>
          </p:nvPr>
        </p:nvSpPr>
        <p:spPr/>
        <p:txBody>
          <a:bodyPr/>
          <a:lstStyle/>
          <a:p>
            <a:pPr algn="r">
              <a:buNone/>
            </a:pPr>
            <a:fld id="{0505BAE5-2EE7-46BF-A86E-0B24633590A7}" type="slidenum">
              <a:rPr lang="en-US"/>
              <a:t>11</a:t>
            </a:fld>
            <a:endParaRPr lang="en-US"/>
          </a:p>
        </p:txBody>
      </p:sp>
    </p:spTree>
    <p:extLst>
      <p:ext uri="{BB962C8B-B14F-4D97-AF65-F5344CB8AC3E}">
        <p14:creationId xmlns:p14="http://schemas.microsoft.com/office/powerpoint/2010/main" val="829373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So what solutions exist to fix these problems?</a:t>
            </a:r>
          </a:p>
          <a:p>
            <a:endParaRPr lang="en-US" sz="1000" dirty="0"/>
          </a:p>
          <a:p>
            <a:r>
              <a:rPr lang="en-US" sz="1000" dirty="0"/>
              <a:t>First we have RPKI, which stands for Resource Public Key Infrastructure. Here a route owner signs their route information with their private key. This information is then published to an RPKI database, which can then be used by other ASNs to validate route announcements off of. </a:t>
            </a:r>
          </a:p>
          <a:p>
            <a:endParaRPr lang="en-US" sz="1000" dirty="0"/>
          </a:p>
          <a:p>
            <a:r>
              <a:rPr lang="en-US" sz="1000" dirty="0"/>
              <a:t>When someone else </a:t>
            </a:r>
            <a:r>
              <a:rPr lang="en-US" sz="1000" dirty="0" err="1"/>
              <a:t>trys</a:t>
            </a:r>
            <a:r>
              <a:rPr lang="en-US" sz="1000" dirty="0"/>
              <a:t> to publish the same route, a router is then able to reference the database of information and either accept or deny the route announcement based on the validation result.</a:t>
            </a:r>
          </a:p>
          <a:p>
            <a:endParaRPr lang="en-US" sz="1000" dirty="0"/>
          </a:p>
          <a:p>
            <a:r>
              <a:rPr lang="en-US" sz="1000" dirty="0"/>
              <a:t>Because of heavy processing requirements for PKI, each ASN deploys a local RPKI validation server, which validates the route records from a master database, allowing local ASN routers to quickly and easily query the local DB for route information.</a:t>
            </a:r>
          </a:p>
          <a:p>
            <a:endParaRPr lang="en-US" sz="1000" dirty="0"/>
          </a:p>
          <a:p>
            <a:r>
              <a:rPr lang="en-US" sz="1000" dirty="0"/>
              <a:t>This architecture presents a few issues. </a:t>
            </a:r>
          </a:p>
          <a:p>
            <a:endParaRPr lang="en-US" sz="1000" dirty="0"/>
          </a:p>
          <a:p>
            <a:r>
              <a:rPr lang="en-US" sz="1000" dirty="0"/>
              <a:t>First is the cost. Implementing RPKI servers within each ASN can be a costly endeavor. Cloudflare even announced that following this model would be cost prohibitive.</a:t>
            </a:r>
          </a:p>
          <a:p>
            <a:endParaRPr lang="en-US" sz="1000" dirty="0"/>
          </a:p>
          <a:p>
            <a:r>
              <a:rPr lang="en-US" sz="1000" dirty="0"/>
              <a:t>Second, the value here occurs when a large percentage of ASNs have adopted the solution. If you are the first one to implement, there is little value here for you….however you are incurring large costs and additional complexity-&gt;both </a:t>
            </a:r>
            <a:r>
              <a:rPr lang="en-US" sz="1000" dirty="0" err="1"/>
              <a:t>discincentives</a:t>
            </a:r>
            <a:r>
              <a:rPr lang="en-US" sz="1000" dirty="0"/>
              <a:t> for deployment.</a:t>
            </a:r>
          </a:p>
          <a:p>
            <a:endParaRPr lang="en-US" sz="1000" dirty="0"/>
          </a:p>
          <a:p>
            <a:r>
              <a:rPr lang="en-US" sz="1000" dirty="0"/>
              <a:t>So what has this design resulted in? Well after a decade, we are hovering around a 40% adoption rate. Not exactly great.</a:t>
            </a:r>
          </a:p>
          <a:p>
            <a:endParaRPr lang="en-US" dirty="0"/>
          </a:p>
          <a:p>
            <a:r>
              <a:rPr lang="en-US" dirty="0"/>
              <a:t>Even if you implement RPKI, it does not prevent all types of attacks. </a:t>
            </a:r>
          </a:p>
        </p:txBody>
      </p:sp>
      <p:sp>
        <p:nvSpPr>
          <p:cNvPr id="4" name="Slide Number Placeholder 3"/>
          <p:cNvSpPr>
            <a:spLocks noGrp="1"/>
          </p:cNvSpPr>
          <p:nvPr>
            <p:ph type="sldNum" idx="9"/>
          </p:nvPr>
        </p:nvSpPr>
        <p:spPr/>
        <p:txBody>
          <a:bodyPr/>
          <a:lstStyle/>
          <a:p>
            <a:pPr algn="r">
              <a:buNone/>
            </a:pPr>
            <a:fld id="{0505BAE5-2EE7-46BF-A86E-0B24633590A7}" type="slidenum">
              <a:rPr lang="en-US"/>
              <a:t>12</a:t>
            </a:fld>
            <a:endParaRPr lang="en-US"/>
          </a:p>
        </p:txBody>
      </p:sp>
    </p:spTree>
    <p:extLst>
      <p:ext uri="{BB962C8B-B14F-4D97-AF65-F5344CB8AC3E}">
        <p14:creationId xmlns:p14="http://schemas.microsoft.com/office/powerpoint/2010/main" val="100340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So the second major type of attack is the </a:t>
            </a:r>
            <a:r>
              <a:rPr lang="en-US" sz="1000" dirty="0" err="1"/>
              <a:t>AS_Path</a:t>
            </a:r>
            <a:r>
              <a:rPr lang="en-US" sz="1000" dirty="0"/>
              <a:t> Prepending.</a:t>
            </a:r>
          </a:p>
          <a:p>
            <a:endParaRPr lang="en-US" sz="1000" dirty="0"/>
          </a:p>
          <a:p>
            <a:r>
              <a:rPr lang="en-US" sz="1000" dirty="0"/>
              <a:t>Here, when a route is announced, it </a:t>
            </a:r>
            <a:r>
              <a:rPr lang="en-US" sz="1000" dirty="0" err="1"/>
              <a:t>propogates</a:t>
            </a:r>
            <a:r>
              <a:rPr lang="en-US" sz="1000" dirty="0"/>
              <a:t> along a path. Each router appends their ASN number to the path along the route, allowing for everyone to view the path a packet will traverse from their location.</a:t>
            </a:r>
          </a:p>
          <a:p>
            <a:endParaRPr lang="en-US" sz="1000" dirty="0"/>
          </a:p>
          <a:p>
            <a:r>
              <a:rPr lang="en-US" sz="1000" dirty="0"/>
              <a:t>With AS Path prepending, an attacker can say they have a path to someone else. That information will get propagated. Other routers will see this as a shorter path and end up preferring the route over the true path.</a:t>
            </a:r>
          </a:p>
          <a:p>
            <a:endParaRPr lang="en-US" dirty="0"/>
          </a:p>
          <a:p>
            <a:endParaRPr lang="en-US" dirty="0"/>
          </a:p>
        </p:txBody>
      </p:sp>
      <p:sp>
        <p:nvSpPr>
          <p:cNvPr id="4" name="Slide Number Placeholder 3"/>
          <p:cNvSpPr>
            <a:spLocks noGrp="1"/>
          </p:cNvSpPr>
          <p:nvPr>
            <p:ph type="sldNum" idx="9"/>
          </p:nvPr>
        </p:nvSpPr>
        <p:spPr/>
        <p:txBody>
          <a:bodyPr/>
          <a:lstStyle/>
          <a:p>
            <a:pPr algn="r">
              <a:buNone/>
            </a:pPr>
            <a:fld id="{0505BAE5-2EE7-46BF-A86E-0B24633590A7}" type="slidenum">
              <a:rPr lang="en-US"/>
              <a:t>13</a:t>
            </a:fld>
            <a:endParaRPr lang="en-US"/>
          </a:p>
        </p:txBody>
      </p:sp>
    </p:spTree>
    <p:extLst>
      <p:ext uri="{BB962C8B-B14F-4D97-AF65-F5344CB8AC3E}">
        <p14:creationId xmlns:p14="http://schemas.microsoft.com/office/powerpoint/2010/main" val="49524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So to fix this solution, BGPsec is the leading approach.</a:t>
            </a:r>
          </a:p>
          <a:p>
            <a:endParaRPr lang="en-US" sz="1000" dirty="0"/>
          </a:p>
          <a:p>
            <a:r>
              <a:rPr lang="en-US" sz="1000" dirty="0"/>
              <a:t>Here each router along the path signs their announcement with their information and the router they are sending the info to. When a router wants to validate the path, they must then validate the series of signatures to ensure that an unbroken chain has occurred and the path is true.</a:t>
            </a:r>
          </a:p>
          <a:p>
            <a:endParaRPr lang="en-US" sz="1000" dirty="0"/>
          </a:p>
          <a:p>
            <a:r>
              <a:rPr lang="en-US" sz="1000" dirty="0"/>
              <a:t>The problem here is that this places a heavy calculation cost on the routers to perform this verification and many are likely unable to perform the required level of computation constantly.</a:t>
            </a:r>
          </a:p>
          <a:p>
            <a:endParaRPr lang="en-US" sz="1000" dirty="0"/>
          </a:p>
          <a:p>
            <a:r>
              <a:rPr lang="en-US" sz="1000" dirty="0"/>
              <a:t>The second issue is that this design requires an unbroken chain of signatures in the path. As soon as one non-participant is reached, the whole system reverts to normal operation without the signing. </a:t>
            </a:r>
          </a:p>
          <a:p>
            <a:endParaRPr lang="en-US" sz="1000" dirty="0"/>
          </a:p>
          <a:p>
            <a:r>
              <a:rPr lang="en-US" sz="1000" dirty="0"/>
              <a:t>So here we have found almost no adoption.</a:t>
            </a:r>
          </a:p>
        </p:txBody>
      </p:sp>
      <p:sp>
        <p:nvSpPr>
          <p:cNvPr id="4" name="Slide Number Placeholder 3"/>
          <p:cNvSpPr>
            <a:spLocks noGrp="1"/>
          </p:cNvSpPr>
          <p:nvPr>
            <p:ph type="sldNum" idx="9"/>
          </p:nvPr>
        </p:nvSpPr>
        <p:spPr/>
        <p:txBody>
          <a:bodyPr/>
          <a:lstStyle/>
          <a:p>
            <a:pPr algn="r">
              <a:buNone/>
            </a:pPr>
            <a:fld id="{0505BAE5-2EE7-46BF-A86E-0B24633590A7}" type="slidenum">
              <a:rPr lang="en-US"/>
              <a:t>14</a:t>
            </a:fld>
            <a:endParaRPr lang="en-US"/>
          </a:p>
        </p:txBody>
      </p:sp>
    </p:spTree>
    <p:extLst>
      <p:ext uri="{BB962C8B-B14F-4D97-AF65-F5344CB8AC3E}">
        <p14:creationId xmlns:p14="http://schemas.microsoft.com/office/powerpoint/2010/main" val="1385336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So where does this leave us currently?</a:t>
            </a:r>
          </a:p>
          <a:p>
            <a:endParaRPr lang="en-US" sz="1000" dirty="0"/>
          </a:p>
          <a:p>
            <a:r>
              <a:rPr lang="en-US" sz="1000" dirty="0"/>
              <a:t>1</a:t>
            </a:r>
            <a:r>
              <a:rPr lang="en-US" sz="1000" baseline="30000" dirty="0"/>
              <a:t>st</a:t>
            </a:r>
            <a:r>
              <a:rPr lang="en-US" sz="1000" dirty="0"/>
              <a:t> the decentralized operation of BGP makes it hard to get broad buy-in easily. And because of the necessity of the internet, we are unlikely to ever get a flag day to broadly deploy a new solution.</a:t>
            </a:r>
          </a:p>
          <a:p>
            <a:endParaRPr lang="en-US" sz="1000" dirty="0"/>
          </a:p>
          <a:p>
            <a:r>
              <a:rPr lang="en-US" sz="1000" dirty="0"/>
              <a:t>Second, all of these solutions find their value after broad deployment. There is limited value here in being the first to adopt or participate in a partial deployment scenario.</a:t>
            </a:r>
          </a:p>
          <a:p>
            <a:endParaRPr lang="en-US" sz="1000" dirty="0"/>
          </a:p>
          <a:p>
            <a:r>
              <a:rPr lang="en-US" sz="1000" dirty="0"/>
              <a:t>Third, these solutions all add additional costs to administrators, serving as further </a:t>
            </a:r>
            <a:r>
              <a:rPr lang="en-US" sz="1000" dirty="0" err="1"/>
              <a:t>discincentives</a:t>
            </a:r>
            <a:r>
              <a:rPr lang="en-US" sz="1000" dirty="0"/>
              <a:t>.</a:t>
            </a:r>
          </a:p>
          <a:p>
            <a:endParaRPr lang="en-US" sz="1000" dirty="0"/>
          </a:p>
          <a:p>
            <a:r>
              <a:rPr lang="en-US" sz="1000" dirty="0"/>
              <a:t>Plus at the end of the day, BGP works, as long as everyone is an honest broker. Its not perfect, but it isn’t completely broke either.</a:t>
            </a:r>
          </a:p>
          <a:p>
            <a:endParaRPr lang="en-US" sz="1000" dirty="0"/>
          </a:p>
          <a:p>
            <a:r>
              <a:rPr lang="en-US" sz="1000" dirty="0"/>
              <a:t>So the end result, there is little incentive to change or adopt these security efforts.</a:t>
            </a:r>
          </a:p>
        </p:txBody>
      </p:sp>
      <p:sp>
        <p:nvSpPr>
          <p:cNvPr id="4" name="Slide Number Placeholder 3"/>
          <p:cNvSpPr>
            <a:spLocks noGrp="1"/>
          </p:cNvSpPr>
          <p:nvPr>
            <p:ph type="sldNum" idx="9"/>
          </p:nvPr>
        </p:nvSpPr>
        <p:spPr/>
        <p:txBody>
          <a:bodyPr/>
          <a:lstStyle/>
          <a:p>
            <a:pPr algn="r">
              <a:buNone/>
            </a:pPr>
            <a:fld id="{0505BAE5-2EE7-46BF-A86E-0B24633590A7}" type="slidenum">
              <a:rPr lang="en-US"/>
              <a:t>15</a:t>
            </a:fld>
            <a:endParaRPr lang="en-US"/>
          </a:p>
        </p:txBody>
      </p:sp>
    </p:spTree>
    <p:extLst>
      <p:ext uri="{BB962C8B-B14F-4D97-AF65-F5344CB8AC3E}">
        <p14:creationId xmlns:p14="http://schemas.microsoft.com/office/powerpoint/2010/main" val="1363723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So looking at BGP, we again see an environment where the incentives for security and broadly mismatched with current security solutions, and in many cases actually work against their adoption.</a:t>
            </a:r>
          </a:p>
        </p:txBody>
      </p:sp>
      <p:sp>
        <p:nvSpPr>
          <p:cNvPr id="4" name="Slide Number Placeholder 3"/>
          <p:cNvSpPr>
            <a:spLocks noGrp="1"/>
          </p:cNvSpPr>
          <p:nvPr>
            <p:ph type="sldNum" idx="9"/>
          </p:nvPr>
        </p:nvSpPr>
        <p:spPr/>
        <p:txBody>
          <a:bodyPr/>
          <a:lstStyle/>
          <a:p>
            <a:pPr algn="r">
              <a:buNone/>
            </a:pPr>
            <a:fld id="{0505BAE5-2EE7-46BF-A86E-0B24633590A7}" type="slidenum">
              <a:rPr lang="en-US"/>
              <a:t>16</a:t>
            </a:fld>
            <a:endParaRPr lang="en-US"/>
          </a:p>
        </p:txBody>
      </p:sp>
    </p:spTree>
    <p:extLst>
      <p:ext uri="{BB962C8B-B14F-4D97-AF65-F5344CB8AC3E}">
        <p14:creationId xmlns:p14="http://schemas.microsoft.com/office/powerpoint/2010/main" val="3903850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9"/>
          </p:nvPr>
        </p:nvSpPr>
        <p:spPr/>
        <p:txBody>
          <a:bodyPr/>
          <a:lstStyle/>
          <a:p>
            <a:pPr algn="r">
              <a:buNone/>
            </a:pPr>
            <a:fld id="{0505BAE5-2EE7-46BF-A86E-0B24633590A7}" type="slidenum">
              <a:rPr lang="en-US"/>
              <a:t>17</a:t>
            </a:fld>
            <a:endParaRPr lang="en-US"/>
          </a:p>
        </p:txBody>
      </p:sp>
    </p:spTree>
    <p:extLst>
      <p:ext uri="{BB962C8B-B14F-4D97-AF65-F5344CB8AC3E}">
        <p14:creationId xmlns:p14="http://schemas.microsoft.com/office/powerpoint/2010/main" val="741057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PlaceHolder 1"/>
          <p:cNvSpPr>
            <a:spLocks noGrp="1" noRot="1" noChangeAspect="1"/>
          </p:cNvSpPr>
          <p:nvPr>
            <p:ph type="sldImg"/>
          </p:nvPr>
        </p:nvSpPr>
        <p:spPr>
          <a:xfrm>
            <a:off x="717550" y="1162050"/>
            <a:ext cx="5575300" cy="3136900"/>
          </a:xfrm>
          <a:prstGeom prst="rect">
            <a:avLst/>
          </a:prstGeom>
          <a:ln w="0">
            <a:noFill/>
          </a:ln>
        </p:spPr>
      </p:sp>
      <p:sp>
        <p:nvSpPr>
          <p:cNvPr id="658"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Looking at the prior work for incentivizing security there are a number of papers over the last five years. Here I capture probably the strongest ones that highlight the 4 common arguments for change.</a:t>
            </a:r>
          </a:p>
          <a:p>
            <a:pPr marL="220104" indent="-220104"/>
            <a:endParaRPr lang="en-US" sz="1000" spc="-1" dirty="0">
              <a:latin typeface="Arial"/>
            </a:endParaRPr>
          </a:p>
          <a:p>
            <a:pPr marL="220104" indent="-220104"/>
            <a:r>
              <a:rPr lang="en-US" sz="1000" spc="-1" dirty="0">
                <a:latin typeface="Arial"/>
              </a:rPr>
              <a:t>First we have the regulatory approach which calls for congress to enact change. This is probably the strongest approach to see a true solution here, which I will discuss more on later. The challenge here is that many of these papers call for action broadly, but fail to account for polarization in government or how to achieve their vision specifically. For example, broadly calling out consumer home routers can be taken as encroachment on personal rights in which the government has no place being. So this often leads to inaction. </a:t>
            </a:r>
          </a:p>
          <a:p>
            <a:pPr marL="220104" indent="-220104"/>
            <a:endParaRPr lang="en-US" sz="1000" spc="-1" dirty="0">
              <a:latin typeface="Arial"/>
            </a:endParaRPr>
          </a:p>
          <a:p>
            <a:pPr marL="220104" indent="-220104"/>
            <a:r>
              <a:rPr lang="en-US" sz="1000" spc="-1" dirty="0">
                <a:latin typeface="Arial"/>
              </a:rPr>
              <a:t>Another direction is the compliance approach utilizing insurance directives. Here conditions of insurance require certain security controls to be met as conditions for the insurance. However this remains a quite new direction with a lot of uncertainty making costs high. While this may align well with commercial use, its unclear if there would be a market for general consumers.</a:t>
            </a:r>
          </a:p>
          <a:p>
            <a:pPr marL="220104" indent="-220104"/>
            <a:endParaRPr lang="en-US" sz="1000" spc="-1" dirty="0">
              <a:latin typeface="Arial"/>
            </a:endParaRPr>
          </a:p>
          <a:p>
            <a:pPr marL="220104" indent="-220104"/>
            <a:r>
              <a:rPr lang="en-US" sz="1000" spc="-1" dirty="0">
                <a:latin typeface="Arial"/>
              </a:rPr>
              <a:t>A third direction is introducing technical solutions. However, these often introduce significant complexity while growing the security footprint of systems. It is also unclear whether or not consumers are interested in additional technical approaches.</a:t>
            </a:r>
          </a:p>
          <a:p>
            <a:pPr marL="220104" indent="-220104"/>
            <a:endParaRPr lang="en-US" sz="1000" spc="-1" dirty="0">
              <a:latin typeface="Arial"/>
            </a:endParaRPr>
          </a:p>
          <a:p>
            <a:pPr marL="220104" indent="-220104"/>
            <a:r>
              <a:rPr lang="en-US" sz="1000" spc="-1" dirty="0">
                <a:latin typeface="Arial"/>
              </a:rPr>
              <a:t>A fourth method is focused on consumer awareness for security where an increased awareness will require manufacturers to compete for market utilizing security as a selling point. A number of papers have presented device labelling standards that call out things like product security update support length, security test certifications, or patching response times. The goal here is that by forcing manufacturers to list their support, and by encouraging consumer awareness, this method can help drive better outcomes for security. However, there is no guiding agency here to force this and manufacturers have not taken it on themselves to do so at this time.</a:t>
            </a:r>
          </a:p>
          <a:p>
            <a:pPr marL="220104" indent="-220104"/>
            <a:endParaRPr lang="en-US" sz="1000" spc="-1" dirty="0">
              <a:latin typeface="Arial"/>
            </a:endParaRPr>
          </a:p>
          <a:p>
            <a:pPr marL="220104" indent="-220104"/>
            <a:r>
              <a:rPr lang="en-US" sz="1000" spc="-1" dirty="0">
                <a:latin typeface="Arial"/>
              </a:rPr>
              <a:t>So broadly speaking, these directions have largely remained an academic exercise rather than actual solutions.</a:t>
            </a:r>
          </a:p>
        </p:txBody>
      </p:sp>
      <p:sp>
        <p:nvSpPr>
          <p:cNvPr id="659" name="PlaceHolder 3"/>
          <p:cNvSpPr>
            <a:spLocks noGrp="1"/>
          </p:cNvSpPr>
          <p:nvPr>
            <p:ph type="sldNum" idx="17"/>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03F0D27-2457-4EA7-9E47-EB1CA2049958}"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PlaceHolder 1"/>
          <p:cNvSpPr>
            <a:spLocks noGrp="1" noRot="1" noChangeAspect="1"/>
          </p:cNvSpPr>
          <p:nvPr>
            <p:ph type="sldImg"/>
          </p:nvPr>
        </p:nvSpPr>
        <p:spPr>
          <a:xfrm>
            <a:off x="717550" y="1162050"/>
            <a:ext cx="5575300" cy="3136900"/>
          </a:xfrm>
          <a:prstGeom prst="rect">
            <a:avLst/>
          </a:prstGeom>
          <a:ln w="0">
            <a:noFill/>
          </a:ln>
        </p:spPr>
      </p:sp>
      <p:sp>
        <p:nvSpPr>
          <p:cNvPr id="661"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My thesis statement is that poor incentivization for network security has enabled a pervasive environment of insecurity, and more importantly, we can fix this through proper incentivization.</a:t>
            </a:r>
          </a:p>
          <a:p>
            <a:pPr marL="220104" indent="-220104"/>
            <a:endParaRPr lang="en-US" sz="1000" spc="-1" dirty="0">
              <a:latin typeface="Arial"/>
            </a:endParaRPr>
          </a:p>
          <a:p>
            <a:pPr marL="220104" indent="-220104"/>
            <a:r>
              <a:rPr lang="en-US" sz="1000" spc="-1" dirty="0">
                <a:latin typeface="Arial"/>
              </a:rPr>
              <a:t>To answer this, I break my research into two areas: Home Networks and the broader internet itself. In the first half of my research I focus on understanding how security has been traditionally approached by gateway manufacturers to form a basis of understanding of how system security design has been shaped by factors such as standards, the market, and consumer involvement. For this I focus on the security model afforded by Network Address Translation and the protocols used to configure policies in the security boundary offered thru NAT. </a:t>
            </a:r>
          </a:p>
          <a:p>
            <a:pPr marL="220104" indent="-220104"/>
            <a:endParaRPr lang="en-US" sz="1000" spc="-1" dirty="0">
              <a:latin typeface="Arial"/>
            </a:endParaRPr>
          </a:p>
          <a:p>
            <a:pPr marL="220104" indent="-220104"/>
            <a:r>
              <a:rPr lang="en-US" sz="1000" spc="-1" dirty="0">
                <a:latin typeface="Arial"/>
              </a:rPr>
              <a:t>Based on this the lessons found in the first effort, we then look to IPv6 in order to understand how manufacturers are applying security lessons built up over the last two decades in order to see if they are applying these lessons to new paradigms and if not, why?</a:t>
            </a:r>
          </a:p>
          <a:p>
            <a:pPr marL="220104" indent="-220104"/>
            <a:endParaRPr lang="en-US" sz="1000" spc="-1" dirty="0">
              <a:latin typeface="Arial"/>
            </a:endParaRPr>
          </a:p>
          <a:p>
            <a:pPr marL="220104" indent="-220104"/>
            <a:r>
              <a:rPr lang="en-US" sz="1000" spc="-1" dirty="0">
                <a:latin typeface="Arial"/>
              </a:rPr>
              <a:t>I then shift focus to the Internet backbone, and look at the challenges associated with BGP and why this protocol that runs the internet continues to be a security challenge despite security solutions to address these challenges existing for more than a decade. What I argue for is that these solutions have presented unclear or poor incentives for adoption, hindering their acceptance by the community. To fix this, we need to better incentivize solutions, such that people will readily adopt them.</a:t>
            </a:r>
          </a:p>
          <a:p>
            <a:pPr marL="220104" indent="-220104"/>
            <a:endParaRPr lang="en-US" sz="1000" spc="-1" dirty="0">
              <a:latin typeface="Arial"/>
            </a:endParaRPr>
          </a:p>
          <a:p>
            <a:pPr marL="220104" indent="-220104"/>
            <a:r>
              <a:rPr lang="en-US" sz="1000" spc="-1" dirty="0">
                <a:latin typeface="Arial"/>
              </a:rPr>
              <a:t>I then finish with my proposal for how to demonstrate an incentivized design for security.</a:t>
            </a:r>
          </a:p>
        </p:txBody>
      </p:sp>
      <p:sp>
        <p:nvSpPr>
          <p:cNvPr id="662" name="PlaceHolder 3"/>
          <p:cNvSpPr>
            <a:spLocks noGrp="1"/>
          </p:cNvSpPr>
          <p:nvPr>
            <p:ph type="sldNum" idx="18"/>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FDB3BFC-997A-4F1C-93A2-5E7A38CD1D68}"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noRot="1" noChangeAspect="1"/>
          </p:cNvSpPr>
          <p:nvPr>
            <p:ph type="sldImg"/>
          </p:nvPr>
        </p:nvSpPr>
        <p:spPr>
          <a:xfrm>
            <a:off x="717550" y="1162050"/>
            <a:ext cx="5575300" cy="3136900"/>
          </a:xfrm>
          <a:prstGeom prst="rect">
            <a:avLst/>
          </a:prstGeom>
          <a:ln w="0">
            <a:noFill/>
          </a:ln>
        </p:spPr>
      </p:sp>
      <p:sp>
        <p:nvSpPr>
          <p:cNvPr id="637"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Here is the agenda I will cover. I will start with a little background on network security, with a focus on home networks to begin</a:t>
            </a:r>
          </a:p>
          <a:p>
            <a:pPr marL="220104" indent="-220104"/>
            <a:endParaRPr lang="en-US" sz="1000" spc="-1" dirty="0">
              <a:latin typeface="Arial"/>
            </a:endParaRPr>
          </a:p>
          <a:p>
            <a:pPr marL="220104" indent="-220104"/>
            <a:r>
              <a:rPr lang="en-US" sz="1000" spc="-1" dirty="0">
                <a:latin typeface="Arial"/>
              </a:rPr>
              <a:t>I will then provide  a short review of prior work, highlighting previous directions and efforts to incentivize security along with the challenges of realizing many of these visions</a:t>
            </a:r>
          </a:p>
          <a:p>
            <a:pPr marL="220104" indent="-220104"/>
            <a:endParaRPr lang="en-US" sz="1000" spc="-1" dirty="0">
              <a:latin typeface="Arial"/>
            </a:endParaRPr>
          </a:p>
          <a:p>
            <a:pPr marL="220104" indent="-220104"/>
            <a:r>
              <a:rPr lang="en-US" sz="1000" spc="-1" dirty="0">
                <a:latin typeface="Arial"/>
              </a:rPr>
              <a:t>I will then present my research plan which I lay out as a four step investigation and solution effort focused on the four questions you see here. For the first half of my effort I focus on home networks and identifying challenges in this space before shifting focus to the broader internet in the second half. </a:t>
            </a:r>
          </a:p>
          <a:p>
            <a:pPr marL="220104" indent="-220104"/>
            <a:endParaRPr lang="en-US" sz="1000" spc="-1" dirty="0">
              <a:latin typeface="Arial"/>
            </a:endParaRPr>
          </a:p>
          <a:p>
            <a:pPr marL="220104" indent="-220104"/>
            <a:r>
              <a:rPr lang="en-US" sz="1000" spc="-1" dirty="0">
                <a:latin typeface="Arial"/>
              </a:rPr>
              <a:t>I conclude with my key takeaways and proposed directions for research</a:t>
            </a:r>
            <a:r>
              <a:rPr lang="en-US" sz="2000" spc="-1" dirty="0">
                <a:latin typeface="Arial"/>
              </a:rPr>
              <a:t>.</a:t>
            </a:r>
          </a:p>
        </p:txBody>
      </p:sp>
      <p:sp>
        <p:nvSpPr>
          <p:cNvPr id="638" name="PlaceHolder 3"/>
          <p:cNvSpPr>
            <a:spLocks noGrp="1"/>
          </p:cNvSpPr>
          <p:nvPr>
            <p:ph type="sldNum" idx="10"/>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685EDD2-FE32-4950-BE8B-2C3B769B031B}"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PlaceHolder 1"/>
          <p:cNvSpPr>
            <a:spLocks noGrp="1" noRot="1" noChangeAspect="1"/>
          </p:cNvSpPr>
          <p:nvPr>
            <p:ph type="sldImg"/>
          </p:nvPr>
        </p:nvSpPr>
        <p:spPr>
          <a:xfrm>
            <a:off x="717550" y="1162050"/>
            <a:ext cx="5575300" cy="3136900"/>
          </a:xfrm>
          <a:prstGeom prst="rect">
            <a:avLst/>
          </a:prstGeom>
          <a:ln w="0">
            <a:noFill/>
          </a:ln>
        </p:spPr>
      </p:sp>
      <p:sp>
        <p:nvSpPr>
          <p:cNvPr id="664"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So now I will cover the first part of my effort focused on understanding how manufacturers have evolved our approaches to security in consumer gateways by focusing on understanding the security model afforded by NAT.</a:t>
            </a:r>
          </a:p>
        </p:txBody>
      </p:sp>
      <p:sp>
        <p:nvSpPr>
          <p:cNvPr id="665" name="PlaceHolder 3"/>
          <p:cNvSpPr>
            <a:spLocks noGrp="1"/>
          </p:cNvSpPr>
          <p:nvPr>
            <p:ph type="sldNum" idx="19"/>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F95C58C6-D0DE-443B-9126-F5CFF6D62FCB}"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noRot="1" noChangeAspect="1"/>
          </p:cNvSpPr>
          <p:nvPr>
            <p:ph type="sldImg"/>
          </p:nvPr>
        </p:nvSpPr>
        <p:spPr>
          <a:xfrm>
            <a:off x="717550" y="1162050"/>
            <a:ext cx="5575300" cy="3136900"/>
          </a:xfrm>
          <a:prstGeom prst="rect">
            <a:avLst/>
          </a:prstGeom>
          <a:ln w="0">
            <a:noFill/>
          </a:ln>
        </p:spPr>
      </p:sp>
      <p:sp>
        <p:nvSpPr>
          <p:cNvPr id="667"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Just a brief Intro on how NAT works.</a:t>
            </a:r>
          </a:p>
          <a:p>
            <a:pPr marL="220104" indent="-220104"/>
            <a:endParaRPr lang="en-US" sz="1000" spc="-1" dirty="0">
              <a:latin typeface="Arial"/>
            </a:endParaRPr>
          </a:p>
          <a:p>
            <a:pPr marL="220104" indent="-220104"/>
            <a:r>
              <a:rPr lang="en-US" sz="1000" spc="-1" dirty="0">
                <a:latin typeface="Arial"/>
              </a:rPr>
              <a:t>Here on the left, a user is seeking to make a connection out to the internet traversing across their home gateway. This gateway has provided them with a private IP address, meaning it is reserved for local use and is not routable on the global internet.</a:t>
            </a:r>
          </a:p>
          <a:p>
            <a:pPr marL="220104" indent="-220104"/>
            <a:endParaRPr lang="en-US" sz="1000" spc="-1" dirty="0">
              <a:latin typeface="Arial"/>
            </a:endParaRPr>
          </a:p>
          <a:p>
            <a:pPr marL="220104" indent="-220104"/>
            <a:r>
              <a:rPr lang="en-US" sz="1000" spc="-1" dirty="0">
                <a:latin typeface="Arial"/>
              </a:rPr>
              <a:t>So when an outbound packet is sent, this private IP belonging to the host needs to be converted to a new IP that is globally routable. This occurs in the gateway through network address translation. Here the gateway first creates a forwarding record in the translation table relating the request by the user to the target destination and then updates the packet SRC header to that of the external interface of the gateway, which contains the globally routable address, allowing the packet to then be routed to its destination.</a:t>
            </a:r>
          </a:p>
          <a:p>
            <a:pPr marL="220104" indent="-220104"/>
            <a:endParaRPr lang="en-US" sz="1000" spc="-1" dirty="0">
              <a:latin typeface="Arial"/>
            </a:endParaRPr>
          </a:p>
          <a:p>
            <a:pPr marL="220104" indent="-220104"/>
            <a:r>
              <a:rPr lang="en-US" sz="1000" spc="-1" dirty="0">
                <a:latin typeface="Arial"/>
              </a:rPr>
              <a:t>On return, the packet is received by the gateway, a lookup occurs to relate the source IP to the local host and the packet is finally forwarded to the original sender.</a:t>
            </a:r>
          </a:p>
          <a:p>
            <a:pPr marL="220104" indent="-220104"/>
            <a:endParaRPr lang="en-US" sz="1000" spc="-1" dirty="0">
              <a:latin typeface="Arial"/>
            </a:endParaRPr>
          </a:p>
          <a:p>
            <a:pPr marL="220104" indent="-220104"/>
            <a:r>
              <a:rPr lang="en-US" sz="1000" spc="-1" dirty="0">
                <a:latin typeface="Arial"/>
              </a:rPr>
              <a:t>If there is no relation in the table to be found, a packet is dropped. In this way, NAT offers a clear security boundary that creates a default-deny security posture for unsolicited traffic.</a:t>
            </a:r>
          </a:p>
        </p:txBody>
      </p:sp>
      <p:sp>
        <p:nvSpPr>
          <p:cNvPr id="668" name="PlaceHolder 3"/>
          <p:cNvSpPr>
            <a:spLocks noGrp="1"/>
          </p:cNvSpPr>
          <p:nvPr>
            <p:ph type="sldNum" idx="20"/>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319BF16-002D-40BC-986E-2138AC19BDCA}"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noRot="1" noChangeAspect="1"/>
          </p:cNvSpPr>
          <p:nvPr>
            <p:ph type="sldImg"/>
          </p:nvPr>
        </p:nvSpPr>
        <p:spPr>
          <a:xfrm>
            <a:off x="717550" y="1162050"/>
            <a:ext cx="5575300" cy="3136900"/>
          </a:xfrm>
          <a:prstGeom prst="rect">
            <a:avLst/>
          </a:prstGeom>
          <a:ln w="0">
            <a:noFill/>
          </a:ln>
        </p:spPr>
      </p:sp>
      <p:sp>
        <p:nvSpPr>
          <p:cNvPr id="670"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So what has this security model provided us?</a:t>
            </a:r>
          </a:p>
          <a:p>
            <a:pPr marL="220104" indent="-220104"/>
            <a:endParaRPr lang="en-US" sz="1000" spc="-1" dirty="0">
              <a:latin typeface="Arial"/>
            </a:endParaRPr>
          </a:p>
          <a:p>
            <a:pPr marL="220104" indent="-220104"/>
            <a:r>
              <a:rPr lang="en-US" sz="1000" spc="-1" dirty="0">
                <a:latin typeface="Arial"/>
              </a:rPr>
              <a:t>First, an early paper from 2002 </a:t>
            </a:r>
            <a:r>
              <a:rPr lang="en-US" sz="1000" spc="-1" dirty="0" err="1">
                <a:latin typeface="Arial"/>
              </a:rPr>
              <a:t>kinda</a:t>
            </a:r>
            <a:r>
              <a:rPr lang="en-US" sz="1000" spc="-1" dirty="0">
                <a:latin typeface="Arial"/>
              </a:rPr>
              <a:t> set the tone, identifying NAT as providing an appropriate level of security. Here the authors also noted that stronger mechanisms like firewalls were likely too complicated for consumers.</a:t>
            </a:r>
          </a:p>
          <a:p>
            <a:pPr marL="220104" indent="-220104"/>
            <a:endParaRPr lang="en-US" sz="1000" spc="-1" dirty="0">
              <a:latin typeface="Arial"/>
            </a:endParaRPr>
          </a:p>
          <a:p>
            <a:pPr marL="220104" indent="-220104"/>
            <a:r>
              <a:rPr lang="en-US" sz="1000" spc="-1" dirty="0">
                <a:latin typeface="Arial"/>
              </a:rPr>
              <a:t>From the consumer perspective, NAT offered a clear baseline security policy that provided a default-deny firewall “equivalent” capability for unsolicited traffic from the internet. </a:t>
            </a:r>
          </a:p>
          <a:p>
            <a:pPr marL="220104" indent="-220104"/>
            <a:r>
              <a:rPr lang="en-US" sz="1000" spc="-1" dirty="0">
                <a:latin typeface="Arial"/>
              </a:rPr>
              <a:t>Second, it provided some level of obscurity, masking devices from a users internal network from the broader internet. Even though this was a debatable benefit.</a:t>
            </a:r>
          </a:p>
          <a:p>
            <a:pPr marL="220104" indent="-220104"/>
            <a:r>
              <a:rPr lang="en-US" sz="1000" spc="-1" dirty="0">
                <a:latin typeface="Arial"/>
              </a:rPr>
              <a:t>Third, it was simple for consumers. There was nothing they had to do to configure and receive these security benefits.</a:t>
            </a:r>
          </a:p>
          <a:p>
            <a:pPr marL="220104" indent="-220104"/>
            <a:endParaRPr lang="en-US" sz="1000" spc="-1" dirty="0">
              <a:latin typeface="Arial"/>
            </a:endParaRPr>
          </a:p>
          <a:p>
            <a:pPr marL="220104" indent="-220104"/>
            <a:r>
              <a:rPr lang="en-US" sz="1000" spc="-1" dirty="0">
                <a:latin typeface="Arial"/>
              </a:rPr>
              <a:t>From a manufacturer perspective, they could minimize development and integration of more complex systems for security.</a:t>
            </a:r>
          </a:p>
          <a:p>
            <a:pPr marL="220104" indent="-220104"/>
            <a:r>
              <a:rPr lang="en-US" sz="1000" spc="-1" dirty="0">
                <a:latin typeface="Arial"/>
              </a:rPr>
              <a:t>2. It would minimize consumer involvement, minimizing challenges on configuration or setup.</a:t>
            </a:r>
          </a:p>
          <a:p>
            <a:pPr marL="220104" indent="-220104"/>
            <a:r>
              <a:rPr lang="en-US" sz="1000" spc="-1" dirty="0">
                <a:latin typeface="Arial"/>
              </a:rPr>
              <a:t>3. It defined the network gateway as a perimeter security solution, which allowed development of network devices for the internal network to forgo their own security implementations.</a:t>
            </a:r>
          </a:p>
          <a:p>
            <a:pPr marL="220104" indent="-220104"/>
            <a:endParaRPr lang="en-US" sz="1000" spc="-1" dirty="0">
              <a:latin typeface="Arial"/>
            </a:endParaRPr>
          </a:p>
          <a:p>
            <a:pPr marL="220104" indent="-220104"/>
            <a:r>
              <a:rPr lang="en-US" sz="1000" spc="-1" dirty="0">
                <a:latin typeface="Arial"/>
              </a:rPr>
              <a:t>And broadly speaking, this was viewed as a win-win for both groups.</a:t>
            </a:r>
          </a:p>
        </p:txBody>
      </p:sp>
      <p:sp>
        <p:nvSpPr>
          <p:cNvPr id="671" name="PlaceHolder 3"/>
          <p:cNvSpPr>
            <a:spLocks noGrp="1"/>
          </p:cNvSpPr>
          <p:nvPr>
            <p:ph type="sldNum" idx="21"/>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3416963-ED62-40B5-894C-8A9F621DA80E}"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PlaceHolder 1"/>
          <p:cNvSpPr>
            <a:spLocks noGrp="1" noRot="1" noChangeAspect="1"/>
          </p:cNvSpPr>
          <p:nvPr>
            <p:ph type="sldImg"/>
          </p:nvPr>
        </p:nvSpPr>
        <p:spPr>
          <a:xfrm>
            <a:off x="717550" y="1162050"/>
            <a:ext cx="5575300" cy="3136900"/>
          </a:xfrm>
          <a:prstGeom prst="rect">
            <a:avLst/>
          </a:prstGeom>
          <a:ln w="0">
            <a:noFill/>
          </a:ln>
        </p:spPr>
      </p:sp>
      <p:sp>
        <p:nvSpPr>
          <p:cNvPr id="673"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However, NAT wasn’t without issue. </a:t>
            </a:r>
          </a:p>
          <a:p>
            <a:pPr marL="220104" indent="-220104"/>
            <a:endParaRPr lang="en-US" sz="1000" spc="-1" dirty="0">
              <a:latin typeface="Arial"/>
            </a:endParaRPr>
          </a:p>
          <a:p>
            <a:pPr marL="220104" indent="-220104"/>
            <a:r>
              <a:rPr lang="en-US" sz="1000" spc="-1" dirty="0">
                <a:latin typeface="Arial"/>
              </a:rPr>
              <a:t>First, it broke the end-to-end design of the internet and the systems that relied on a fully reachable architecture such as </a:t>
            </a:r>
            <a:r>
              <a:rPr lang="en-US" sz="1000" spc="-1" dirty="0" err="1">
                <a:latin typeface="Arial"/>
              </a:rPr>
              <a:t>voip</a:t>
            </a:r>
            <a:r>
              <a:rPr lang="en-US" sz="1000" spc="-1" dirty="0">
                <a:latin typeface="Arial"/>
              </a:rPr>
              <a:t> or peer-to-peer solutions. Specifically, these devices called into a network as an initial solicitation, which was precisely the type of traffic NAT is great at blocking.</a:t>
            </a:r>
          </a:p>
          <a:p>
            <a:pPr marL="220104" indent="-220104"/>
            <a:endParaRPr lang="en-US" sz="1000" spc="-1" dirty="0">
              <a:latin typeface="Arial"/>
            </a:endParaRPr>
          </a:p>
          <a:p>
            <a:pPr marL="220104" indent="-220104"/>
            <a:r>
              <a:rPr lang="en-US" sz="1000" spc="-1" dirty="0">
                <a:latin typeface="Arial"/>
              </a:rPr>
              <a:t>To fix this break in design, gateways would have to place holes in the defensive perimeter afforded by NAT in order to allow this inbound communication from these protocols. </a:t>
            </a:r>
          </a:p>
          <a:p>
            <a:pPr marL="220104" indent="-220104"/>
            <a:endParaRPr lang="en-US" sz="1000" spc="-1" dirty="0">
              <a:latin typeface="Arial"/>
            </a:endParaRPr>
          </a:p>
          <a:p>
            <a:pPr marL="220104" indent="-220104"/>
            <a:r>
              <a:rPr lang="en-US" sz="1000" spc="-1" dirty="0">
                <a:latin typeface="Arial"/>
              </a:rPr>
              <a:t>However, placing holes meant consumers had to get involved. Meaning they had to understand what the challenge was, and then precisely implement the configuration necessary to achieve the result. Likely an untenable approach. </a:t>
            </a:r>
          </a:p>
          <a:p>
            <a:pPr marL="220104" indent="-220104"/>
            <a:endParaRPr lang="en-US" sz="1000" spc="-1" dirty="0">
              <a:latin typeface="Arial"/>
            </a:endParaRPr>
          </a:p>
          <a:p>
            <a:pPr marL="220104" indent="-220104"/>
            <a:r>
              <a:rPr lang="en-US" sz="1000" spc="-1" dirty="0">
                <a:latin typeface="Arial"/>
              </a:rPr>
              <a:t>So the solution was to create protocols which would help automate hole-punching in the </a:t>
            </a:r>
            <a:r>
              <a:rPr lang="en-US" sz="1000" spc="-1" dirty="0" err="1">
                <a:latin typeface="Arial"/>
              </a:rPr>
              <a:t>nat</a:t>
            </a:r>
            <a:r>
              <a:rPr lang="en-US" sz="1000" spc="-1" dirty="0">
                <a:latin typeface="Arial"/>
              </a:rPr>
              <a:t> perimeter. </a:t>
            </a:r>
          </a:p>
          <a:p>
            <a:pPr marL="220104" indent="-220104"/>
            <a:endParaRPr lang="en-US" sz="1000" spc="-1" dirty="0">
              <a:latin typeface="Arial"/>
            </a:endParaRPr>
          </a:p>
          <a:p>
            <a:pPr marL="220104" indent="-220104"/>
            <a:r>
              <a:rPr lang="en-US" sz="1000" spc="-1" dirty="0">
                <a:latin typeface="Arial"/>
              </a:rPr>
              <a:t>What we ultimately got from this approach was an overly simple security system where consumer involvement had been abstracted away from them.</a:t>
            </a:r>
          </a:p>
          <a:p>
            <a:pPr marL="220104" indent="-220104"/>
            <a:r>
              <a:rPr lang="en-US" sz="1000" spc="-1" dirty="0">
                <a:latin typeface="Arial"/>
              </a:rPr>
              <a:t>Consumers believed that they had a device that operated securely and operated in their best interest.</a:t>
            </a:r>
          </a:p>
          <a:p>
            <a:pPr marL="220104" indent="-220104"/>
            <a:r>
              <a:rPr lang="en-US" sz="1000" spc="-1" dirty="0">
                <a:latin typeface="Arial"/>
              </a:rPr>
              <a:t>And more importantly, we got a more complex system than the original security vision of NAT considered.</a:t>
            </a:r>
          </a:p>
        </p:txBody>
      </p:sp>
      <p:sp>
        <p:nvSpPr>
          <p:cNvPr id="674" name="PlaceHolder 3"/>
          <p:cNvSpPr>
            <a:spLocks noGrp="1"/>
          </p:cNvSpPr>
          <p:nvPr>
            <p:ph type="sldNum" idx="22"/>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A44BFE9-A79E-480D-AD0E-B1B6ECB361CD}"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noRot="1" noChangeAspect="1"/>
          </p:cNvSpPr>
          <p:nvPr>
            <p:ph type="sldImg"/>
          </p:nvPr>
        </p:nvSpPr>
        <p:spPr>
          <a:xfrm>
            <a:off x="717550" y="1162050"/>
            <a:ext cx="5575300" cy="3136900"/>
          </a:xfrm>
          <a:prstGeom prst="rect">
            <a:avLst/>
          </a:prstGeom>
          <a:ln w="0">
            <a:noFill/>
          </a:ln>
        </p:spPr>
      </p:sp>
      <p:sp>
        <p:nvSpPr>
          <p:cNvPr id="676"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So what has this NAT centric model provided us? </a:t>
            </a:r>
          </a:p>
          <a:p>
            <a:pPr marL="220104" indent="-220104"/>
            <a:endParaRPr lang="en-US" sz="1000" spc="-1" dirty="0">
              <a:latin typeface="Arial"/>
            </a:endParaRPr>
          </a:p>
          <a:p>
            <a:pPr marL="220104" indent="-220104"/>
            <a:r>
              <a:rPr lang="en-US" sz="1000" spc="-1" dirty="0">
                <a:latin typeface="Arial"/>
              </a:rPr>
              <a:t>A whole lot of insecurity.</a:t>
            </a:r>
          </a:p>
          <a:p>
            <a:pPr marL="220104" indent="-220104"/>
            <a:endParaRPr lang="en-US" sz="1000" spc="-1" dirty="0">
              <a:latin typeface="Arial"/>
            </a:endParaRPr>
          </a:p>
          <a:p>
            <a:pPr marL="220104" indent="-220104"/>
            <a:r>
              <a:rPr lang="en-US" sz="1000" spc="-1" dirty="0">
                <a:latin typeface="Arial"/>
              </a:rPr>
              <a:t>So the big question is why? What is wrong here?</a:t>
            </a:r>
          </a:p>
        </p:txBody>
      </p:sp>
      <p:sp>
        <p:nvSpPr>
          <p:cNvPr id="677" name="PlaceHolder 3"/>
          <p:cNvSpPr>
            <a:spLocks noGrp="1"/>
          </p:cNvSpPr>
          <p:nvPr>
            <p:ph type="sldNum" idx="23"/>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860374-92C9-43AD-A7A2-5FEE6E1B9CEF}"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ceHolder 1"/>
          <p:cNvSpPr>
            <a:spLocks noGrp="1" noRot="1" noChangeAspect="1"/>
          </p:cNvSpPr>
          <p:nvPr>
            <p:ph type="sldImg"/>
          </p:nvPr>
        </p:nvSpPr>
        <p:spPr>
          <a:xfrm>
            <a:off x="717550" y="1162050"/>
            <a:ext cx="5575300" cy="3136900"/>
          </a:xfrm>
          <a:prstGeom prst="rect">
            <a:avLst/>
          </a:prstGeom>
          <a:ln w="0">
            <a:noFill/>
          </a:ln>
        </p:spPr>
      </p:sp>
      <p:sp>
        <p:nvSpPr>
          <p:cNvPr id="679"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Looking at NAT more closely what we need to understand how it has evolved. </a:t>
            </a:r>
          </a:p>
          <a:p>
            <a:pPr marL="220104" indent="-220104"/>
            <a:endParaRPr lang="en-US" sz="1000" spc="-1" dirty="0">
              <a:latin typeface="Arial"/>
            </a:endParaRPr>
          </a:p>
          <a:p>
            <a:pPr marL="220104" indent="-220104"/>
            <a:r>
              <a:rPr lang="en-US" sz="1000" spc="-1" dirty="0">
                <a:latin typeface="Arial"/>
              </a:rPr>
              <a:t>First, NAT was proposed in 1994 as a solution to extend the available IP4 addresses by utilizing private IP space. Because the internet was rapidly growing, there was concern of address exhaustion. Because of this, NAT quickly caught on and was implemented broadly, especially by gateway manufacturers. </a:t>
            </a:r>
          </a:p>
          <a:p>
            <a:pPr marL="220104" indent="-220104"/>
            <a:endParaRPr lang="en-US" sz="1000" spc="-1" dirty="0">
              <a:latin typeface="Arial"/>
            </a:endParaRPr>
          </a:p>
          <a:p>
            <a:pPr marL="220104" indent="-220104"/>
            <a:r>
              <a:rPr lang="en-US" sz="1000" spc="-1" dirty="0">
                <a:latin typeface="Arial"/>
              </a:rPr>
              <a:t>However, this initial RFC 1631 only described general concepts, not precise behavior. So manufacturers were left to decide how to implement, resulting in a wide range of NAT and ultimately device operation. </a:t>
            </a:r>
          </a:p>
          <a:p>
            <a:pPr marL="220104" indent="-220104"/>
            <a:endParaRPr lang="en-US" sz="1000" spc="-1" dirty="0">
              <a:latin typeface="Arial"/>
            </a:endParaRPr>
          </a:p>
          <a:p>
            <a:pPr marL="220104" indent="-220104"/>
            <a:r>
              <a:rPr lang="en-US" sz="1000" spc="-1" dirty="0">
                <a:latin typeface="Arial"/>
              </a:rPr>
              <a:t>Showing some of these behaviors here, under A, an outbound request could establish an open port for return communication. However, there were no specific checks for device IP, allowing for anyone to send traffic to the port and then the host.</a:t>
            </a:r>
          </a:p>
          <a:p>
            <a:pPr marL="220104" indent="-220104"/>
            <a:endParaRPr lang="en-US" sz="1000" spc="-1" dirty="0">
              <a:latin typeface="Arial"/>
            </a:endParaRPr>
          </a:p>
          <a:p>
            <a:pPr marL="220104" indent="-220104"/>
            <a:r>
              <a:rPr lang="en-US" sz="1000" spc="-1" dirty="0">
                <a:latin typeface="Arial"/>
              </a:rPr>
              <a:t>In B, other manufacturers implemented controls by IP, but allowed returning communications to use any port, regardless of which one was initially used. </a:t>
            </a:r>
          </a:p>
          <a:p>
            <a:pPr marL="220104" indent="-220104"/>
            <a:endParaRPr lang="en-US" sz="1000" spc="-1" dirty="0">
              <a:latin typeface="Arial"/>
            </a:endParaRPr>
          </a:p>
          <a:p>
            <a:pPr marL="220104" indent="-220104"/>
            <a:r>
              <a:rPr lang="en-US" sz="1000" spc="-1" dirty="0">
                <a:latin typeface="Arial"/>
              </a:rPr>
              <a:t>In C, some would implement translation only by port, while in D, both address and port restrictions were in place.</a:t>
            </a:r>
          </a:p>
          <a:p>
            <a:pPr marL="220104" indent="-220104"/>
            <a:endParaRPr lang="en-US" sz="1000" spc="-1" dirty="0">
              <a:latin typeface="Arial"/>
            </a:endParaRPr>
          </a:p>
          <a:p>
            <a:pPr marL="220104" indent="-220104"/>
            <a:r>
              <a:rPr lang="en-US" sz="1000" spc="-1" dirty="0">
                <a:latin typeface="Arial"/>
              </a:rPr>
              <a:t>Further, other areas, such as with port selection, could follow a random selection process,  or a sequential selection, or even a first available process, adding complexity and uncertainty for trying to create hole-punching mechanisms that would work with these behaviors broadly.</a:t>
            </a:r>
          </a:p>
          <a:p>
            <a:pPr marL="220104" indent="-220104"/>
            <a:endParaRPr lang="en-US" sz="2000" spc="-1" dirty="0">
              <a:latin typeface="Arial"/>
            </a:endParaRPr>
          </a:p>
        </p:txBody>
      </p:sp>
      <p:sp>
        <p:nvSpPr>
          <p:cNvPr id="680" name="PlaceHolder 3"/>
          <p:cNvSpPr>
            <a:spLocks noGrp="1"/>
          </p:cNvSpPr>
          <p:nvPr>
            <p:ph type="sldNum" idx="24"/>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18B6F4F-4E8D-42D4-A9D9-10CACF85B85B}"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noRot="1" noChangeAspect="1"/>
          </p:cNvSpPr>
          <p:nvPr>
            <p:ph type="sldImg"/>
          </p:nvPr>
        </p:nvSpPr>
        <p:spPr>
          <a:xfrm>
            <a:off x="717550" y="1162050"/>
            <a:ext cx="5575300" cy="3136900"/>
          </a:xfrm>
          <a:prstGeom prst="rect">
            <a:avLst/>
          </a:prstGeom>
          <a:ln w="0">
            <a:noFill/>
          </a:ln>
        </p:spPr>
      </p:sp>
      <p:sp>
        <p:nvSpPr>
          <p:cNvPr id="682"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So to understand what all this uncertainty means from a security perspective, we conducted an investigation into the security exposures surrounding NAT and the many diverse hole-punching methods in order to understand how this ambiguity in operation has broadly defined the operational environment.</a:t>
            </a:r>
          </a:p>
          <a:p>
            <a:pPr marL="220104" indent="-220104"/>
            <a:endParaRPr lang="en-US" sz="1000" spc="-1" dirty="0">
              <a:latin typeface="Arial"/>
            </a:endParaRPr>
          </a:p>
          <a:p>
            <a:pPr marL="220104" indent="-220104"/>
            <a:r>
              <a:rPr lang="en-US" sz="1000" spc="-1" dirty="0">
                <a:latin typeface="Arial"/>
              </a:rPr>
              <a:t>To do so we first conducted a search of the CVE database to determine that there was enough references that could be used to help shape our understanding. We then gathered all CVEs related to either NAT or one of the hole punching methods you see here. For this we looked at both the NVD database and MITRE database.</a:t>
            </a:r>
          </a:p>
          <a:p>
            <a:pPr marL="220104" indent="-220104"/>
            <a:endParaRPr lang="en-US" sz="1000" spc="-1" dirty="0">
              <a:latin typeface="Arial"/>
            </a:endParaRPr>
          </a:p>
          <a:p>
            <a:pPr marL="220104" indent="-220104"/>
            <a:r>
              <a:rPr lang="en-US" sz="1000" spc="-1" dirty="0">
                <a:latin typeface="Arial"/>
              </a:rPr>
              <a:t>We removed duplicates, and then conducted a read-thru of each CVE in order to ensure relevance to our focus. If relevance could not be determined by the CVE description, we then dove into writeups. Finally we compiled the resulting data and provided analysis.</a:t>
            </a:r>
          </a:p>
          <a:p>
            <a:pPr marL="220104" indent="-220104"/>
            <a:endParaRPr lang="en-US" sz="1000" spc="-1" dirty="0">
              <a:latin typeface="Arial"/>
            </a:endParaRPr>
          </a:p>
          <a:p>
            <a:pPr marL="220104" indent="-220104"/>
            <a:r>
              <a:rPr lang="en-US" sz="1000" spc="-1" dirty="0">
                <a:latin typeface="Arial"/>
              </a:rPr>
              <a:t>At the end of this we ended up with 82 NAT and 165 hole punching  CVE’s</a:t>
            </a:r>
          </a:p>
        </p:txBody>
      </p:sp>
      <p:sp>
        <p:nvSpPr>
          <p:cNvPr id="683" name="PlaceHolder 3"/>
          <p:cNvSpPr>
            <a:spLocks noGrp="1"/>
          </p:cNvSpPr>
          <p:nvPr>
            <p:ph type="sldNum" idx="25"/>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50D8BBB-8B3C-488D-8C04-4920E6FD70C2}"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noRot="1" noChangeAspect="1"/>
          </p:cNvSpPr>
          <p:nvPr>
            <p:ph type="sldImg"/>
          </p:nvPr>
        </p:nvSpPr>
        <p:spPr>
          <a:xfrm>
            <a:off x="717550" y="1162050"/>
            <a:ext cx="5575300" cy="3136900"/>
          </a:xfrm>
          <a:prstGeom prst="rect">
            <a:avLst/>
          </a:prstGeom>
          <a:ln w="0">
            <a:noFill/>
          </a:ln>
        </p:spPr>
      </p:sp>
      <p:sp>
        <p:nvSpPr>
          <p:cNvPr id="685"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Mapping these results out, the first thing that stands out is that exposures in both NAT and hole-punching methods have increased over time, but more so in the hole-punching protocols.</a:t>
            </a:r>
          </a:p>
          <a:p>
            <a:pPr marL="220104" indent="-220104"/>
            <a:endParaRPr lang="en-US" sz="1000" spc="-1" dirty="0">
              <a:latin typeface="Arial"/>
            </a:endParaRPr>
          </a:p>
          <a:p>
            <a:pPr marL="220104" indent="-220104"/>
            <a:r>
              <a:rPr lang="en-US" sz="1000" spc="-1" dirty="0">
                <a:latin typeface="Arial"/>
              </a:rPr>
              <a:t>First, we reason that this is first due to the scale of each protocol. For NAT, we commonly rely on a single </a:t>
            </a:r>
            <a:r>
              <a:rPr lang="en-US" sz="1000" spc="-1" dirty="0" err="1">
                <a:latin typeface="Arial"/>
              </a:rPr>
              <a:t>linux</a:t>
            </a:r>
            <a:r>
              <a:rPr lang="en-US" sz="1000" spc="-1" dirty="0">
                <a:latin typeface="Arial"/>
              </a:rPr>
              <a:t> kernel package which is used by 90% of home routers. This provides for a generally robust focus on a single package for maintenance compared to a wide array of packages used by supporting hole-punching protocols. If you l look at just UPnP, which is probably the most common hole-punching protocol in home gateways, there are about 10 different implementations used depending on which manufacturer you chose. </a:t>
            </a:r>
          </a:p>
          <a:p>
            <a:pPr marL="220104" indent="-220104"/>
            <a:endParaRPr lang="en-US" sz="1000" spc="-1" dirty="0">
              <a:latin typeface="Arial"/>
            </a:endParaRPr>
          </a:p>
          <a:p>
            <a:pPr marL="220104" indent="-220104"/>
            <a:r>
              <a:rPr lang="en-US" sz="1000" spc="-1" dirty="0">
                <a:latin typeface="Arial"/>
              </a:rPr>
              <a:t>Second, NAT is a much smaller program, roughly 1000 lines of code vs the roughly 45k lines of code for UPnP. If we assume an average of 15-50 bugs per 1000 lines of code….you can expect a lot more exposure by hole-punching protocols compared to NAT.</a:t>
            </a:r>
          </a:p>
          <a:p>
            <a:pPr marL="220104" indent="-220104"/>
            <a:endParaRPr lang="en-US" sz="1000" spc="-1" dirty="0">
              <a:latin typeface="Arial"/>
            </a:endParaRPr>
          </a:p>
          <a:p>
            <a:pPr marL="220104" indent="-220104"/>
            <a:r>
              <a:rPr lang="en-US" sz="1000" spc="-1" dirty="0">
                <a:latin typeface="Arial"/>
              </a:rPr>
              <a:t>Third, many gateways continue to utilize known vulnerable versions of packages despite updates being available prior to their release. Its unclear whether this is just oversight, or if there is another reason. But broadly speaking, manufacturers integrate 3</a:t>
            </a:r>
            <a:r>
              <a:rPr lang="en-US" sz="1000" spc="-1" baseline="30000" dirty="0">
                <a:latin typeface="Arial"/>
              </a:rPr>
              <a:t>rd</a:t>
            </a:r>
            <a:r>
              <a:rPr lang="en-US" sz="1000" spc="-1" dirty="0">
                <a:latin typeface="Arial"/>
              </a:rPr>
              <a:t> party packages into their systems but often they do not manage these in their system updates.</a:t>
            </a:r>
          </a:p>
          <a:p>
            <a:pPr marL="220104" indent="-220104"/>
            <a:endParaRPr lang="en-US" sz="1000" spc="-1" dirty="0">
              <a:latin typeface="Arial"/>
            </a:endParaRPr>
          </a:p>
          <a:p>
            <a:pPr marL="220104" indent="-220104"/>
            <a:r>
              <a:rPr lang="en-US" sz="1000" spc="-1" dirty="0">
                <a:latin typeface="Arial"/>
              </a:rPr>
              <a:t>Really, from a manufacturer perspective, there is little incentive for manufacturers to do anything about this, at least with released systems. Patching these systems with updated 3</a:t>
            </a:r>
            <a:r>
              <a:rPr lang="en-US" sz="1000" spc="-1" baseline="30000" dirty="0">
                <a:latin typeface="Arial"/>
              </a:rPr>
              <a:t>rd</a:t>
            </a:r>
            <a:r>
              <a:rPr lang="en-US" sz="1000" spc="-1" dirty="0">
                <a:latin typeface="Arial"/>
              </a:rPr>
              <a:t> party packages may have 2</a:t>
            </a:r>
            <a:r>
              <a:rPr lang="en-US" sz="1000" spc="-1" baseline="30000" dirty="0">
                <a:latin typeface="Arial"/>
              </a:rPr>
              <a:t>nd</a:t>
            </a:r>
            <a:r>
              <a:rPr lang="en-US" sz="1000" spc="-1" dirty="0">
                <a:latin typeface="Arial"/>
              </a:rPr>
              <a:t> or 3</a:t>
            </a:r>
            <a:r>
              <a:rPr lang="en-US" sz="1000" spc="-1" baseline="30000" dirty="0">
                <a:latin typeface="Arial"/>
              </a:rPr>
              <a:t>rd</a:t>
            </a:r>
            <a:r>
              <a:rPr lang="en-US" sz="1000" spc="-1" dirty="0">
                <a:latin typeface="Arial"/>
              </a:rPr>
              <a:t> order effects on system operation which takes time to test and fix – actions which are costs to the business.</a:t>
            </a:r>
          </a:p>
        </p:txBody>
      </p:sp>
      <p:sp>
        <p:nvSpPr>
          <p:cNvPr id="686" name="PlaceHolder 3"/>
          <p:cNvSpPr>
            <a:spLocks noGrp="1"/>
          </p:cNvSpPr>
          <p:nvPr>
            <p:ph type="sldNum" idx="26"/>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A5EA0A5-26DA-4E11-BC9A-BC8FB761B116}"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noRot="1" noChangeAspect="1"/>
          </p:cNvSpPr>
          <p:nvPr>
            <p:ph type="sldImg"/>
          </p:nvPr>
        </p:nvSpPr>
        <p:spPr>
          <a:xfrm>
            <a:off x="717550" y="1162050"/>
            <a:ext cx="5575300" cy="3136900"/>
          </a:xfrm>
          <a:prstGeom prst="rect">
            <a:avLst/>
          </a:prstGeom>
          <a:ln w="0">
            <a:noFill/>
          </a:ln>
        </p:spPr>
      </p:sp>
      <p:sp>
        <p:nvSpPr>
          <p:cNvPr id="688"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Looking at these vulnerabilities a little closer, a concerning point is that the vast majority of exposures can be leveraged from a remote network. </a:t>
            </a:r>
          </a:p>
          <a:p>
            <a:pPr marL="220104" indent="-220104"/>
            <a:endParaRPr lang="en-US" sz="1000" spc="-1" dirty="0">
              <a:latin typeface="Arial"/>
            </a:endParaRPr>
          </a:p>
          <a:p>
            <a:pPr marL="220104" indent="-220104"/>
            <a:r>
              <a:rPr lang="en-US" sz="1000" spc="-1" dirty="0">
                <a:latin typeface="Arial"/>
              </a:rPr>
              <a:t>Second, there is significant exposure from many of these flaws, reflecting a significant threat to a consumer for both NAT and hole-punching.</a:t>
            </a:r>
          </a:p>
          <a:p>
            <a:pPr marL="220104" indent="-220104"/>
            <a:endParaRPr lang="en-US" sz="1000" spc="-1" dirty="0">
              <a:latin typeface="Arial"/>
            </a:endParaRPr>
          </a:p>
          <a:p>
            <a:pPr marL="220104" indent="-220104"/>
            <a:r>
              <a:rPr lang="en-US" sz="1000" spc="-1" dirty="0">
                <a:latin typeface="Arial"/>
              </a:rPr>
              <a:t>Third, there is little here that a consumer can do about any of these other than wait for a patch as the issues are not consumer level controls.</a:t>
            </a:r>
          </a:p>
        </p:txBody>
      </p:sp>
      <p:sp>
        <p:nvSpPr>
          <p:cNvPr id="689" name="PlaceHolder 3"/>
          <p:cNvSpPr>
            <a:spLocks noGrp="1"/>
          </p:cNvSpPr>
          <p:nvPr>
            <p:ph type="sldNum" idx="27"/>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0DE5341F-0EB9-4B15-A201-CA46E3797375}"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PlaceHolder 1"/>
          <p:cNvSpPr>
            <a:spLocks noGrp="1" noRot="1" noChangeAspect="1"/>
          </p:cNvSpPr>
          <p:nvPr>
            <p:ph type="sldImg"/>
          </p:nvPr>
        </p:nvSpPr>
        <p:spPr>
          <a:xfrm>
            <a:off x="717550" y="1162050"/>
            <a:ext cx="5575300" cy="3136900"/>
          </a:xfrm>
          <a:prstGeom prst="rect">
            <a:avLst/>
          </a:prstGeom>
          <a:ln w="0">
            <a:noFill/>
          </a:ln>
        </p:spPr>
      </p:sp>
      <p:sp>
        <p:nvSpPr>
          <p:cNvPr id="691"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Looking at the vectors and effects, we see a wide range of exposure to consumers., which I show here on the left.</a:t>
            </a:r>
          </a:p>
          <a:p>
            <a:pPr marL="220104" indent="-220104"/>
            <a:endParaRPr lang="en-US" sz="1000" spc="-1" dirty="0">
              <a:latin typeface="Arial"/>
            </a:endParaRPr>
          </a:p>
          <a:p>
            <a:pPr marL="220104" indent="-220104"/>
            <a:r>
              <a:rPr lang="en-US" sz="1000" spc="-1" dirty="0">
                <a:latin typeface="Arial"/>
              </a:rPr>
              <a:t>On the right is the effects these exposures have on the CIA triad. Here we see that NAT vulnerabilities typically result in a loss of availability, with little effect on confidentiality and integrity.</a:t>
            </a:r>
          </a:p>
          <a:p>
            <a:pPr marL="220104" indent="-220104"/>
            <a:endParaRPr lang="en-US" sz="1000" spc="-1" dirty="0">
              <a:latin typeface="Arial"/>
            </a:endParaRPr>
          </a:p>
          <a:p>
            <a:pPr marL="220104" indent="-220104"/>
            <a:r>
              <a:rPr lang="en-US" sz="1000" spc="-1" dirty="0">
                <a:latin typeface="Arial"/>
              </a:rPr>
              <a:t>Hole-punching methods, however have a broad exposure across all three domains, presenting a significant risk overall.</a:t>
            </a:r>
          </a:p>
        </p:txBody>
      </p:sp>
      <p:sp>
        <p:nvSpPr>
          <p:cNvPr id="692" name="PlaceHolder 3"/>
          <p:cNvSpPr>
            <a:spLocks noGrp="1"/>
          </p:cNvSpPr>
          <p:nvPr>
            <p:ph type="sldNum" idx="28"/>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E86E01CB-1D5A-4AF5-890D-BB4A2EA96DA1}"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9"/>
          </p:nvPr>
        </p:nvSpPr>
        <p:spPr/>
        <p:txBody>
          <a:bodyPr/>
          <a:lstStyle/>
          <a:p>
            <a:pPr algn="r">
              <a:buNone/>
            </a:pPr>
            <a:fld id="{0505BAE5-2EE7-46BF-A86E-0B24633590A7}" type="slidenum">
              <a:rPr lang="en-US"/>
              <a:t>3</a:t>
            </a:fld>
            <a:endParaRPr lang="en-US"/>
          </a:p>
        </p:txBody>
      </p:sp>
    </p:spTree>
    <p:extLst>
      <p:ext uri="{BB962C8B-B14F-4D97-AF65-F5344CB8AC3E}">
        <p14:creationId xmlns:p14="http://schemas.microsoft.com/office/powerpoint/2010/main" val="4166611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noRot="1" noChangeAspect="1"/>
          </p:cNvSpPr>
          <p:nvPr>
            <p:ph type="sldImg"/>
          </p:nvPr>
        </p:nvSpPr>
        <p:spPr>
          <a:xfrm>
            <a:off x="717550" y="1162050"/>
            <a:ext cx="5575300" cy="3136900"/>
          </a:xfrm>
          <a:prstGeom prst="rect">
            <a:avLst/>
          </a:prstGeom>
          <a:ln w="0">
            <a:noFill/>
          </a:ln>
        </p:spPr>
      </p:sp>
      <p:sp>
        <p:nvSpPr>
          <p:cNvPr id="694"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From this effort we are able to contextualize the home gateway security environment into a taxonomy of security issues, which is broken down into 6 topic areas.</a:t>
            </a:r>
          </a:p>
          <a:p>
            <a:pPr marL="220104" indent="-220104"/>
            <a:endParaRPr lang="en-US" sz="1000" spc="-1" dirty="0">
              <a:latin typeface="Arial"/>
            </a:endParaRPr>
          </a:p>
          <a:p>
            <a:pPr marL="220104" indent="-220104"/>
            <a:r>
              <a:rPr lang="en-US" sz="1000" spc="-1" dirty="0">
                <a:latin typeface="Arial"/>
              </a:rPr>
              <a:t>The first Target classification, which defines how an exposure is related to the protocol, resulting either directly from its implementation, occurring elsewhere in another system due to some unexpected change, or tangentially (define???).</a:t>
            </a:r>
          </a:p>
          <a:p>
            <a:pPr marL="220104" indent="-220104"/>
            <a:endParaRPr lang="en-US" sz="1000" spc="-1" dirty="0">
              <a:latin typeface="Arial"/>
            </a:endParaRPr>
          </a:p>
          <a:p>
            <a:pPr marL="220104" indent="-220104"/>
            <a:r>
              <a:rPr lang="en-US" sz="1000" spc="-1" dirty="0">
                <a:latin typeface="Arial"/>
              </a:rPr>
              <a:t>Second we have the network location of how the exposure can occur. Adjacent being on the trusted portion of the network, remote external, and local on the device itself in order to execute an attack.</a:t>
            </a:r>
          </a:p>
          <a:p>
            <a:pPr marL="220104" indent="-220104"/>
            <a:endParaRPr lang="en-US" sz="1000" spc="-1" dirty="0">
              <a:latin typeface="Arial"/>
            </a:endParaRPr>
          </a:p>
          <a:p>
            <a:pPr marL="220104" indent="-220104"/>
            <a:r>
              <a:rPr lang="en-US" sz="1000" spc="-1" dirty="0">
                <a:latin typeface="Arial"/>
              </a:rPr>
              <a:t>We then identify the weakness, or the original flaw that enables the exposure, followed by the effect of leveraging the security weakness.</a:t>
            </a:r>
          </a:p>
          <a:p>
            <a:pPr marL="220104" indent="-220104"/>
            <a:endParaRPr lang="en-US" sz="1000" spc="-1" dirty="0">
              <a:latin typeface="Arial"/>
            </a:endParaRPr>
          </a:p>
          <a:p>
            <a:pPr marL="220104" indent="-220104"/>
            <a:r>
              <a:rPr lang="en-US" sz="1000" spc="-1" dirty="0">
                <a:latin typeface="Arial"/>
              </a:rPr>
              <a:t>Exposure then defines the primary type of information revealed by an effect.</a:t>
            </a:r>
          </a:p>
          <a:p>
            <a:pPr marL="220104" indent="-220104"/>
            <a:endParaRPr lang="en-US" sz="1000" spc="-1" dirty="0">
              <a:latin typeface="Arial"/>
            </a:endParaRPr>
          </a:p>
          <a:p>
            <a:pPr marL="220104" indent="-220104"/>
            <a:r>
              <a:rPr lang="en-US" sz="1000" spc="-1" dirty="0">
                <a:latin typeface="Arial"/>
              </a:rPr>
              <a:t>And lastly the impact of this exposure, rated low to high. Note there were no critical flaws listed in any of these CVEs.</a:t>
            </a:r>
          </a:p>
        </p:txBody>
      </p:sp>
      <p:sp>
        <p:nvSpPr>
          <p:cNvPr id="695" name="PlaceHolder 3"/>
          <p:cNvSpPr>
            <a:spLocks noGrp="1"/>
          </p:cNvSpPr>
          <p:nvPr>
            <p:ph type="sldNum" idx="29"/>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CCE3FA5-DF4B-45A5-A06E-04C9E5B28F31}"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PlaceHolder 1"/>
          <p:cNvSpPr>
            <a:spLocks noGrp="1" noRot="1" noChangeAspect="1"/>
          </p:cNvSpPr>
          <p:nvPr>
            <p:ph type="sldImg"/>
          </p:nvPr>
        </p:nvSpPr>
        <p:spPr>
          <a:xfrm>
            <a:off x="717550" y="1162050"/>
            <a:ext cx="5575300" cy="3136900"/>
          </a:xfrm>
          <a:prstGeom prst="rect">
            <a:avLst/>
          </a:prstGeom>
          <a:ln w="0">
            <a:noFill/>
          </a:ln>
        </p:spPr>
      </p:sp>
      <p:sp>
        <p:nvSpPr>
          <p:cNvPr id="697"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So what have we learned here, </a:t>
            </a:r>
          </a:p>
          <a:p>
            <a:pPr marL="220104" indent="-220104"/>
            <a:endParaRPr lang="en-US" sz="1000" spc="-1" dirty="0">
              <a:latin typeface="Arial"/>
            </a:endParaRPr>
          </a:p>
          <a:p>
            <a:pPr marL="220104" indent="-220104"/>
            <a:r>
              <a:rPr lang="en-US" sz="1000" spc="-1" dirty="0">
                <a:latin typeface="Arial"/>
              </a:rPr>
              <a:t>First, if we take a look at what challenges were with home gateways just when security was becoming a big topic, we see an environment defined by poor vendor effort to provide security, reliance on NAT providing questionable value as a security solution, greater exposure in these systems by all the additional solutions added on, especially by solutions meant to pull security away from the user and help automate things. And also low involvement by the consumer to do much about their security.</a:t>
            </a:r>
          </a:p>
          <a:p>
            <a:pPr marL="220104" indent="-220104"/>
            <a:endParaRPr lang="en-US" sz="1000" spc="-1" dirty="0">
              <a:latin typeface="Arial"/>
            </a:endParaRPr>
          </a:p>
          <a:p>
            <a:pPr marL="220104" indent="-220104"/>
            <a:r>
              <a:rPr lang="en-US" sz="1000" spc="-1" dirty="0">
                <a:latin typeface="Arial"/>
              </a:rPr>
              <a:t>Fast forward to 2020 when we did this analysis and what we find is the same ongoing issues ten years later. So something is not working right, or more importantly, where is the incentive for security?</a:t>
            </a:r>
          </a:p>
        </p:txBody>
      </p:sp>
      <p:sp>
        <p:nvSpPr>
          <p:cNvPr id="698" name="PlaceHolder 3"/>
          <p:cNvSpPr>
            <a:spLocks noGrp="1"/>
          </p:cNvSpPr>
          <p:nvPr>
            <p:ph type="sldNum" idx="30"/>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951AFF8-2DFA-4C66-B4EF-7D0F1DC82D6D}"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noRot="1" noChangeAspect="1"/>
          </p:cNvSpPr>
          <p:nvPr>
            <p:ph type="sldImg"/>
          </p:nvPr>
        </p:nvSpPr>
        <p:spPr>
          <a:xfrm>
            <a:off x="717550" y="1162050"/>
            <a:ext cx="5575300" cy="3136900"/>
          </a:xfrm>
          <a:prstGeom prst="rect">
            <a:avLst/>
          </a:prstGeom>
          <a:ln w="0">
            <a:noFill/>
          </a:ln>
        </p:spPr>
      </p:sp>
      <p:sp>
        <p:nvSpPr>
          <p:cNvPr id="700"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And so the main contributions of this effort were providing a holistic look at access control in a consumer network and understanding what this model centered around NAT has provided in terms of security over the last 20 years. Really, it is the first look at a series of protocols over their lifetime and trying to understand how we have learned and adjusted approaches to security…and the poor realization that we haven’t really moved the needle at all here.</a:t>
            </a:r>
          </a:p>
          <a:p>
            <a:pPr marL="220104" indent="-220104"/>
            <a:endParaRPr lang="en-US" sz="1000" spc="-1" dirty="0">
              <a:latin typeface="Arial"/>
            </a:endParaRPr>
          </a:p>
          <a:p>
            <a:pPr marL="220104" indent="-220104"/>
            <a:r>
              <a:rPr lang="en-US" sz="1000" spc="-1" dirty="0">
                <a:latin typeface="Arial"/>
              </a:rPr>
              <a:t>We also provided a first security taxonomy of issues present in consumer gateways to contextualize the current operating environment, specifically focused on access control and the methods that ultimately provide or degrade security at the perimeter.</a:t>
            </a:r>
          </a:p>
          <a:p>
            <a:pPr marL="220104" indent="-220104"/>
            <a:endParaRPr lang="en-US" sz="1000" spc="-1" dirty="0">
              <a:latin typeface="Arial"/>
            </a:endParaRPr>
          </a:p>
          <a:p>
            <a:pPr marL="220104" indent="-220104"/>
            <a:r>
              <a:rPr lang="en-US" sz="1000" spc="-1" dirty="0">
                <a:latin typeface="Arial"/>
              </a:rPr>
              <a:t>We provided a consolidated documentation of all the differences of operational methods found in NAT and hole-punching, which had previously been incomplete, demonstrating a diverse, complex, and sometimes confusing operating environment that has really challenged security overall.</a:t>
            </a:r>
          </a:p>
          <a:p>
            <a:pPr marL="220104" indent="-220104"/>
            <a:endParaRPr lang="en-US" sz="1000" spc="-1" dirty="0">
              <a:latin typeface="Arial"/>
            </a:endParaRPr>
          </a:p>
          <a:p>
            <a:pPr marL="220104" indent="-220104"/>
            <a:r>
              <a:rPr lang="en-US" sz="1000" spc="-1" dirty="0">
                <a:latin typeface="Arial"/>
              </a:rPr>
              <a:t>More importantly, we identify that current incentives for security are either not present or not working and that we are not adapting to security lessons and improving our state, rather we are continually repeating and demonstrating the same mistakes over and over.</a:t>
            </a:r>
          </a:p>
        </p:txBody>
      </p:sp>
      <p:sp>
        <p:nvSpPr>
          <p:cNvPr id="701" name="PlaceHolder 3"/>
          <p:cNvSpPr>
            <a:spLocks noGrp="1"/>
          </p:cNvSpPr>
          <p:nvPr>
            <p:ph type="sldNum" idx="31"/>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1EF1A58-AA1A-4273-A860-C52B91C90724}"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PlaceHolder 1"/>
          <p:cNvSpPr>
            <a:spLocks noGrp="1" noRot="1" noChangeAspect="1"/>
          </p:cNvSpPr>
          <p:nvPr>
            <p:ph type="sldImg"/>
          </p:nvPr>
        </p:nvSpPr>
        <p:spPr>
          <a:xfrm>
            <a:off x="717550" y="1162050"/>
            <a:ext cx="5575300" cy="3136900"/>
          </a:xfrm>
          <a:prstGeom prst="rect">
            <a:avLst/>
          </a:prstGeom>
          <a:ln w="0">
            <a:noFill/>
          </a:ln>
        </p:spPr>
      </p:sp>
      <p:sp>
        <p:nvSpPr>
          <p:cNvPr id="703"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Building on this effort, we now look at if manufacturers are taking some of the lessons learned from NAT and if they are applying them to new paradigms, such as with IPv6.</a:t>
            </a:r>
          </a:p>
        </p:txBody>
      </p:sp>
      <p:sp>
        <p:nvSpPr>
          <p:cNvPr id="704" name="PlaceHolder 3"/>
          <p:cNvSpPr>
            <a:spLocks noGrp="1"/>
          </p:cNvSpPr>
          <p:nvPr>
            <p:ph type="sldNum" idx="32"/>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3464EF2-3E2C-425E-AD6B-6F010CA8AD82}"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PlaceHolder 1"/>
          <p:cNvSpPr>
            <a:spLocks noGrp="1" noRot="1" noChangeAspect="1"/>
          </p:cNvSpPr>
          <p:nvPr>
            <p:ph type="sldImg"/>
          </p:nvPr>
        </p:nvSpPr>
        <p:spPr>
          <a:xfrm>
            <a:off x="717550" y="1162050"/>
            <a:ext cx="5575300" cy="3136900"/>
          </a:xfrm>
          <a:prstGeom prst="rect">
            <a:avLst/>
          </a:prstGeom>
          <a:ln w="0">
            <a:noFill/>
          </a:ln>
        </p:spPr>
      </p:sp>
      <p:sp>
        <p:nvSpPr>
          <p:cNvPr id="706"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Just to highlight why IPv6 has the potential to be a paradigm shift I present here the two models of networking.</a:t>
            </a:r>
          </a:p>
          <a:p>
            <a:pPr marL="220104" indent="-220104"/>
            <a:endParaRPr lang="en-US" sz="1000" spc="-1" dirty="0">
              <a:latin typeface="Arial"/>
            </a:endParaRPr>
          </a:p>
          <a:p>
            <a:pPr marL="220104" indent="-220104"/>
            <a:r>
              <a:rPr lang="en-US" sz="1000" spc="-1" dirty="0">
                <a:latin typeface="Arial"/>
              </a:rPr>
              <a:t>On the left is the closed model, which segments networks at boundaries and focuses security at these edges. Within the boundary are broad zones of trust, where devices are generally freely able to communicate externally or with each other. </a:t>
            </a:r>
          </a:p>
          <a:p>
            <a:pPr marL="220104" indent="-220104"/>
            <a:endParaRPr lang="en-US" sz="1000" spc="-1" dirty="0">
              <a:latin typeface="Arial"/>
            </a:endParaRPr>
          </a:p>
          <a:p>
            <a:pPr marL="220104" indent="-220104"/>
            <a:r>
              <a:rPr lang="en-US" sz="1000" spc="-1" dirty="0">
                <a:latin typeface="Arial"/>
              </a:rPr>
              <a:t>On the right we have the open model, where the traditional perimeter is now transparent and more in line with the originally intended end-to end design of the Internet. Here, security responsibility is placed on each device, which may or may not have the means to do so. </a:t>
            </a:r>
          </a:p>
          <a:p>
            <a:pPr marL="220104" indent="-220104"/>
            <a:endParaRPr lang="en-US" sz="1000" spc="-1" dirty="0">
              <a:latin typeface="Arial"/>
            </a:endParaRPr>
          </a:p>
          <a:p>
            <a:pPr marL="220104" indent="-220104"/>
            <a:r>
              <a:rPr lang="en-US" sz="1000" spc="-1" dirty="0">
                <a:latin typeface="Arial"/>
              </a:rPr>
              <a:t>NAT necessitated a closed model environment simply because of its default-deny operation and use of private addressing. However, IPv6 does not require this as there are enough addresses to provide every device a unique globally routable IP meaning would could have an open model of connectivity, much like originally intended.</a:t>
            </a:r>
          </a:p>
          <a:p>
            <a:pPr marL="220104" indent="-220104"/>
            <a:endParaRPr lang="en-US" sz="1000" spc="-1" dirty="0">
              <a:latin typeface="Arial"/>
            </a:endParaRPr>
          </a:p>
          <a:p>
            <a:pPr marL="220104" indent="-220104"/>
            <a:r>
              <a:rPr lang="en-US" sz="1000" spc="-1" dirty="0">
                <a:latin typeface="Arial"/>
              </a:rPr>
              <a:t>Which approach manufacturers will take with IPv6 is unclear and standards do little to define this space….which as discovered with NAT can create a lot of ambiguity and operational challenges.</a:t>
            </a:r>
          </a:p>
          <a:p>
            <a:pPr marL="220104" indent="-220104"/>
            <a:endParaRPr lang="en-US" sz="2000" spc="-1" dirty="0">
              <a:latin typeface="Arial"/>
            </a:endParaRPr>
          </a:p>
          <a:p>
            <a:pPr marL="220104" indent="-220104"/>
            <a:endParaRPr lang="en-US" sz="2000" spc="-1" dirty="0">
              <a:latin typeface="Arial"/>
            </a:endParaRPr>
          </a:p>
        </p:txBody>
      </p:sp>
      <p:sp>
        <p:nvSpPr>
          <p:cNvPr id="707" name="PlaceHolder 3"/>
          <p:cNvSpPr>
            <a:spLocks noGrp="1"/>
          </p:cNvSpPr>
          <p:nvPr>
            <p:ph type="sldNum" idx="33"/>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83D385B-0EAD-47EC-8F5B-7F2BC03A36D2}"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PlaceHolder 1"/>
          <p:cNvSpPr>
            <a:spLocks noGrp="1" noRot="1" noChangeAspect="1"/>
          </p:cNvSpPr>
          <p:nvPr>
            <p:ph type="sldImg"/>
          </p:nvPr>
        </p:nvSpPr>
        <p:spPr>
          <a:xfrm>
            <a:off x="717550" y="1162050"/>
            <a:ext cx="5575300" cy="3136900"/>
          </a:xfrm>
          <a:prstGeom prst="rect">
            <a:avLst/>
          </a:prstGeom>
          <a:ln w="0">
            <a:noFill/>
          </a:ln>
        </p:spPr>
      </p:sp>
      <p:sp>
        <p:nvSpPr>
          <p:cNvPr id="709"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If NAT isn’t great and no longer mandatory, what would security with IPv6 and a firewall look like.</a:t>
            </a:r>
          </a:p>
          <a:p>
            <a:pPr marL="220104" indent="-220104"/>
            <a:endParaRPr lang="en-US" sz="1000" spc="-1" dirty="0">
              <a:latin typeface="Arial"/>
            </a:endParaRPr>
          </a:p>
          <a:p>
            <a:pPr marL="220104" indent="-220104"/>
            <a:r>
              <a:rPr lang="en-US" sz="1000" spc="-1" dirty="0">
                <a:latin typeface="Arial"/>
              </a:rPr>
              <a:t>On the left here we have a gateway, shown as a firewall, providing translation between a private IP and </a:t>
            </a:r>
            <a:r>
              <a:rPr lang="en-US" sz="1000" spc="-1" dirty="0" err="1">
                <a:latin typeface="Arial"/>
              </a:rPr>
              <a:t>and</a:t>
            </a:r>
            <a:r>
              <a:rPr lang="en-US" sz="1000" spc="-1" dirty="0">
                <a:latin typeface="Arial"/>
              </a:rPr>
              <a:t> external routable IP. Of note here is a 1:1 relationship of </a:t>
            </a:r>
            <a:r>
              <a:rPr lang="en-US" sz="1000" spc="-1" dirty="0" err="1">
                <a:latin typeface="Arial"/>
              </a:rPr>
              <a:t>IP:Interface</a:t>
            </a:r>
            <a:r>
              <a:rPr lang="en-US" sz="1000" spc="-1" dirty="0">
                <a:latin typeface="Arial"/>
              </a:rPr>
              <a:t>. Using this model, it is easy to identify a device just by its IP, but more importantly, its easy to implement rules to precisely allow or restrict access based on this 1:1 relationship.</a:t>
            </a:r>
          </a:p>
          <a:p>
            <a:pPr marL="220104" indent="-220104"/>
            <a:endParaRPr lang="en-US" sz="1000" spc="-1" dirty="0">
              <a:latin typeface="Arial"/>
            </a:endParaRPr>
          </a:p>
          <a:p>
            <a:pPr marL="220104" indent="-220104"/>
            <a:r>
              <a:rPr lang="en-US" sz="1000" spc="-1" dirty="0">
                <a:latin typeface="Arial"/>
              </a:rPr>
              <a:t>On the right is IPv6. Here an interface can have one of many possible Ips, either a globally routable IP, unique local (which is similar to a private IPv4 address), and a link local address for point to point/link negotiation. Further, devices may utilize temporary addresses to originate connections, preventing association of IP across different activities. Great for anonymity…but how do you define a firewall for all this. More importantly, how does a consumer who has little to know understanding do this?</a:t>
            </a:r>
          </a:p>
        </p:txBody>
      </p:sp>
      <p:sp>
        <p:nvSpPr>
          <p:cNvPr id="710" name="PlaceHolder 3"/>
          <p:cNvSpPr>
            <a:spLocks noGrp="1"/>
          </p:cNvSpPr>
          <p:nvPr>
            <p:ph type="sldNum" idx="34"/>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6919EBB-CF95-40F4-93E6-460BAF4A2771}"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PlaceHolder 1"/>
          <p:cNvSpPr>
            <a:spLocks noGrp="1" noRot="1" noChangeAspect="1"/>
          </p:cNvSpPr>
          <p:nvPr>
            <p:ph type="sldImg"/>
          </p:nvPr>
        </p:nvSpPr>
        <p:spPr>
          <a:xfrm>
            <a:off x="717550" y="1162050"/>
            <a:ext cx="5575300" cy="3136900"/>
          </a:xfrm>
          <a:prstGeom prst="rect">
            <a:avLst/>
          </a:prstGeom>
          <a:ln w="0">
            <a:noFill/>
          </a:ln>
        </p:spPr>
      </p:sp>
      <p:sp>
        <p:nvSpPr>
          <p:cNvPr id="712"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We begin our assessment with a few assumptions, </a:t>
            </a:r>
          </a:p>
          <a:p>
            <a:pPr marL="220104" indent="-220104"/>
            <a:endParaRPr lang="en-US" sz="1000" spc="-1" dirty="0">
              <a:latin typeface="Arial"/>
            </a:endParaRPr>
          </a:p>
          <a:p>
            <a:pPr marL="220104" indent="-220104"/>
            <a:r>
              <a:rPr lang="en-US" sz="1000" spc="-1" dirty="0">
                <a:latin typeface="Arial"/>
              </a:rPr>
              <a:t>First, the lack of a requirement for NAT and associated </a:t>
            </a:r>
            <a:r>
              <a:rPr lang="en-US" sz="1000" spc="-1" dirty="0" err="1">
                <a:latin typeface="Arial"/>
              </a:rPr>
              <a:t>holepunching</a:t>
            </a:r>
            <a:r>
              <a:rPr lang="en-US" sz="1000" spc="-1" dirty="0">
                <a:latin typeface="Arial"/>
              </a:rPr>
              <a:t> mechanisms is meaningless and that these methods would not be introduced for IPv6</a:t>
            </a:r>
          </a:p>
          <a:p>
            <a:pPr marL="220104" indent="-220104"/>
            <a:endParaRPr lang="en-US" sz="1000" spc="-1" dirty="0">
              <a:latin typeface="Arial"/>
            </a:endParaRPr>
          </a:p>
          <a:p>
            <a:pPr marL="220104" indent="-220104"/>
            <a:r>
              <a:rPr lang="en-US" sz="1000" spc="-1" dirty="0">
                <a:latin typeface="Arial"/>
              </a:rPr>
              <a:t>Second, we expected a stronger set of controls for a firewall to cover all the difference of IPv6 and do so in a way that is easy to implement and manage.</a:t>
            </a:r>
          </a:p>
          <a:p>
            <a:pPr marL="220104" indent="-220104"/>
            <a:endParaRPr lang="en-US" sz="1000" spc="-1" dirty="0">
              <a:latin typeface="Arial"/>
            </a:endParaRPr>
          </a:p>
          <a:p>
            <a:pPr marL="220104" indent="-220104"/>
            <a:r>
              <a:rPr lang="en-US" sz="1000" spc="-1" dirty="0">
                <a:latin typeface="Arial"/>
              </a:rPr>
              <a:t>And last, manufacturers would follow a similar baseline setup that provided a default deny policy with the IPV6 firewall, modeling a behavior expected of consumers.</a:t>
            </a:r>
          </a:p>
        </p:txBody>
      </p:sp>
      <p:sp>
        <p:nvSpPr>
          <p:cNvPr id="713" name="PlaceHolder 3"/>
          <p:cNvSpPr>
            <a:spLocks noGrp="1"/>
          </p:cNvSpPr>
          <p:nvPr>
            <p:ph type="sldNum" idx="35"/>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327D302-ED63-4A6A-8181-4150A299A60E}"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PlaceHolder 1"/>
          <p:cNvSpPr>
            <a:spLocks noGrp="1" noRot="1" noChangeAspect="1"/>
          </p:cNvSpPr>
          <p:nvPr>
            <p:ph type="sldImg"/>
          </p:nvPr>
        </p:nvSpPr>
        <p:spPr>
          <a:xfrm>
            <a:off x="717550" y="1162050"/>
            <a:ext cx="5575300" cy="3136900"/>
          </a:xfrm>
          <a:prstGeom prst="rect">
            <a:avLst/>
          </a:prstGeom>
          <a:ln w="0">
            <a:noFill/>
          </a:ln>
        </p:spPr>
      </p:sp>
      <p:sp>
        <p:nvSpPr>
          <p:cNvPr id="715"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To assess, we procured ten gateways and conducted a series of IPv6 scans to assess the firewall behavior and operation under varying control implementations.</a:t>
            </a:r>
          </a:p>
          <a:p>
            <a:pPr marL="220104" indent="-220104"/>
            <a:endParaRPr lang="en-US" sz="1000" spc="-1" dirty="0">
              <a:latin typeface="Arial"/>
            </a:endParaRPr>
          </a:p>
          <a:p>
            <a:pPr marL="220104" indent="-220104"/>
            <a:r>
              <a:rPr lang="en-US" sz="1000" spc="-1" dirty="0">
                <a:latin typeface="Arial"/>
              </a:rPr>
              <a:t>The first scan was from an external point to a host located on the internal network.</a:t>
            </a:r>
          </a:p>
          <a:p>
            <a:pPr marL="220104" indent="-220104"/>
            <a:endParaRPr lang="en-US" sz="1000" spc="-1" dirty="0">
              <a:latin typeface="Arial"/>
            </a:endParaRPr>
          </a:p>
          <a:p>
            <a:pPr marL="220104" indent="-220104"/>
            <a:r>
              <a:rPr lang="en-US" sz="1000" spc="-1" dirty="0">
                <a:latin typeface="Arial"/>
              </a:rPr>
              <a:t>The second was a set of two scans, one from external and one from the internal network against both the external and internal interfaces of the device under test. All scans were initially tested for reachability followed by a full </a:t>
            </a:r>
            <a:r>
              <a:rPr lang="en-US" sz="1000" spc="-1" dirty="0" err="1">
                <a:latin typeface="Arial"/>
              </a:rPr>
              <a:t>udp</a:t>
            </a:r>
            <a:r>
              <a:rPr lang="en-US" sz="1000" spc="-1" dirty="0">
                <a:latin typeface="Arial"/>
              </a:rPr>
              <a:t>/</a:t>
            </a:r>
            <a:r>
              <a:rPr lang="en-US" sz="1000" spc="-1" dirty="0" err="1">
                <a:latin typeface="Arial"/>
              </a:rPr>
              <a:t>tcp</a:t>
            </a:r>
            <a:r>
              <a:rPr lang="en-US" sz="1000" spc="-1" dirty="0">
                <a:latin typeface="Arial"/>
              </a:rPr>
              <a:t> port scan, Which were done to test firewall operation and differing controls. </a:t>
            </a:r>
          </a:p>
        </p:txBody>
      </p:sp>
      <p:sp>
        <p:nvSpPr>
          <p:cNvPr id="716" name="PlaceHolder 3"/>
          <p:cNvSpPr>
            <a:spLocks noGrp="1"/>
          </p:cNvSpPr>
          <p:nvPr>
            <p:ph type="sldNum" idx="36"/>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F21453A-5BF1-44F2-A853-8074E854CE77}"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noRot="1" noChangeAspect="1"/>
          </p:cNvSpPr>
          <p:nvPr>
            <p:ph type="sldImg"/>
          </p:nvPr>
        </p:nvSpPr>
        <p:spPr>
          <a:xfrm>
            <a:off x="717550" y="1162050"/>
            <a:ext cx="5575300" cy="3136900"/>
          </a:xfrm>
          <a:prstGeom prst="rect">
            <a:avLst/>
          </a:prstGeom>
          <a:ln w="0">
            <a:noFill/>
          </a:ln>
        </p:spPr>
      </p:sp>
      <p:sp>
        <p:nvSpPr>
          <p:cNvPr id="718"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What we found was a lot of uncertainty here in device operation. Now two devices stand out in particular, the Motorola MR2600 and the TP-Link 1750. This is because these two devices chose to implement the open model of networking for IPv6, preferring to have the gateway primarily be a pass-thru device as its default behavior. </a:t>
            </a:r>
          </a:p>
          <a:p>
            <a:pPr marL="220104" indent="-220104"/>
            <a:endParaRPr lang="en-US" sz="1000" spc="-1" dirty="0">
              <a:latin typeface="Arial"/>
            </a:endParaRPr>
          </a:p>
          <a:p>
            <a:pPr marL="220104" indent="-220104"/>
            <a:r>
              <a:rPr lang="en-US" sz="1000" spc="-1" dirty="0">
                <a:latin typeface="Arial"/>
              </a:rPr>
              <a:t>Oddly for these two, the Motorola had controls present for IPv6, but when you implemented them, they did not seem to do anything as services on the internal network were always reachable regardless of whether or not the firewall was on or off.</a:t>
            </a:r>
          </a:p>
          <a:p>
            <a:pPr marL="220104" indent="-220104"/>
            <a:endParaRPr lang="en-US" sz="1000" spc="-1" dirty="0">
              <a:latin typeface="Arial"/>
            </a:endParaRPr>
          </a:p>
          <a:p>
            <a:pPr marL="220104" indent="-220104"/>
            <a:r>
              <a:rPr lang="en-US" sz="1000" spc="-1" dirty="0">
                <a:latin typeface="Arial"/>
              </a:rPr>
              <a:t>More glaring is that nearly all devices had services running on the internal interface of the device that were globally reachable if the firewall was disabled. With NAT, the internal interface often hosted a lot of controls for hole punching mechanisms and configuration portals that couldn’t be reached by the outside. Now, if a consumer disabled a firewall or desired to use the open model for IPv6, these services would be exposed.</a:t>
            </a:r>
          </a:p>
          <a:p>
            <a:pPr marL="220104" indent="-220104"/>
            <a:endParaRPr lang="en-US" sz="1000" spc="-1" dirty="0">
              <a:latin typeface="Arial"/>
            </a:endParaRPr>
          </a:p>
          <a:p>
            <a:pPr marL="220104" indent="-220104"/>
            <a:r>
              <a:rPr lang="en-US" sz="1000" spc="-1" dirty="0">
                <a:latin typeface="Arial"/>
              </a:rPr>
              <a:t>Highlighted in black are ports that allowed us to perform either a telnet or ssh connection to the service.</a:t>
            </a:r>
          </a:p>
        </p:txBody>
      </p:sp>
      <p:sp>
        <p:nvSpPr>
          <p:cNvPr id="719" name="PlaceHolder 3"/>
          <p:cNvSpPr>
            <a:spLocks noGrp="1"/>
          </p:cNvSpPr>
          <p:nvPr>
            <p:ph type="sldNum" idx="37"/>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E85396F-0986-4F64-8FE2-A0B7CDEFA686}"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PlaceHolder 1"/>
          <p:cNvSpPr>
            <a:spLocks noGrp="1" noRot="1" noChangeAspect="1"/>
          </p:cNvSpPr>
          <p:nvPr>
            <p:ph type="sldImg"/>
          </p:nvPr>
        </p:nvSpPr>
        <p:spPr>
          <a:xfrm>
            <a:off x="717550" y="1162050"/>
            <a:ext cx="5575300" cy="3136900"/>
          </a:xfrm>
          <a:prstGeom prst="rect">
            <a:avLst/>
          </a:prstGeom>
          <a:ln w="0">
            <a:noFill/>
          </a:ln>
        </p:spPr>
      </p:sp>
      <p:sp>
        <p:nvSpPr>
          <p:cNvPr id="721"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Looking at the controls available for IPv6, we see a wide range of differing default controls. </a:t>
            </a:r>
          </a:p>
          <a:p>
            <a:pPr marL="220104" indent="-220104"/>
            <a:endParaRPr lang="en-US" sz="1000" spc="-1" dirty="0">
              <a:latin typeface="Arial"/>
            </a:endParaRPr>
          </a:p>
          <a:p>
            <a:pPr marL="220104" indent="-220104"/>
            <a:r>
              <a:rPr lang="en-US" sz="1000" spc="-1" dirty="0">
                <a:latin typeface="Arial"/>
              </a:rPr>
              <a:t>Over half of the devices defaulted to IPv6 operation as the system default, meaning if your ISP runs IPv6, you could be very likely running IPv6 on your network and not know it.</a:t>
            </a:r>
          </a:p>
          <a:p>
            <a:pPr marL="220104" indent="-220104"/>
            <a:endParaRPr lang="en-US" sz="1000" spc="-1" dirty="0">
              <a:latin typeface="Arial"/>
            </a:endParaRPr>
          </a:p>
          <a:p>
            <a:pPr marL="220104" indent="-220104"/>
            <a:r>
              <a:rPr lang="en-US" sz="1000" spc="-1" dirty="0">
                <a:latin typeface="Arial"/>
              </a:rPr>
              <a:t>More interesting is how firewall rules were established for IPv6. A little over half of the routers allowed for any firewall rule creation at all. For the devices that did allow creation, four allowed specification by IP. The problem with this approach is that it did not capture the broad operation and addressing with IPv6, allowing for devices to still communicate with autogenerated Ips. Only two specified rules by identifying a device and then blocking all addresses associated with the device. </a:t>
            </a:r>
          </a:p>
          <a:p>
            <a:pPr marL="220104" indent="-220104"/>
            <a:endParaRPr lang="en-US" sz="1000" spc="-1" dirty="0">
              <a:latin typeface="Arial"/>
            </a:endParaRPr>
          </a:p>
          <a:p>
            <a:pPr marL="220104" indent="-220104"/>
            <a:r>
              <a:rPr lang="en-US" sz="1000" spc="-1" dirty="0">
                <a:latin typeface="Arial"/>
              </a:rPr>
              <a:t>Uniquely, one manufacturer, Ubiquiti chose to implement </a:t>
            </a:r>
            <a:r>
              <a:rPr lang="en-US" sz="1000" spc="-1" dirty="0" err="1">
                <a:latin typeface="Arial"/>
              </a:rPr>
              <a:t>UpnP</a:t>
            </a:r>
            <a:r>
              <a:rPr lang="en-US" sz="1000" spc="-1" dirty="0">
                <a:latin typeface="Arial"/>
              </a:rPr>
              <a:t> for IPv6 as its only configuration option. Here the user could offer no input. However, they were allowed to turn the firewall off completely as their only real configuration choice.</a:t>
            </a:r>
          </a:p>
          <a:p>
            <a:pPr marL="220104" indent="-220104"/>
            <a:endParaRPr lang="en-US" sz="2000" spc="-1" dirty="0">
              <a:latin typeface="Arial"/>
            </a:endParaRPr>
          </a:p>
          <a:p>
            <a:pPr marL="220104" indent="-220104"/>
            <a:endParaRPr lang="en-US" sz="2000" spc="-1" dirty="0">
              <a:latin typeface="Arial"/>
            </a:endParaRPr>
          </a:p>
        </p:txBody>
      </p:sp>
      <p:sp>
        <p:nvSpPr>
          <p:cNvPr id="722" name="PlaceHolder 3"/>
          <p:cNvSpPr>
            <a:spLocks noGrp="1"/>
          </p:cNvSpPr>
          <p:nvPr>
            <p:ph type="sldNum" idx="38"/>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040FD4B-DD52-4B59-A51A-6AB6F24ADF07}"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PlaceHolder 1"/>
          <p:cNvSpPr>
            <a:spLocks noGrp="1" noRot="1" noChangeAspect="1"/>
          </p:cNvSpPr>
          <p:nvPr>
            <p:ph type="sldImg"/>
          </p:nvPr>
        </p:nvSpPr>
        <p:spPr>
          <a:xfrm>
            <a:off x="717550" y="1162050"/>
            <a:ext cx="5575300" cy="3136900"/>
          </a:xfrm>
          <a:prstGeom prst="rect">
            <a:avLst/>
          </a:prstGeom>
          <a:ln w="0">
            <a:noFill/>
          </a:ln>
        </p:spPr>
      </p:sp>
      <p:sp>
        <p:nvSpPr>
          <p:cNvPr id="640"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endParaRPr lang="en-US" sz="1000" spc="-1" dirty="0">
              <a:latin typeface="Arial"/>
            </a:endParaRPr>
          </a:p>
          <a:p>
            <a:pPr marL="220104" indent="-220104"/>
            <a:r>
              <a:rPr lang="en-US" sz="1000" spc="-1" dirty="0">
                <a:latin typeface="Arial"/>
              </a:rPr>
              <a:t>We start with a simple model of home networking. Here consumer devices commonly link to a home router which links to a cable modem, usually provided by the ISP which then provides access to the broader internet. </a:t>
            </a:r>
          </a:p>
          <a:p>
            <a:pPr marL="220104" indent="-220104"/>
            <a:endParaRPr lang="en-US" sz="1000" spc="-1" dirty="0">
              <a:latin typeface="Arial"/>
            </a:endParaRPr>
          </a:p>
          <a:p>
            <a:pPr marL="220104" indent="-220104"/>
            <a:r>
              <a:rPr lang="en-US" sz="1000" spc="-1" dirty="0">
                <a:latin typeface="Arial"/>
              </a:rPr>
              <a:t>The home router commonly serves as both a networking and security device, providing a defined security boundary separating the “trusted” network within the home from the broader “untrusted” internet.</a:t>
            </a:r>
          </a:p>
          <a:p>
            <a:pPr marL="220104" indent="-220104"/>
            <a:endParaRPr lang="en-US" sz="1000" spc="-1" dirty="0">
              <a:latin typeface="Arial"/>
            </a:endParaRPr>
          </a:p>
          <a:p>
            <a:pPr marL="220104" indent="-220104"/>
            <a:r>
              <a:rPr lang="en-US" sz="1000" spc="-1" dirty="0">
                <a:latin typeface="Arial"/>
              </a:rPr>
              <a:t>Within this trusted boundary is a broad zone of trust where consumer devices are commonly able to freely communicate with the gateway and each other. Outbound traffic to the internet from these devices are broadly permitted.</a:t>
            </a:r>
          </a:p>
          <a:p>
            <a:pPr marL="220104" indent="-220104"/>
            <a:endParaRPr lang="en-US" sz="1000" spc="-1" dirty="0">
              <a:latin typeface="Arial"/>
            </a:endParaRPr>
          </a:p>
          <a:p>
            <a:pPr marL="220104" indent="-220104"/>
            <a:r>
              <a:rPr lang="en-US" sz="1000" spc="-1" dirty="0">
                <a:latin typeface="Arial"/>
              </a:rPr>
              <a:t>The primary security mechanism in place comes from the address translation, which provides a default-deny security posture for external inbound connections that do not have an active outbound connection.</a:t>
            </a:r>
          </a:p>
          <a:p>
            <a:pPr marL="220104" indent="-220104"/>
            <a:endParaRPr lang="en-US" sz="1000" spc="-1" dirty="0">
              <a:latin typeface="Arial"/>
            </a:endParaRPr>
          </a:p>
          <a:p>
            <a:pPr marL="220104" indent="-220104"/>
            <a:r>
              <a:rPr lang="en-US" sz="1000" spc="-1" dirty="0">
                <a:latin typeface="Arial"/>
              </a:rPr>
              <a:t>Users can implement stronger controls beyond what this default deny posture provides through NAT, either by implementing stronger firewall controls or filtering device access.</a:t>
            </a:r>
          </a:p>
        </p:txBody>
      </p:sp>
      <p:sp>
        <p:nvSpPr>
          <p:cNvPr id="641" name="PlaceHolder 3"/>
          <p:cNvSpPr>
            <a:spLocks noGrp="1"/>
          </p:cNvSpPr>
          <p:nvPr>
            <p:ph type="sldNum" idx="11"/>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91113C1-E980-491D-A857-EF6BBF9A62A0}"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PlaceHolder 1"/>
          <p:cNvSpPr>
            <a:spLocks noGrp="1" noRot="1" noChangeAspect="1"/>
          </p:cNvSpPr>
          <p:nvPr>
            <p:ph type="sldImg"/>
          </p:nvPr>
        </p:nvSpPr>
        <p:spPr>
          <a:xfrm>
            <a:off x="561975" y="776288"/>
            <a:ext cx="6818313" cy="3835400"/>
          </a:xfrm>
          <a:prstGeom prst="rect">
            <a:avLst/>
          </a:prstGeom>
          <a:ln w="0">
            <a:noFill/>
          </a:ln>
        </p:spPr>
      </p:sp>
      <p:sp>
        <p:nvSpPr>
          <p:cNvPr id="724" name="PlaceHolder 2"/>
          <p:cNvSpPr>
            <a:spLocks noGrp="1"/>
          </p:cNvSpPr>
          <p:nvPr>
            <p:ph type="body"/>
          </p:nvPr>
        </p:nvSpPr>
        <p:spPr>
          <a:xfrm>
            <a:off x="794512" y="4857186"/>
            <a:ext cx="6355728" cy="5761206"/>
          </a:xfrm>
          <a:prstGeom prst="rect">
            <a:avLst/>
          </a:prstGeom>
          <a:noFill/>
          <a:ln w="0">
            <a:noFill/>
          </a:ln>
        </p:spPr>
        <p:txBody>
          <a:bodyPr lIns="0" tIns="0" rIns="0" bIns="0" anchor="t">
            <a:noAutofit/>
          </a:bodyPr>
          <a:lstStyle/>
          <a:p>
            <a:r>
              <a:rPr lang="en-US" sz="1000" spc="-1" dirty="0">
                <a:latin typeface="Arial"/>
              </a:rPr>
              <a:t>So the takeaway here is that the familiarity afforded by NAT is no longer assured for IPv6 and that customers could have vastly different operation and controls available, many of which broadly expose the user right out of the box.</a:t>
            </a:r>
          </a:p>
          <a:p>
            <a:endParaRPr lang="en-US" sz="1000" spc="-1" dirty="0">
              <a:latin typeface="Arial"/>
            </a:endParaRPr>
          </a:p>
          <a:p>
            <a:r>
              <a:rPr lang="en-US" sz="1000" spc="-1" dirty="0">
                <a:latin typeface="Arial"/>
              </a:rPr>
              <a:t>Second, we see a belief that IPv6 is just like IPv4 but with different addresses. Many of the controls present appear to take their IPv4 firewall and just add IPv6 Ips without accounting for the differences in operation. In some cases, implementing controls by a user failed to have an effect within the device.</a:t>
            </a:r>
          </a:p>
          <a:p>
            <a:endParaRPr lang="en-US" sz="1000" spc="-1" dirty="0">
              <a:latin typeface="Arial"/>
            </a:endParaRPr>
          </a:p>
          <a:p>
            <a:r>
              <a:rPr lang="en-US" sz="1000" spc="-1" dirty="0">
                <a:latin typeface="Arial"/>
              </a:rPr>
              <a:t>Lastly, it appears at present that zero lessons about security are being brought forward to IPv6 development as developers are trying their best to introduce mechanisms in the absence of strong standards.</a:t>
            </a:r>
          </a:p>
          <a:p>
            <a:endParaRPr lang="en-US" sz="2000" spc="-1" dirty="0">
              <a:latin typeface="Arial"/>
            </a:endParaRPr>
          </a:p>
          <a:p>
            <a:endParaRPr lang="en-US" sz="2000" spc="-1" dirty="0">
              <a:latin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PlaceHolder 1"/>
          <p:cNvSpPr>
            <a:spLocks noGrp="1" noRot="1" noChangeAspect="1"/>
          </p:cNvSpPr>
          <p:nvPr>
            <p:ph type="sldImg"/>
          </p:nvPr>
        </p:nvSpPr>
        <p:spPr>
          <a:xfrm>
            <a:off x="561975" y="776288"/>
            <a:ext cx="6818313" cy="3835400"/>
          </a:xfrm>
          <a:prstGeom prst="rect">
            <a:avLst/>
          </a:prstGeom>
          <a:ln w="0">
            <a:noFill/>
          </a:ln>
        </p:spPr>
      </p:sp>
      <p:sp>
        <p:nvSpPr>
          <p:cNvPr id="726" name="PlaceHolder 2"/>
          <p:cNvSpPr>
            <a:spLocks noGrp="1"/>
          </p:cNvSpPr>
          <p:nvPr>
            <p:ph type="body"/>
          </p:nvPr>
        </p:nvSpPr>
        <p:spPr>
          <a:xfrm>
            <a:off x="794512" y="4857186"/>
            <a:ext cx="6355728" cy="9505752"/>
          </a:xfrm>
          <a:prstGeom prst="rect">
            <a:avLst/>
          </a:prstGeom>
          <a:noFill/>
          <a:ln w="0">
            <a:noFill/>
          </a:ln>
        </p:spPr>
        <p:txBody>
          <a:bodyPr lIns="0" tIns="0" rIns="0" bIns="0" anchor="t">
            <a:noAutofit/>
          </a:bodyPr>
          <a:lstStyle/>
          <a:p>
            <a:r>
              <a:rPr lang="en-US" sz="1000" spc="-1" dirty="0">
                <a:latin typeface="Arial"/>
              </a:rPr>
              <a:t>If we consider why so many issues exist, despite decades of security awareness, we see an environment driven by business needs. </a:t>
            </a:r>
          </a:p>
          <a:p>
            <a:endParaRPr lang="en-US" sz="1000" spc="-1" dirty="0">
              <a:latin typeface="Arial"/>
            </a:endParaRPr>
          </a:p>
          <a:p>
            <a:r>
              <a:rPr lang="en-US" sz="1000" spc="-1" dirty="0">
                <a:latin typeface="Arial"/>
              </a:rPr>
              <a:t>First to market provides an opportunity for manufacturers to differentiate themselves. With IPv6 we noted a number of device boxes advertising IPv6 with phrases such as “offers better security” and “add more devices to your network”, great selling points, but not really what IPv6 is primarily offered for.</a:t>
            </a:r>
          </a:p>
          <a:p>
            <a:endParaRPr lang="en-US" sz="1000" spc="-1" dirty="0">
              <a:latin typeface="Arial"/>
            </a:endParaRPr>
          </a:p>
          <a:p>
            <a:r>
              <a:rPr lang="en-US" sz="1000" spc="-1" dirty="0">
                <a:latin typeface="Arial"/>
              </a:rPr>
              <a:t>With patching, its likely a mentality of “we can fix it later with a patch” is a driving factor for releases that are significantly incomplete in the devices we tested. Often IPv6 was barely functional, if at all.</a:t>
            </a:r>
          </a:p>
          <a:p>
            <a:endParaRPr lang="en-US" sz="1000" spc="-1" dirty="0">
              <a:latin typeface="Arial"/>
            </a:endParaRPr>
          </a:p>
          <a:p>
            <a:r>
              <a:rPr lang="en-US" sz="1000" spc="-1" dirty="0">
                <a:latin typeface="Arial"/>
              </a:rPr>
              <a:t>3</a:t>
            </a:r>
            <a:r>
              <a:rPr lang="en-US" sz="1000" spc="-1" baseline="33000" dirty="0">
                <a:latin typeface="Arial"/>
              </a:rPr>
              <a:t>rd</a:t>
            </a:r>
            <a:r>
              <a:rPr lang="en-US" sz="1000" spc="-1" dirty="0">
                <a:latin typeface="Arial"/>
              </a:rPr>
              <a:t>, a good way to generate future sales is to push customers towards new devices. It appeared that many of the IPv6 implementations were initial efforts in design, which would have to be addressed fully in either a patch or future release, likely with next years model.</a:t>
            </a:r>
          </a:p>
          <a:p>
            <a:r>
              <a:rPr lang="en-US" sz="1000" spc="-1" dirty="0">
                <a:latin typeface="Arial"/>
              </a:rPr>
              <a:t>Really, though there is limited incentive here to address security at all. Development is costly, ongoing device support provides little value to a business beyond maintaining customers, and the additional complexity required to build a fully fleshed out firewall may be too challenging for users in the end. </a:t>
            </a:r>
          </a:p>
          <a:p>
            <a:endParaRPr lang="en-US" sz="1000" spc="-1" dirty="0">
              <a:latin typeface="Arial"/>
            </a:endParaRPr>
          </a:p>
          <a:p>
            <a:r>
              <a:rPr lang="en-US" sz="1000" spc="-1" dirty="0">
                <a:latin typeface="Arial"/>
              </a:rPr>
              <a:t>The biggest thing though is that we are seeing the same problems that NAT experienced with a lack of formal definition.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noRot="1" noChangeAspect="1"/>
          </p:cNvSpPr>
          <p:nvPr>
            <p:ph type="sldImg"/>
          </p:nvPr>
        </p:nvSpPr>
        <p:spPr>
          <a:xfrm>
            <a:off x="561975" y="776288"/>
            <a:ext cx="6818313" cy="3835400"/>
          </a:xfrm>
          <a:prstGeom prst="rect">
            <a:avLst/>
          </a:prstGeom>
          <a:ln w="0">
            <a:noFill/>
          </a:ln>
        </p:spPr>
      </p:sp>
      <p:sp>
        <p:nvSpPr>
          <p:cNvPr id="728" name="PlaceHolder 2"/>
          <p:cNvSpPr>
            <a:spLocks noGrp="1"/>
          </p:cNvSpPr>
          <p:nvPr>
            <p:ph type="body"/>
          </p:nvPr>
        </p:nvSpPr>
        <p:spPr>
          <a:xfrm>
            <a:off x="794512" y="4857186"/>
            <a:ext cx="6355728" cy="9505752"/>
          </a:xfrm>
          <a:prstGeom prst="rect">
            <a:avLst/>
          </a:prstGeom>
          <a:noFill/>
          <a:ln w="0">
            <a:noFill/>
          </a:ln>
        </p:spPr>
        <p:txBody>
          <a:bodyPr lIns="0" tIns="0" rIns="0" bIns="0" anchor="t">
            <a:noAutofit/>
          </a:bodyPr>
          <a:lstStyle/>
          <a:p>
            <a:r>
              <a:rPr lang="en-US" sz="1000" spc="-1" dirty="0">
                <a:latin typeface="Arial"/>
              </a:rPr>
              <a:t>So our takeaway here is that the incentives for security are either absent or limited at best.</a:t>
            </a:r>
          </a:p>
          <a:p>
            <a:endParaRPr lang="en-US" sz="1000" spc="-1" dirty="0">
              <a:latin typeface="Arial"/>
            </a:endParaRPr>
          </a:p>
          <a:p>
            <a:r>
              <a:rPr lang="en-US" sz="1000" spc="-1" dirty="0">
                <a:latin typeface="Arial"/>
              </a:rPr>
              <a:t>We continue repeat the same lessons we have learned with NAT, almost as if we are starting over in the early 2000s again.</a:t>
            </a:r>
          </a:p>
          <a:p>
            <a:endParaRPr lang="en-US" sz="1000" spc="-1" dirty="0">
              <a:latin typeface="Arial"/>
            </a:endParaRPr>
          </a:p>
          <a:p>
            <a:r>
              <a:rPr lang="en-US" sz="1000" spc="-1" dirty="0">
                <a:latin typeface="Arial"/>
              </a:rPr>
              <a:t>So something needs to be done to help incentivize better outcomes for security here.</a:t>
            </a:r>
          </a:p>
          <a:p>
            <a:endParaRPr lang="en-US" sz="1000" spc="-1" dirty="0">
              <a:latin typeface="Arial"/>
            </a:endParaRPr>
          </a:p>
          <a:p>
            <a:r>
              <a:rPr lang="en-US" sz="1000" spc="-1" dirty="0">
                <a:latin typeface="Arial"/>
              </a:rPr>
              <a:t>Examples of what could work include Policy. The GDPR is one good example of policy broadly working to change an industry. Another more direct, but weak example, is the California law requiring manufacturers to require a password change on device setup/configuration. Here they passed a law requiring gateway manufacturers to implement mandatory password change on device setup. Problem is there is no fine or negative impact for non-compliance. This law was passed in 2018 and most manufacturers are still offering devices that utilize default credentials without requiring change. Only a handful appear to be complying –ASUS in particular.</a:t>
            </a:r>
          </a:p>
          <a:p>
            <a:endParaRPr lang="en-US" sz="1000" spc="-1" dirty="0">
              <a:latin typeface="Arial"/>
            </a:endParaRPr>
          </a:p>
          <a:p>
            <a:r>
              <a:rPr lang="en-US" sz="1000" spc="-1" dirty="0">
                <a:latin typeface="Arial"/>
              </a:rPr>
              <a:t>We also can incentivize security with stronger guidance within standards documents. Often times these aim to be broad, allowing for broad implementation in design. But here, with security, I think there needs to be a more direct approach by the community to force change.</a:t>
            </a:r>
          </a:p>
          <a:p>
            <a:endParaRPr lang="en-US" sz="1000" spc="-1" dirty="0">
              <a:latin typeface="Arial"/>
            </a:endParaRPr>
          </a:p>
          <a:p>
            <a:r>
              <a:rPr lang="en-US" sz="1000" spc="-1" dirty="0">
                <a:latin typeface="Arial"/>
              </a:rPr>
              <a:t>Last, improving consumer awareness here could help tremendously, especially if information about security guarantees are presented, much like a nutrition label.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noRot="1" noChangeAspect="1"/>
          </p:cNvSpPr>
          <p:nvPr>
            <p:ph type="sldImg"/>
          </p:nvPr>
        </p:nvSpPr>
        <p:spPr>
          <a:xfrm>
            <a:off x="561975" y="776288"/>
            <a:ext cx="6818313" cy="3835400"/>
          </a:xfrm>
          <a:prstGeom prst="rect">
            <a:avLst/>
          </a:prstGeom>
          <a:ln w="0">
            <a:noFill/>
          </a:ln>
        </p:spPr>
      </p:sp>
      <p:sp>
        <p:nvSpPr>
          <p:cNvPr id="730" name="PlaceHolder 2"/>
          <p:cNvSpPr>
            <a:spLocks noGrp="1"/>
          </p:cNvSpPr>
          <p:nvPr>
            <p:ph type="body"/>
          </p:nvPr>
        </p:nvSpPr>
        <p:spPr>
          <a:xfrm>
            <a:off x="794512" y="4857186"/>
            <a:ext cx="6355728" cy="8353584"/>
          </a:xfrm>
          <a:prstGeom prst="rect">
            <a:avLst/>
          </a:prstGeom>
          <a:noFill/>
          <a:ln w="0">
            <a:noFill/>
          </a:ln>
        </p:spPr>
        <p:txBody>
          <a:bodyPr lIns="0" tIns="0" rIns="0" bIns="0" anchor="t">
            <a:noAutofit/>
          </a:bodyPr>
          <a:lstStyle/>
          <a:p>
            <a:r>
              <a:rPr lang="en-US" sz="1000" spc="-1" dirty="0">
                <a:latin typeface="Arial"/>
              </a:rPr>
              <a:t>Looking at what the standards need to include, we recommend defining a clear default operation that is secure. Consumers should have to opt-in to less secure configurations. Right now it is the opposite.</a:t>
            </a:r>
          </a:p>
          <a:p>
            <a:endParaRPr lang="en-US" sz="1000" spc="-1" dirty="0">
              <a:latin typeface="Arial"/>
            </a:endParaRPr>
          </a:p>
          <a:p>
            <a:r>
              <a:rPr lang="en-US" sz="1000" spc="-1" dirty="0">
                <a:latin typeface="Arial"/>
              </a:rPr>
              <a:t>We need to define a familiar operational baseline for consumers to become familiar with, regardless of manufacturer. There should be an expectation of how a device performs right out of the box. The wide variance found with IPv6 does little to offer familiarity here.</a:t>
            </a:r>
          </a:p>
          <a:p>
            <a:endParaRPr lang="en-US" sz="1000" spc="-1" dirty="0">
              <a:latin typeface="Arial"/>
            </a:endParaRPr>
          </a:p>
          <a:p>
            <a:r>
              <a:rPr lang="en-US" sz="1000" spc="-1" dirty="0">
                <a:latin typeface="Arial"/>
              </a:rPr>
              <a:t>More importantly, to aid a consumer, we need warnings on changes that are likely to impact security. In many cases, turning off the IPv6 firewall provided no warning at all.</a:t>
            </a:r>
          </a:p>
          <a:p>
            <a:endParaRPr lang="en-US" sz="1000" spc="-1" dirty="0">
              <a:latin typeface="Arial"/>
            </a:endParaRPr>
          </a:p>
          <a:p>
            <a:r>
              <a:rPr lang="en-US" sz="1000" spc="-1" dirty="0">
                <a:latin typeface="Arial"/>
              </a:rPr>
              <a:t>Patching should be automatic and set as a default. Right now, most systems require you to opt in, which assumes a user is actually setting up their device and searching for controls. An unlikely proposition.</a:t>
            </a:r>
          </a:p>
          <a:p>
            <a:endParaRPr lang="en-US" sz="1000" spc="-1" dirty="0">
              <a:latin typeface="Arial"/>
            </a:endParaRPr>
          </a:p>
          <a:p>
            <a:r>
              <a:rPr lang="en-US" sz="1000" spc="-1" dirty="0">
                <a:latin typeface="Arial"/>
              </a:rPr>
              <a:t>For policy recommendations, we need policy that sets a defined privacy and security minimal standard in order to be sold in the US. To support consumer awareness here, security labels would help provide incentive for manufacturer compliance and help the consumer improve the understanding about their role in security somewhat.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noRot="1" noChangeAspect="1"/>
          </p:cNvSpPr>
          <p:nvPr>
            <p:ph type="sldImg"/>
          </p:nvPr>
        </p:nvSpPr>
        <p:spPr>
          <a:xfrm>
            <a:off x="561975" y="776288"/>
            <a:ext cx="6818313" cy="3835400"/>
          </a:xfrm>
          <a:prstGeom prst="rect">
            <a:avLst/>
          </a:prstGeom>
          <a:ln w="0">
            <a:noFill/>
          </a:ln>
        </p:spPr>
      </p:sp>
      <p:sp>
        <p:nvSpPr>
          <p:cNvPr id="732" name="PlaceHolder 2"/>
          <p:cNvSpPr>
            <a:spLocks noGrp="1"/>
          </p:cNvSpPr>
          <p:nvPr>
            <p:ph type="body"/>
          </p:nvPr>
        </p:nvSpPr>
        <p:spPr>
          <a:xfrm>
            <a:off x="794512" y="4857186"/>
            <a:ext cx="6355728" cy="4601352"/>
          </a:xfrm>
          <a:prstGeom prst="rect">
            <a:avLst/>
          </a:prstGeom>
          <a:noFill/>
          <a:ln w="0">
            <a:noFill/>
          </a:ln>
        </p:spPr>
        <p:txBody>
          <a:bodyPr lIns="0" tIns="0" rIns="0" bIns="0" anchor="t">
            <a:noAutofit/>
          </a:bodyPr>
          <a:lstStyle/>
          <a:p>
            <a:r>
              <a:rPr lang="en-US" sz="1000" spc="-1" dirty="0">
                <a:latin typeface="Arial"/>
              </a:rPr>
              <a:t>So our big contributions here were providing the first home router IPv6 security assessment where we identified significant security pitfalls with IPv6.</a:t>
            </a:r>
          </a:p>
          <a:p>
            <a:endParaRPr lang="en-US" sz="1000" spc="-1" dirty="0">
              <a:latin typeface="Arial"/>
            </a:endParaRPr>
          </a:p>
          <a:p>
            <a:r>
              <a:rPr lang="en-US" sz="1000" spc="-1" dirty="0">
                <a:latin typeface="Arial"/>
              </a:rPr>
              <a:t>We did directly inform these manufacturers of these issues and we were able to get three to quickly release a patch. One never received a patch despite a promise for it to be addressed.</a:t>
            </a:r>
          </a:p>
          <a:p>
            <a:endParaRPr lang="en-US" sz="1000" spc="-1" dirty="0">
              <a:latin typeface="Arial"/>
            </a:endParaRPr>
          </a:p>
          <a:p>
            <a:r>
              <a:rPr lang="en-US" sz="1000" spc="-1" dirty="0">
                <a:latin typeface="Arial"/>
              </a:rPr>
              <a:t>More importantly, we championed a call for industry and the IETF to do better on defining requirements, because the uncertainty in many of the operation definitions leaves broad interpretation, often with an insecure result.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noRot="1" noChangeAspect="1"/>
          </p:cNvSpPr>
          <p:nvPr>
            <p:ph type="sldImg"/>
          </p:nvPr>
        </p:nvSpPr>
        <p:spPr>
          <a:xfrm>
            <a:off x="561975" y="776288"/>
            <a:ext cx="6818313" cy="3835400"/>
          </a:xfrm>
          <a:prstGeom prst="rect">
            <a:avLst/>
          </a:prstGeom>
          <a:ln w="0">
            <a:noFill/>
          </a:ln>
        </p:spPr>
      </p:sp>
      <p:sp>
        <p:nvSpPr>
          <p:cNvPr id="736" name="PlaceHolder 2"/>
          <p:cNvSpPr>
            <a:spLocks noGrp="1"/>
          </p:cNvSpPr>
          <p:nvPr>
            <p:ph type="body"/>
          </p:nvPr>
        </p:nvSpPr>
        <p:spPr>
          <a:xfrm>
            <a:off x="794512" y="4857186"/>
            <a:ext cx="6355728" cy="4601352"/>
          </a:xfrm>
          <a:prstGeom prst="rect">
            <a:avLst/>
          </a:prstGeom>
          <a:noFill/>
          <a:ln w="0">
            <a:noFill/>
          </a:ln>
        </p:spPr>
        <p:txBody>
          <a:bodyPr lIns="0" tIns="0" rIns="0" bIns="0" anchor="t">
            <a:noAutofit/>
          </a:bodyPr>
          <a:lstStyle/>
          <a:p>
            <a:r>
              <a:rPr lang="en-US" sz="1000" spc="-1" dirty="0">
                <a:latin typeface="Arial"/>
              </a:rPr>
              <a:t>So for the second half here, we now shift focus to the broader internet and BGP in particular in order to understand how security solutions are being incentivized and how we can do better here.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So we start this second half of our effort by first asking how can we better incentivize security solutions and mitigate the current drawbacks of proposed solutions.</a:t>
            </a:r>
          </a:p>
        </p:txBody>
      </p:sp>
      <p:sp>
        <p:nvSpPr>
          <p:cNvPr id="4" name="Slide Number Placeholder 3"/>
          <p:cNvSpPr>
            <a:spLocks noGrp="1"/>
          </p:cNvSpPr>
          <p:nvPr>
            <p:ph type="sldNum" idx="9"/>
          </p:nvPr>
        </p:nvSpPr>
        <p:spPr/>
        <p:txBody>
          <a:bodyPr/>
          <a:lstStyle/>
          <a:p>
            <a:pPr algn="r">
              <a:buNone/>
            </a:pPr>
            <a:fld id="{0505BAE5-2EE7-46BF-A86E-0B24633590A7}" type="slidenum">
              <a:rPr lang="en-US"/>
              <a:t>46</a:t>
            </a:fld>
            <a:endParaRPr lang="en-US"/>
          </a:p>
        </p:txBody>
      </p:sp>
    </p:spTree>
    <p:extLst>
      <p:ext uri="{BB962C8B-B14F-4D97-AF65-F5344CB8AC3E}">
        <p14:creationId xmlns:p14="http://schemas.microsoft.com/office/powerpoint/2010/main" val="574513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The challenge here, unlike with the home routers, is that we operate in a environment of distributed control, where there is no centralized operator to force change. So we really need to focus on strong incentives that will encourage adoption across a wide range of network  operator goals.</a:t>
            </a:r>
          </a:p>
        </p:txBody>
      </p:sp>
      <p:sp>
        <p:nvSpPr>
          <p:cNvPr id="4" name="Slide Number Placeholder 3"/>
          <p:cNvSpPr>
            <a:spLocks noGrp="1"/>
          </p:cNvSpPr>
          <p:nvPr>
            <p:ph type="sldNum" idx="9"/>
          </p:nvPr>
        </p:nvSpPr>
        <p:spPr/>
        <p:txBody>
          <a:bodyPr/>
          <a:lstStyle/>
          <a:p>
            <a:pPr algn="r">
              <a:buNone/>
            </a:pPr>
            <a:fld id="{0505BAE5-2EE7-46BF-A86E-0B24633590A7}" type="slidenum">
              <a:rPr lang="en-US"/>
              <a:t>47</a:t>
            </a:fld>
            <a:endParaRPr lang="en-US"/>
          </a:p>
        </p:txBody>
      </p:sp>
    </p:spTree>
    <p:extLst>
      <p:ext uri="{BB962C8B-B14F-4D97-AF65-F5344CB8AC3E}">
        <p14:creationId xmlns:p14="http://schemas.microsoft.com/office/powerpoint/2010/main" val="2333106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Our proposal here is to focus on the network administrator and their core business and first design solutions that help them perform their daily role more effectively or efficiently. By doing so, we can encourage adoption of systems that we can later use to introduce security mechanisms easily.</a:t>
            </a:r>
          </a:p>
          <a:p>
            <a:endParaRPr lang="en-US" sz="1000" dirty="0"/>
          </a:p>
          <a:p>
            <a:r>
              <a:rPr lang="en-US" sz="1000" dirty="0"/>
              <a:t>To achieve this, we propose a global routing database that administrators could use to help manage, visualize, and troubleshoot connectivity. Which sounds like a simple idea, but as I demonstrate later, can be very powerful for building new security mechanisms off of easily.</a:t>
            </a:r>
          </a:p>
          <a:p>
            <a:endParaRPr lang="en-US" sz="1000" dirty="0"/>
          </a:p>
          <a:p>
            <a:r>
              <a:rPr lang="en-US" sz="1000" dirty="0"/>
              <a:t>Why a database? Well we need to show value for an administrator and the things they care about. By centralizing routing information we can provide access to information that administrators need to help effectively troubleshoot their networks. This is different from centralized security architectures presented with RPKI. Here we are democratizing the data for easier access and more broadly than current designs like RIPE.</a:t>
            </a:r>
          </a:p>
          <a:p>
            <a:endParaRPr lang="en-US" sz="1000" dirty="0"/>
          </a:p>
          <a:p>
            <a:r>
              <a:rPr lang="en-US" sz="1000" dirty="0"/>
              <a:t>Also with this approach, we can enable degrees of trust. For example, to provide initial value, we can have the database rely on measured data to confirm things like ownership about the network. As participation grows, operators can validate this information, providing enhanced assurances and metrics by which to base security decisions off of.</a:t>
            </a:r>
          </a:p>
        </p:txBody>
      </p:sp>
      <p:sp>
        <p:nvSpPr>
          <p:cNvPr id="4" name="Slide Number Placeholder 3"/>
          <p:cNvSpPr>
            <a:spLocks noGrp="1"/>
          </p:cNvSpPr>
          <p:nvPr>
            <p:ph type="sldNum" idx="9"/>
          </p:nvPr>
        </p:nvSpPr>
        <p:spPr/>
        <p:txBody>
          <a:bodyPr/>
          <a:lstStyle/>
          <a:p>
            <a:pPr algn="r">
              <a:buNone/>
            </a:pPr>
            <a:fld id="{0505BAE5-2EE7-46BF-A86E-0B24633590A7}" type="slidenum">
              <a:rPr lang="en-US"/>
              <a:t>48</a:t>
            </a:fld>
            <a:endParaRPr lang="en-US"/>
          </a:p>
        </p:txBody>
      </p:sp>
    </p:spTree>
    <p:extLst>
      <p:ext uri="{BB962C8B-B14F-4D97-AF65-F5344CB8AC3E}">
        <p14:creationId xmlns:p14="http://schemas.microsoft.com/office/powerpoint/2010/main" val="3930144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So what are problems that administrators experience that a database of routing info could help with? I won’t cover each here, but just  a few examples.</a:t>
            </a:r>
          </a:p>
          <a:p>
            <a:endParaRPr lang="en-US" sz="1000" dirty="0"/>
          </a:p>
          <a:p>
            <a:r>
              <a:rPr lang="en-US" sz="1000" dirty="0"/>
              <a:t>First, we have dual advertisements. So going back to the challenges with prefix hijacking, this is the same, only its by mistake. This occurs surprisingly quite often, especially in military networks. Often we move networks around monthly across the globe and sometimes we forget to </a:t>
            </a:r>
            <a:r>
              <a:rPr lang="en-US" sz="1000" dirty="0" err="1"/>
              <a:t>deadvertise</a:t>
            </a:r>
            <a:r>
              <a:rPr lang="en-US" sz="1000" dirty="0"/>
              <a:t> when we depart. This issue is not discovered until the next event when we discover routing challenges. Here a database could help us quickly query and identify the issue present.</a:t>
            </a:r>
          </a:p>
          <a:p>
            <a:endParaRPr lang="en-US" sz="1000" dirty="0"/>
          </a:p>
          <a:p>
            <a:r>
              <a:rPr lang="en-US" sz="1000" dirty="0"/>
              <a:t>Second issue is ownership registration freshness. This is a common problem. Often the ownership information about a network is tied to the original requestor….which can be over 30 years old. Efforts to contact network owners often results in dead-end information. If we could tie advertisements to administrator accounts that automatically update information based on network actions, we could help provide a platform for easier troubleshooting with external entities.</a:t>
            </a:r>
          </a:p>
        </p:txBody>
      </p:sp>
      <p:sp>
        <p:nvSpPr>
          <p:cNvPr id="4" name="Slide Number Placeholder 3"/>
          <p:cNvSpPr>
            <a:spLocks noGrp="1"/>
          </p:cNvSpPr>
          <p:nvPr>
            <p:ph type="sldNum" idx="9"/>
          </p:nvPr>
        </p:nvSpPr>
        <p:spPr/>
        <p:txBody>
          <a:bodyPr/>
          <a:lstStyle/>
          <a:p>
            <a:pPr algn="r">
              <a:buNone/>
            </a:pPr>
            <a:fld id="{0505BAE5-2EE7-46BF-A86E-0B24633590A7}" type="slidenum">
              <a:rPr lang="en-US"/>
              <a:t>49</a:t>
            </a:fld>
            <a:endParaRPr lang="en-US"/>
          </a:p>
        </p:txBody>
      </p:sp>
    </p:spTree>
    <p:extLst>
      <p:ext uri="{BB962C8B-B14F-4D97-AF65-F5344CB8AC3E}">
        <p14:creationId xmlns:p14="http://schemas.microsoft.com/office/powerpoint/2010/main" val="98276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PlaceHolder 1"/>
          <p:cNvSpPr>
            <a:spLocks noGrp="1" noRot="1" noChangeAspect="1"/>
          </p:cNvSpPr>
          <p:nvPr>
            <p:ph type="sldImg"/>
          </p:nvPr>
        </p:nvSpPr>
        <p:spPr>
          <a:xfrm>
            <a:off x="717550" y="1162050"/>
            <a:ext cx="5575300" cy="3136900"/>
          </a:xfrm>
          <a:prstGeom prst="rect">
            <a:avLst/>
          </a:prstGeom>
          <a:ln w="0">
            <a:noFill/>
          </a:ln>
        </p:spPr>
      </p:sp>
      <p:sp>
        <p:nvSpPr>
          <p:cNvPr id="643"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What has this security model provided us? For one, security has never been great with home gateways. However, the amount of known problems and exposures has steadily been increasing. </a:t>
            </a:r>
          </a:p>
          <a:p>
            <a:pPr marL="220104" indent="-220104"/>
            <a:endParaRPr lang="en-US" sz="1000" spc="-1" dirty="0">
              <a:latin typeface="Arial"/>
            </a:endParaRPr>
          </a:p>
          <a:p>
            <a:pPr marL="220104" indent="-220104"/>
            <a:r>
              <a:rPr lang="en-US" sz="1000" spc="-1" dirty="0">
                <a:latin typeface="Arial"/>
              </a:rPr>
              <a:t>These are not small concerns either, with over 70% of known vulnerabilities in gateways having either a high or critical rating.</a:t>
            </a:r>
          </a:p>
          <a:p>
            <a:pPr marL="220104" indent="-220104"/>
            <a:endParaRPr lang="en-US" sz="1000" spc="-1" dirty="0">
              <a:latin typeface="Arial"/>
            </a:endParaRPr>
          </a:p>
          <a:p>
            <a:pPr marL="220104" indent="-220104"/>
            <a:r>
              <a:rPr lang="en-US" sz="1000" spc="-1" dirty="0">
                <a:latin typeface="Arial"/>
              </a:rPr>
              <a:t>But more concerning is that over half of these exposures never receive a patch. Often times a vendor will just simply announce there is an issue and provide recommended mitigation controls, which can include turning off common features of the device, or discontinuing use altogether.</a:t>
            </a:r>
          </a:p>
          <a:p>
            <a:pPr marL="220104" indent="-220104"/>
            <a:endParaRPr lang="en-US" sz="1000" spc="-1" dirty="0">
              <a:latin typeface="Arial"/>
            </a:endParaRPr>
          </a:p>
          <a:p>
            <a:pPr marL="220104" indent="-220104"/>
            <a:r>
              <a:rPr lang="en-US" sz="1000" spc="-1" dirty="0">
                <a:latin typeface="Arial"/>
              </a:rPr>
              <a:t>And all of this assumes that the consumer is actively aware of these issues and involved in making clear security decisions, either through updating their patching, understanding that security advisory’s for products exist and they should make a decision based on their notes, or discontinue use altogether.</a:t>
            </a:r>
          </a:p>
        </p:txBody>
      </p:sp>
      <p:sp>
        <p:nvSpPr>
          <p:cNvPr id="644" name="PlaceHolder 3"/>
          <p:cNvSpPr>
            <a:spLocks noGrp="1"/>
          </p:cNvSpPr>
          <p:nvPr>
            <p:ph type="sldNum" idx="12"/>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FA5CA98-D65B-4EBC-8C67-3E24F96608CC}" type="slidenum">
              <a:rPr lang="en-US"/>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9"/>
          </p:nvPr>
        </p:nvSpPr>
        <p:spPr/>
        <p:txBody>
          <a:bodyPr/>
          <a:lstStyle/>
          <a:p>
            <a:pPr algn="r">
              <a:buNone/>
            </a:pPr>
            <a:fld id="{0505BAE5-2EE7-46BF-A86E-0B24633590A7}" type="slidenum">
              <a:rPr lang="en-US"/>
              <a:t>50</a:t>
            </a:fld>
            <a:endParaRPr lang="en-US"/>
          </a:p>
        </p:txBody>
      </p:sp>
    </p:spTree>
    <p:extLst>
      <p:ext uri="{BB962C8B-B14F-4D97-AF65-F5344CB8AC3E}">
        <p14:creationId xmlns:p14="http://schemas.microsoft.com/office/powerpoint/2010/main" val="1621257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9"/>
          </p:nvPr>
        </p:nvSpPr>
        <p:spPr/>
        <p:txBody>
          <a:bodyPr/>
          <a:lstStyle/>
          <a:p>
            <a:pPr algn="r">
              <a:buNone/>
            </a:pPr>
            <a:fld id="{0505BAE5-2EE7-46BF-A86E-0B24633590A7}" type="slidenum">
              <a:rPr lang="en-US"/>
              <a:t>51</a:t>
            </a:fld>
            <a:endParaRPr lang="en-US"/>
          </a:p>
        </p:txBody>
      </p:sp>
    </p:spTree>
    <p:extLst>
      <p:ext uri="{BB962C8B-B14F-4D97-AF65-F5344CB8AC3E}">
        <p14:creationId xmlns:p14="http://schemas.microsoft.com/office/powerpoint/2010/main" val="10821415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To demonstrate how a provider could leverage a global DB for their use, we highlight three deployment scenarios covering different rates of participation.</a:t>
            </a:r>
          </a:p>
          <a:p>
            <a:endParaRPr lang="en-US" sz="1000" dirty="0"/>
          </a:p>
          <a:p>
            <a:r>
              <a:rPr lang="en-US" sz="1000" dirty="0"/>
              <a:t>Scenario 1 – We can leverage information that we have locally measured, in conjunction with global measurements to make decisions on local forwarding. So for example, we may know that a “B” reaches saturation every evening resulting in SLA violations. Normally we would forward along C in these instances, but today that link is down due to maintenance. Path A has latency that effects a small portion of SLAs. Given this information, requirements, we can optimize local forwarding to ensure we are meeting our local SLA requirements at all times.</a:t>
            </a:r>
          </a:p>
          <a:p>
            <a:endParaRPr lang="en-US" sz="1000" dirty="0"/>
          </a:p>
          <a:p>
            <a:r>
              <a:rPr lang="en-US" sz="1000" dirty="0"/>
              <a:t>Scenario 2 – We expand, but now we can begin to utilize information that is being reported by others in our local decision making. For example, maybe node 5 has reported a capacity limit as an alert to the database, we can use this info to shift forwarding patterns, potentially helping 5 and our own customers avoid SLA violations.</a:t>
            </a:r>
          </a:p>
          <a:p>
            <a:endParaRPr lang="en-US" sz="1000" dirty="0"/>
          </a:p>
          <a:p>
            <a:r>
              <a:rPr lang="en-US" sz="1000" dirty="0"/>
              <a:t>Scenario 3 – With broad participation, we can now start to leverage data to optimize across a topology with new route selection and forwarding methods. </a:t>
            </a:r>
          </a:p>
        </p:txBody>
      </p:sp>
      <p:sp>
        <p:nvSpPr>
          <p:cNvPr id="4" name="Slide Number Placeholder 3"/>
          <p:cNvSpPr>
            <a:spLocks noGrp="1"/>
          </p:cNvSpPr>
          <p:nvPr>
            <p:ph type="sldNum" idx="9"/>
          </p:nvPr>
        </p:nvSpPr>
        <p:spPr/>
        <p:txBody>
          <a:bodyPr/>
          <a:lstStyle/>
          <a:p>
            <a:pPr algn="r">
              <a:buNone/>
            </a:pPr>
            <a:fld id="{0505BAE5-2EE7-46BF-A86E-0B24633590A7}" type="slidenum">
              <a:rPr lang="en-US"/>
              <a:t>52</a:t>
            </a:fld>
            <a:endParaRPr lang="en-US"/>
          </a:p>
        </p:txBody>
      </p:sp>
    </p:spTree>
    <p:extLst>
      <p:ext uri="{BB962C8B-B14F-4D97-AF65-F5344CB8AC3E}">
        <p14:creationId xmlns:p14="http://schemas.microsoft.com/office/powerpoint/2010/main" val="25961914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How would this global database of information work?</a:t>
            </a:r>
          </a:p>
          <a:p>
            <a:endParaRPr lang="en-US" sz="1000" dirty="0"/>
          </a:p>
          <a:p>
            <a:r>
              <a:rPr lang="en-US" sz="1000" dirty="0"/>
              <a:t>First we have the global database, marked by 1. </a:t>
            </a:r>
          </a:p>
          <a:p>
            <a:endParaRPr lang="en-US" sz="1000" dirty="0"/>
          </a:p>
          <a:p>
            <a:r>
              <a:rPr lang="en-US" sz="1000" dirty="0"/>
              <a:t>Here routers could leverage in-network processing utilizing the database to either provide updated information to the database or pull information to base routing decisions off of. Opportunities for routers to make decisions can occur in one of three places in the BGP processing pipeline, shown at the bottom at either the input or output policy controls or at the route selection process.</a:t>
            </a:r>
          </a:p>
          <a:p>
            <a:endParaRPr lang="en-US" sz="1000" dirty="0"/>
          </a:p>
          <a:p>
            <a:r>
              <a:rPr lang="en-US" sz="1000" dirty="0"/>
              <a:t>Local offline processing, marked by 3, could also be used to support other management tasks, such as providing network visualization, testing/validation, or troubleshooting capabilities where the global database information can be used to support local needs.</a:t>
            </a:r>
          </a:p>
        </p:txBody>
      </p:sp>
      <p:sp>
        <p:nvSpPr>
          <p:cNvPr id="4" name="Slide Number Placeholder 3"/>
          <p:cNvSpPr>
            <a:spLocks noGrp="1"/>
          </p:cNvSpPr>
          <p:nvPr>
            <p:ph type="sldNum" idx="9"/>
          </p:nvPr>
        </p:nvSpPr>
        <p:spPr/>
        <p:txBody>
          <a:bodyPr/>
          <a:lstStyle/>
          <a:p>
            <a:pPr algn="r">
              <a:buNone/>
            </a:pPr>
            <a:fld id="{0505BAE5-2EE7-46BF-A86E-0B24633590A7}" type="slidenum">
              <a:rPr lang="en-US"/>
              <a:t>53</a:t>
            </a:fld>
            <a:endParaRPr lang="en-US"/>
          </a:p>
        </p:txBody>
      </p:sp>
    </p:spTree>
    <p:extLst>
      <p:ext uri="{BB962C8B-B14F-4D97-AF65-F5344CB8AC3E}">
        <p14:creationId xmlns:p14="http://schemas.microsoft.com/office/powerpoint/2010/main" val="28468353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Rather than editing BGP directly, we relied on a proxy concept built around </a:t>
            </a:r>
            <a:r>
              <a:rPr lang="en-US" sz="1000" dirty="0" err="1"/>
              <a:t>scapy</a:t>
            </a:r>
            <a:r>
              <a:rPr lang="en-US" sz="1000" dirty="0"/>
              <a:t> and </a:t>
            </a:r>
            <a:r>
              <a:rPr lang="en-US" sz="1000" dirty="0" err="1"/>
              <a:t>netfilter</a:t>
            </a:r>
            <a:r>
              <a:rPr lang="en-US" sz="1000" dirty="0"/>
              <a:t> to demonstrate a proof of concept. Here the router was established in a docker container utilizing the BIRD routing daemon and the proxy was included in the same container allowing for easy capture and parsing of network traffic prior to forwarding to BIRD router.</a:t>
            </a:r>
          </a:p>
          <a:p>
            <a:endParaRPr lang="en-US" sz="1000" dirty="0"/>
          </a:p>
          <a:p>
            <a:r>
              <a:rPr lang="en-US" sz="1000" dirty="0"/>
              <a:t>All of this was then deployed in the SEED internet emulation environment, which allowed us to rapidly test and scale our architectures. Here on the right is a small scale architecture consisting of stub, </a:t>
            </a:r>
            <a:r>
              <a:rPr lang="en-US" sz="1000" dirty="0" err="1"/>
              <a:t>transist</a:t>
            </a:r>
            <a:r>
              <a:rPr lang="en-US" sz="1000" dirty="0"/>
              <a:t> and internet exchange points, representing a small scale internet. This one had about 25 routers and about 25 host containers. However, we have simulated up to 500 routers in a single environment to test our solutions at larger scales.</a:t>
            </a:r>
          </a:p>
          <a:p>
            <a:endParaRPr lang="en-US" sz="1000" dirty="0"/>
          </a:p>
          <a:p>
            <a:endParaRPr lang="en-US" sz="1000" dirty="0"/>
          </a:p>
          <a:p>
            <a:r>
              <a:rPr lang="en-US" sz="1000" dirty="0"/>
              <a:t>To deploy our environment, we simply defined the </a:t>
            </a:r>
            <a:r>
              <a:rPr lang="en-US" sz="1000" dirty="0" err="1"/>
              <a:t>toplogy</a:t>
            </a:r>
            <a:r>
              <a:rPr lang="en-US" sz="1000" dirty="0"/>
              <a:t> size and percentage of routers we wanted to deploy the proxy on. Once the environment was up, the systems with proxies would begin intercepting all inbound and outbound routing advertisements, validating them against the Ethereum database, which was pre-populated with network ownership data that was autogenerated based on each topology. </a:t>
            </a:r>
          </a:p>
          <a:p>
            <a:endParaRPr lang="en-US" sz="1000" dirty="0"/>
          </a:p>
          <a:p>
            <a:r>
              <a:rPr lang="en-US" sz="1000" dirty="0"/>
              <a:t>So looking at 1, as a routing advertisement came in to a router, the proxy would intercept it, conduct the call to the blockchain at 2. The blockchain would check the database and provide either a valid, invalid, or not found response. Based on this information, the proxy would either accept the advertisement and forward to the router, or strip the bad information out of the packet before forwarding the remaining information.</a:t>
            </a:r>
          </a:p>
          <a:p>
            <a:endParaRPr lang="en-US" sz="1000" dirty="0"/>
          </a:p>
          <a:p>
            <a:r>
              <a:rPr lang="en-US" sz="1000" dirty="0"/>
              <a:t>One thing that comes up when you simply strip information is that TCP sequence numbers no longer are in sync with the distant end, so we made the proxy account for this and handle all </a:t>
            </a:r>
            <a:r>
              <a:rPr lang="en-US" sz="1000" dirty="0" err="1"/>
              <a:t>tcp</a:t>
            </a:r>
            <a:r>
              <a:rPr lang="en-US" sz="1000" dirty="0"/>
              <a:t> sequencing information, ensuring that the topology remained in sync. If you did not have this, the routers would constantly reset their connections.</a:t>
            </a:r>
          </a:p>
        </p:txBody>
      </p:sp>
      <p:sp>
        <p:nvSpPr>
          <p:cNvPr id="4" name="Slide Number Placeholder 3"/>
          <p:cNvSpPr>
            <a:spLocks noGrp="1"/>
          </p:cNvSpPr>
          <p:nvPr>
            <p:ph type="sldNum" idx="9"/>
          </p:nvPr>
        </p:nvSpPr>
        <p:spPr/>
        <p:txBody>
          <a:bodyPr/>
          <a:lstStyle/>
          <a:p>
            <a:pPr algn="r">
              <a:buNone/>
            </a:pPr>
            <a:fld id="{0505BAE5-2EE7-46BF-A86E-0B24633590A7}" type="slidenum">
              <a:rPr lang="en-US"/>
              <a:t>54</a:t>
            </a:fld>
            <a:endParaRPr lang="en-US"/>
          </a:p>
        </p:txBody>
      </p:sp>
    </p:spTree>
    <p:extLst>
      <p:ext uri="{BB962C8B-B14F-4D97-AF65-F5344CB8AC3E}">
        <p14:creationId xmlns:p14="http://schemas.microsoft.com/office/powerpoint/2010/main" val="4157282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9"/>
          </p:nvPr>
        </p:nvSpPr>
        <p:spPr/>
        <p:txBody>
          <a:bodyPr/>
          <a:lstStyle/>
          <a:p>
            <a:pPr algn="r">
              <a:buNone/>
            </a:pPr>
            <a:fld id="{0505BAE5-2EE7-46BF-A86E-0B24633590A7}" type="slidenum">
              <a:rPr lang="en-US"/>
              <a:t>55</a:t>
            </a:fld>
            <a:endParaRPr lang="en-US"/>
          </a:p>
        </p:txBody>
      </p:sp>
    </p:spTree>
    <p:extLst>
      <p:ext uri="{BB962C8B-B14F-4D97-AF65-F5344CB8AC3E}">
        <p14:creationId xmlns:p14="http://schemas.microsoft.com/office/powerpoint/2010/main" val="2315054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To test our architecture, we approached our experiments from three vantages. First we wanted to show that we could demonstrate value – our key incentive that would help encourage adoption by showing value to an administrator. </a:t>
            </a:r>
          </a:p>
          <a:p>
            <a:endParaRPr lang="en-US" sz="1000" dirty="0"/>
          </a:p>
          <a:p>
            <a:r>
              <a:rPr lang="en-US" sz="1000" dirty="0"/>
              <a:t>Second we wanted to demonstrate equivalency, by showing how our approach could offer security on par with present approaches, yet offer broader opportunity</a:t>
            </a:r>
          </a:p>
          <a:p>
            <a:endParaRPr lang="en-US" sz="1000" dirty="0"/>
          </a:p>
          <a:p>
            <a:r>
              <a:rPr lang="en-US" sz="1000" dirty="0"/>
              <a:t>Third we assess performance to establish the requirements for a global database design.</a:t>
            </a:r>
          </a:p>
        </p:txBody>
      </p:sp>
      <p:sp>
        <p:nvSpPr>
          <p:cNvPr id="4" name="Slide Number Placeholder 3"/>
          <p:cNvSpPr>
            <a:spLocks noGrp="1"/>
          </p:cNvSpPr>
          <p:nvPr>
            <p:ph type="sldNum" idx="9"/>
          </p:nvPr>
        </p:nvSpPr>
        <p:spPr/>
        <p:txBody>
          <a:bodyPr/>
          <a:lstStyle/>
          <a:p>
            <a:pPr algn="r">
              <a:buNone/>
            </a:pPr>
            <a:fld id="{0505BAE5-2EE7-46BF-A86E-0B24633590A7}" type="slidenum">
              <a:rPr lang="en-US"/>
              <a:t>56</a:t>
            </a:fld>
            <a:endParaRPr lang="en-US"/>
          </a:p>
        </p:txBody>
      </p:sp>
    </p:spTree>
    <p:extLst>
      <p:ext uri="{BB962C8B-B14F-4D97-AF65-F5344CB8AC3E}">
        <p14:creationId xmlns:p14="http://schemas.microsoft.com/office/powerpoint/2010/main" val="11533580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So for our demonstration of value, we  randomly selected ASNs to report their transit costs according to our chosen topology deployment rate (e.g. 10\% represented 10\% of peer-to-customer links reporting transit costs) using publicly reported transit costs for 10 Gb/s links in North America. Since actual transit costs can vary based on overall throughput of a link, we assumed a constant 85\% usage rate. Future design iterations could account for dynamic price changes relating to traffic rates, if needed. </a:t>
            </a:r>
          </a:p>
          <a:p>
            <a:endParaRPr lang="en-US" sz="1000" dirty="0"/>
          </a:p>
          <a:p>
            <a:r>
              <a:rPr lang="en-US" sz="1000" dirty="0"/>
              <a:t>We then regenerated route announcements by resetting the </a:t>
            </a:r>
            <a:r>
              <a:rPr lang="en-US" sz="1000" dirty="0" err="1"/>
              <a:t>bgp</a:t>
            </a:r>
            <a:r>
              <a:rPr lang="en-US" sz="1000" dirty="0"/>
              <a:t> process for each node in our topology, measuring the received BGP Updates at our measurement node. For each update, we would check the </a:t>
            </a:r>
            <a:r>
              <a:rPr lang="en-US" sz="1000" dirty="0" err="1"/>
              <a:t>AS_Path</a:t>
            </a:r>
            <a:r>
              <a:rPr lang="en-US" sz="1000" dirty="0"/>
              <a:t> of the route, calculate the transit costs based on reported data to the database, and then compare the route to the current best selected route in the routing table. If the measured route was lower cost, we would utilize the </a:t>
            </a:r>
            <a:r>
              <a:rPr lang="en-US" sz="1000" dirty="0" err="1"/>
              <a:t>bgp</a:t>
            </a:r>
            <a:r>
              <a:rPr lang="en-US" sz="1000" dirty="0"/>
              <a:t> communities string to inject a value that the router would then use to prioritize this route for selection.</a:t>
            </a:r>
          </a:p>
          <a:p>
            <a:endParaRPr lang="en-US" sz="1000" dirty="0"/>
          </a:p>
          <a:p>
            <a:r>
              <a:rPr lang="en-US" sz="1000" dirty="0"/>
              <a:t>Presented you see the results of this this experiment. On the left we note two things. The bottom blue line shows that about 10% of the time, there was a cheaper alternative route available compared to the default BGP selected route, resulting in an average of 10% savings. Also the top line shows that 40% of the time, there was a cost equal route present, showing that there is wide availability in selecting alternative routes to meet SLA requirements while maintaining costs. </a:t>
            </a:r>
          </a:p>
          <a:p>
            <a:endParaRPr lang="en-US" sz="1000" dirty="0"/>
          </a:p>
          <a:p>
            <a:r>
              <a:rPr lang="en-US" sz="1000" dirty="0"/>
              <a:t>To achieve these benefits, typically only one additional hop was required, which introduced minimal latency….a concern for SLAs.</a:t>
            </a:r>
          </a:p>
          <a:p>
            <a:endParaRPr lang="en-US" dirty="0"/>
          </a:p>
          <a:p>
            <a:endParaRPr lang="en-US" dirty="0"/>
          </a:p>
        </p:txBody>
      </p:sp>
      <p:sp>
        <p:nvSpPr>
          <p:cNvPr id="4" name="Slide Number Placeholder 3"/>
          <p:cNvSpPr>
            <a:spLocks noGrp="1"/>
          </p:cNvSpPr>
          <p:nvPr>
            <p:ph type="sldNum" idx="9"/>
          </p:nvPr>
        </p:nvSpPr>
        <p:spPr/>
        <p:txBody>
          <a:bodyPr/>
          <a:lstStyle/>
          <a:p>
            <a:pPr algn="r">
              <a:buNone/>
            </a:pPr>
            <a:fld id="{0505BAE5-2EE7-46BF-A86E-0B24633590A7}" type="slidenum">
              <a:rPr lang="en-US"/>
              <a:t>57</a:t>
            </a:fld>
            <a:endParaRPr lang="en-US"/>
          </a:p>
        </p:txBody>
      </p:sp>
    </p:spTree>
    <p:extLst>
      <p:ext uri="{BB962C8B-B14F-4D97-AF65-F5344CB8AC3E}">
        <p14:creationId xmlns:p14="http://schemas.microsoft.com/office/powerpoint/2010/main" val="3486526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So what else can we do with this concept? </a:t>
            </a:r>
          </a:p>
          <a:p>
            <a:endParaRPr lang="en-US" sz="1000" dirty="0"/>
          </a:p>
          <a:p>
            <a:r>
              <a:rPr lang="en-US" sz="1000" dirty="0"/>
              <a:t>Well if we recall BGPsec which required an unbroken chain of signatures to validate the path, there is little incentive there to ever deploy because it is unlikely we would every get to the large adoption rate needed to demonstrate value.</a:t>
            </a:r>
          </a:p>
          <a:p>
            <a:endParaRPr lang="en-US" sz="1000" dirty="0"/>
          </a:p>
          <a:p>
            <a:r>
              <a:rPr lang="en-US" sz="1000" dirty="0"/>
              <a:t>However, using a database we can come up with another approach.</a:t>
            </a:r>
          </a:p>
          <a:p>
            <a:endParaRPr lang="en-US" sz="1000" dirty="0"/>
          </a:p>
          <a:p>
            <a:r>
              <a:rPr lang="en-US" sz="1000" dirty="0"/>
              <a:t>Here, routers could register network segments between them and their neighbors. This information could get stored in the global database, which others could then use to verify path information. </a:t>
            </a:r>
          </a:p>
          <a:p>
            <a:endParaRPr lang="en-US" sz="1000" dirty="0"/>
          </a:p>
          <a:p>
            <a:r>
              <a:rPr lang="en-US" sz="1000" dirty="0"/>
              <a:t>However, instead of all or nothing approach, we could instead introduce degrees of security.</a:t>
            </a:r>
          </a:p>
          <a:p>
            <a:endParaRPr lang="en-US" sz="1000" dirty="0"/>
          </a:p>
          <a:p>
            <a:r>
              <a:rPr lang="en-US" sz="1000" dirty="0"/>
              <a:t>So on the left here, b is a non participant, who would normally break the validation chain and cause the route between A and D to revert back to no validation at all. However, using the DB, we can use A’s information saying they are connected to B and C’s information saying they are connected to B to provide SOME level of assurance that the path from A to C is connected by B. This is better than nothing. Further, we could add in network timing measurements to validate that B is not sending elsewhere first, adding another level of certainty. In this regard, we could theoretically provide a path validation mechanism with just over 50% participation (best case). Even without, additional data and metrics allow for us to provide some level of assurance about a path, paving the way to better security which in turn helps further incentivize adoption. </a:t>
            </a:r>
          </a:p>
        </p:txBody>
      </p:sp>
      <p:sp>
        <p:nvSpPr>
          <p:cNvPr id="4" name="Slide Number Placeholder 3"/>
          <p:cNvSpPr>
            <a:spLocks noGrp="1"/>
          </p:cNvSpPr>
          <p:nvPr>
            <p:ph type="sldNum" idx="9"/>
          </p:nvPr>
        </p:nvSpPr>
        <p:spPr/>
        <p:txBody>
          <a:bodyPr/>
          <a:lstStyle/>
          <a:p>
            <a:pPr algn="r">
              <a:buNone/>
            </a:pPr>
            <a:fld id="{0505BAE5-2EE7-46BF-A86E-0B24633590A7}" type="slidenum">
              <a:rPr lang="en-US"/>
              <a:t>58</a:t>
            </a:fld>
            <a:endParaRPr lang="en-US"/>
          </a:p>
        </p:txBody>
      </p:sp>
    </p:spTree>
    <p:extLst>
      <p:ext uri="{BB962C8B-B14F-4D97-AF65-F5344CB8AC3E}">
        <p14:creationId xmlns:p14="http://schemas.microsoft.com/office/powerpoint/2010/main" val="42454456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Following a similar approach to the SLA cost comparison, we now validate the percentage of an </a:t>
            </a:r>
            <a:r>
              <a:rPr lang="en-US" sz="1000" dirty="0" err="1"/>
              <a:t>AS_Path</a:t>
            </a:r>
            <a:r>
              <a:rPr lang="en-US" sz="1000" dirty="0"/>
              <a:t> validated against varying participation rates and reporting to our database to show the opportunity to select routes based on validated participation. </a:t>
            </a:r>
          </a:p>
          <a:p>
            <a:endParaRPr lang="en-US" sz="1000" dirty="0"/>
          </a:p>
          <a:p>
            <a:r>
              <a:rPr lang="en-US" sz="1000" dirty="0"/>
              <a:t>A few item of interest here. In the top left I show three scenarios of route selection compared to the default BGP approach. The grey line shows the percentage of routes that could be selected that had an overall validation rate greater than the default. While the yellow shows the percentage of routes with equal validation. Using this approach, there is opportunity here where a provider could leverage these results to provide a new tier of service based on overall route validation. </a:t>
            </a:r>
          </a:p>
          <a:p>
            <a:endParaRPr lang="en-US" sz="1000" dirty="0"/>
          </a:p>
          <a:p>
            <a:r>
              <a:rPr lang="en-US" sz="1000" dirty="0"/>
              <a:t>More interesting is that nearly 100% of prefixes had a route where the entire path could be validated (blue line top left and yellow bottom left) using the single non-participant approach, providing some measure of assurance and demonstrating how there is value in establishing differing degrees of security. These route could be selected at the same path length as the default BGP route (top right).</a:t>
            </a:r>
          </a:p>
        </p:txBody>
      </p:sp>
      <p:sp>
        <p:nvSpPr>
          <p:cNvPr id="4" name="Slide Number Placeholder 3"/>
          <p:cNvSpPr>
            <a:spLocks noGrp="1"/>
          </p:cNvSpPr>
          <p:nvPr>
            <p:ph type="sldNum" idx="9"/>
          </p:nvPr>
        </p:nvSpPr>
        <p:spPr/>
        <p:txBody>
          <a:bodyPr/>
          <a:lstStyle/>
          <a:p>
            <a:pPr algn="r">
              <a:buNone/>
            </a:pPr>
            <a:fld id="{0505BAE5-2EE7-46BF-A86E-0B24633590A7}" type="slidenum">
              <a:rPr lang="en-US"/>
              <a:t>59</a:t>
            </a:fld>
            <a:endParaRPr lang="en-US"/>
          </a:p>
        </p:txBody>
      </p:sp>
    </p:spTree>
    <p:extLst>
      <p:ext uri="{BB962C8B-B14F-4D97-AF65-F5344CB8AC3E}">
        <p14:creationId xmlns:p14="http://schemas.microsoft.com/office/powerpoint/2010/main" val="1951963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PlaceHolder 1"/>
          <p:cNvSpPr>
            <a:spLocks noGrp="1" noRot="1" noChangeAspect="1"/>
          </p:cNvSpPr>
          <p:nvPr>
            <p:ph type="sldImg"/>
          </p:nvPr>
        </p:nvSpPr>
        <p:spPr>
          <a:xfrm>
            <a:off x="717550" y="1162050"/>
            <a:ext cx="5575300" cy="3136900"/>
          </a:xfrm>
          <a:prstGeom prst="rect">
            <a:avLst/>
          </a:prstGeom>
          <a:ln w="0">
            <a:noFill/>
          </a:ln>
        </p:spPr>
      </p:sp>
      <p:sp>
        <p:nvSpPr>
          <p:cNvPr id="646"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However, as we can see, consumers who operate these devices are no better, and rarely participate in their own security.</a:t>
            </a:r>
          </a:p>
          <a:p>
            <a:pPr marL="220104" indent="-220104"/>
            <a:endParaRPr lang="en-US" sz="1000" spc="-1" dirty="0">
              <a:latin typeface="Arial"/>
            </a:endParaRPr>
          </a:p>
          <a:p>
            <a:pPr marL="220104" indent="-220104"/>
            <a:r>
              <a:rPr lang="en-US" sz="1000" spc="-1" dirty="0">
                <a:latin typeface="Arial"/>
              </a:rPr>
              <a:t>Of particular concern is the fact that from a survey of UK users by their comcast/Verizon equivalent provider </a:t>
            </a:r>
            <a:r>
              <a:rPr lang="en-US" sz="1000" spc="-1" dirty="0" err="1">
                <a:latin typeface="Arial"/>
              </a:rPr>
              <a:t>broadbandgenie</a:t>
            </a:r>
            <a:r>
              <a:rPr lang="en-US" sz="1000" spc="-1" dirty="0">
                <a:latin typeface="Arial"/>
              </a:rPr>
              <a:t>, more than half of users never touch their gateway or change a single default configuration. </a:t>
            </a:r>
          </a:p>
          <a:p>
            <a:pPr marL="220104" indent="-220104"/>
            <a:endParaRPr lang="en-US" sz="1000" spc="-1" dirty="0">
              <a:latin typeface="Arial"/>
            </a:endParaRPr>
          </a:p>
          <a:p>
            <a:pPr marL="220104" indent="-220104"/>
            <a:r>
              <a:rPr lang="en-US" sz="1000" spc="-1" dirty="0">
                <a:latin typeface="Arial"/>
              </a:rPr>
              <a:t>If you look at the reasons why they have not done anything for their security, an overwhelming number show that they had no idea that they were supposed to do anything followed by a large percentage of people that claim they don’t know how.</a:t>
            </a:r>
          </a:p>
          <a:p>
            <a:pPr marL="220104" indent="-220104"/>
            <a:endParaRPr lang="en-US" sz="1000" spc="-1" dirty="0">
              <a:latin typeface="Arial"/>
            </a:endParaRPr>
          </a:p>
          <a:p>
            <a:pPr marL="220104" indent="-220104"/>
            <a:r>
              <a:rPr lang="en-US" sz="1000" spc="-1" dirty="0">
                <a:latin typeface="Arial"/>
              </a:rPr>
              <a:t>This brings up an interesting question: what role should consumers have here in defining security of their networks? And should they really have any role at all? </a:t>
            </a:r>
          </a:p>
        </p:txBody>
      </p:sp>
      <p:sp>
        <p:nvSpPr>
          <p:cNvPr id="647" name="PlaceHolder 3"/>
          <p:cNvSpPr>
            <a:spLocks noGrp="1"/>
          </p:cNvSpPr>
          <p:nvPr>
            <p:ph type="sldNum" idx="13"/>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AF2528C-1477-4844-9C7B-1DC4E0DE8840}" type="slidenum">
              <a:rPr lang="en-US"/>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When comparing our design to RPKI, we were able to demonstrate a 1:1 equivalency. Here the RPKI data is hidden behind the blockchain data.</a:t>
            </a:r>
          </a:p>
          <a:p>
            <a:endParaRPr lang="en-US" sz="1000" dirty="0"/>
          </a:p>
          <a:p>
            <a:r>
              <a:rPr lang="en-US" sz="1000" dirty="0"/>
              <a:t>A few points of note, we did discover instances where even though RPKI was deployed, our traffic could still end up being misrouted due to another system in our network path being effected. This is shown in the dip below the 1:1 line. Also, we can have broader protections when key locations in the network are protected and by extension protect networks who have not implemented RPKI, this is shown in the portion above the 1:1 line.</a:t>
            </a:r>
          </a:p>
          <a:p>
            <a:endParaRPr lang="en-US" sz="1000" dirty="0"/>
          </a:p>
          <a:p>
            <a:r>
              <a:rPr lang="en-US" sz="1000" dirty="0"/>
              <a:t>However, the key takeaway here is that our PoC is able to demonstrate security on par with RPKI while allowing for additional opportunities.</a:t>
            </a:r>
          </a:p>
          <a:p>
            <a:endParaRPr lang="en-US" dirty="0"/>
          </a:p>
          <a:p>
            <a:endParaRPr lang="en-US" dirty="0"/>
          </a:p>
        </p:txBody>
      </p:sp>
      <p:sp>
        <p:nvSpPr>
          <p:cNvPr id="4" name="Slide Number Placeholder 3"/>
          <p:cNvSpPr>
            <a:spLocks noGrp="1"/>
          </p:cNvSpPr>
          <p:nvPr>
            <p:ph type="sldNum" idx="9"/>
          </p:nvPr>
        </p:nvSpPr>
        <p:spPr/>
        <p:txBody>
          <a:bodyPr/>
          <a:lstStyle/>
          <a:p>
            <a:pPr algn="r">
              <a:buNone/>
            </a:pPr>
            <a:fld id="{0505BAE5-2EE7-46BF-A86E-0B24633590A7}" type="slidenum">
              <a:rPr lang="en-US"/>
              <a:t>60</a:t>
            </a:fld>
            <a:endParaRPr lang="en-US"/>
          </a:p>
        </p:txBody>
      </p:sp>
    </p:spTree>
    <p:extLst>
      <p:ext uri="{BB962C8B-B14F-4D97-AF65-F5344CB8AC3E}">
        <p14:creationId xmlns:p14="http://schemas.microsoft.com/office/powerpoint/2010/main" val="2458338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For our third effort, to measure performance, we measured the processing throughput of the proxy for a single lookup validation, such as with ROV, and a multi-lookup event, such as validating the path. We then measured separately this combination, to reflect an average BGP Update validation, which we then use to assess overall throughput capacity for update rates. We also use this to calculate the queue capacity using a 1000 packet queue, shown on the right.</a:t>
            </a:r>
          </a:p>
          <a:p>
            <a:endParaRPr lang="en-US" sz="1000" dirty="0"/>
          </a:p>
          <a:p>
            <a:r>
              <a:rPr lang="en-US" sz="1000" dirty="0"/>
              <a:t>Few things of note here, as expected, latency has the largest effect on the overall throughput capacity being the largest percentage of time required to validate information in a packet. Which demonstrates that careful consideration is needed for a global database design and strategies to reduce this cost will be important. Using a local cache of information does alleviate this concern, but does impose additional costs such as management of systems and added complexity. </a:t>
            </a:r>
          </a:p>
          <a:p>
            <a:endParaRPr lang="en-US" sz="1000" dirty="0"/>
          </a:p>
          <a:p>
            <a:r>
              <a:rPr lang="en-US" sz="1000" dirty="0"/>
              <a:t>Overall, we had maximum throughputs of 16, 27, and 80 updates/sec for the various latencies.</a:t>
            </a:r>
          </a:p>
        </p:txBody>
      </p:sp>
      <p:sp>
        <p:nvSpPr>
          <p:cNvPr id="4" name="Slide Number Placeholder 3"/>
          <p:cNvSpPr>
            <a:spLocks noGrp="1"/>
          </p:cNvSpPr>
          <p:nvPr>
            <p:ph type="sldNum" idx="9"/>
          </p:nvPr>
        </p:nvSpPr>
        <p:spPr/>
        <p:txBody>
          <a:bodyPr/>
          <a:lstStyle/>
          <a:p>
            <a:pPr algn="r">
              <a:buNone/>
            </a:pPr>
            <a:fld id="{0505BAE5-2EE7-46BF-A86E-0B24633590A7}" type="slidenum">
              <a:rPr lang="en-US"/>
              <a:t>61</a:t>
            </a:fld>
            <a:endParaRPr lang="en-US"/>
          </a:p>
        </p:txBody>
      </p:sp>
    </p:spTree>
    <p:extLst>
      <p:ext uri="{BB962C8B-B14F-4D97-AF65-F5344CB8AC3E}">
        <p14:creationId xmlns:p14="http://schemas.microsoft.com/office/powerpoint/2010/main" val="1165441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How does that compare to global statistics?</a:t>
            </a:r>
          </a:p>
          <a:p>
            <a:endParaRPr lang="en-US" sz="1000" dirty="0"/>
          </a:p>
          <a:p>
            <a:r>
              <a:rPr lang="en-US" sz="1000" dirty="0"/>
              <a:t>We looked at two datapoints for this. First, the average global value, which is approximately 200k updates/day or 2.31 updates/sec.</a:t>
            </a:r>
          </a:p>
          <a:p>
            <a:endParaRPr lang="en-US" sz="1000" dirty="0"/>
          </a:p>
          <a:p>
            <a:r>
              <a:rPr lang="en-US" sz="1000" dirty="0"/>
              <a:t>However, looking more closely at a single node (this being a very central, well connected node), we see locally that the update rate can be much greater. Here the average was about 17.1 updates/sec with a peak of approximately 67k updates/sec for major events occurring. So while our design is capable of handling the average, peak rates go beyond this capacity. However, in a few slides, I will talk about ways to alleviate this concern.</a:t>
            </a:r>
          </a:p>
        </p:txBody>
      </p:sp>
      <p:sp>
        <p:nvSpPr>
          <p:cNvPr id="4" name="Slide Number Placeholder 3"/>
          <p:cNvSpPr>
            <a:spLocks noGrp="1"/>
          </p:cNvSpPr>
          <p:nvPr>
            <p:ph type="sldNum" idx="9"/>
          </p:nvPr>
        </p:nvSpPr>
        <p:spPr/>
        <p:txBody>
          <a:bodyPr/>
          <a:lstStyle/>
          <a:p>
            <a:pPr algn="r">
              <a:buNone/>
            </a:pPr>
            <a:fld id="{0505BAE5-2EE7-46BF-A86E-0B24633590A7}" type="slidenum">
              <a:rPr lang="en-US"/>
              <a:t>62</a:t>
            </a:fld>
            <a:endParaRPr lang="en-US"/>
          </a:p>
        </p:txBody>
      </p:sp>
    </p:spTree>
    <p:extLst>
      <p:ext uri="{BB962C8B-B14F-4D97-AF65-F5344CB8AC3E}">
        <p14:creationId xmlns:p14="http://schemas.microsoft.com/office/powerpoint/2010/main" val="35638290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9"/>
          </p:nvPr>
        </p:nvSpPr>
        <p:spPr/>
        <p:txBody>
          <a:bodyPr/>
          <a:lstStyle/>
          <a:p>
            <a:pPr algn="r">
              <a:buNone/>
            </a:pPr>
            <a:fld id="{0505BAE5-2EE7-46BF-A86E-0B24633590A7}" type="slidenum">
              <a:rPr lang="en-US"/>
              <a:t>63</a:t>
            </a:fld>
            <a:endParaRPr lang="en-US"/>
          </a:p>
        </p:txBody>
      </p:sp>
    </p:spTree>
    <p:extLst>
      <p:ext uri="{BB962C8B-B14F-4D97-AF65-F5344CB8AC3E}">
        <p14:creationId xmlns:p14="http://schemas.microsoft.com/office/powerpoint/2010/main" val="15963682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Looking at the server’s ability to process we note a few things. Using the average topology metrics, we calculated how many updates should be received and generated to the server (green line). We then generated traffic using two approaches, the first was the router reset method, which generated representative network traffic due to propagation along multiple routes, much like would occur on the internet. However, this approach was limited as we tried to generate higher rates of traffic due to portions of topology dropping before complete </a:t>
            </a:r>
            <a:r>
              <a:rPr lang="en-US" sz="1000" dirty="0" err="1"/>
              <a:t>bgp</a:t>
            </a:r>
            <a:r>
              <a:rPr lang="en-US" sz="1000" dirty="0"/>
              <a:t> update propagation could occur (pink line deviance from the green).</a:t>
            </a:r>
          </a:p>
          <a:p>
            <a:endParaRPr lang="en-US" sz="1000" dirty="0"/>
          </a:p>
          <a:p>
            <a:r>
              <a:rPr lang="en-US" sz="1000" dirty="0"/>
              <a:t>To get a better assessment, we then built a traffic generator to directly measure server throughput, which reached a steady state of approximately 11k req/sec (grey line). </a:t>
            </a:r>
          </a:p>
          <a:p>
            <a:endParaRPr lang="en-US" dirty="0"/>
          </a:p>
          <a:p>
            <a:endParaRPr lang="en-US" dirty="0"/>
          </a:p>
        </p:txBody>
      </p:sp>
      <p:sp>
        <p:nvSpPr>
          <p:cNvPr id="4" name="Slide Number Placeholder 3"/>
          <p:cNvSpPr>
            <a:spLocks noGrp="1"/>
          </p:cNvSpPr>
          <p:nvPr>
            <p:ph type="sldNum" idx="9"/>
          </p:nvPr>
        </p:nvSpPr>
        <p:spPr/>
        <p:txBody>
          <a:bodyPr/>
          <a:lstStyle/>
          <a:p>
            <a:pPr algn="r">
              <a:buNone/>
            </a:pPr>
            <a:fld id="{0505BAE5-2EE7-46BF-A86E-0B24633590A7}" type="slidenum">
              <a:rPr lang="en-US"/>
              <a:t>64</a:t>
            </a:fld>
            <a:endParaRPr lang="en-US"/>
          </a:p>
        </p:txBody>
      </p:sp>
    </p:spTree>
    <p:extLst>
      <p:ext uri="{BB962C8B-B14F-4D97-AF65-F5344CB8AC3E}">
        <p14:creationId xmlns:p14="http://schemas.microsoft.com/office/powerpoint/2010/main" val="16982909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9"/>
          </p:nvPr>
        </p:nvSpPr>
        <p:spPr/>
        <p:txBody>
          <a:bodyPr/>
          <a:lstStyle/>
          <a:p>
            <a:pPr algn="r">
              <a:buNone/>
            </a:pPr>
            <a:fld id="{0505BAE5-2EE7-46BF-A86E-0B24633590A7}" type="slidenum">
              <a:rPr lang="en-US"/>
              <a:t>65</a:t>
            </a:fld>
            <a:endParaRPr lang="en-US"/>
          </a:p>
        </p:txBody>
      </p:sp>
    </p:spTree>
    <p:extLst>
      <p:ext uri="{BB962C8B-B14F-4D97-AF65-F5344CB8AC3E}">
        <p14:creationId xmlns:p14="http://schemas.microsoft.com/office/powerpoint/2010/main" val="29229786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sz="1000" dirty="0"/>
              <a:t>And so our main contributions in this paper are proposing a new approach to BGP security that focuses on deployment incentives by focusing on providing value to administrators first, and then building security methods off those solutions.</a:t>
            </a:r>
          </a:p>
          <a:p>
            <a:endParaRPr lang="en-US" sz="1000" dirty="0"/>
          </a:p>
          <a:p>
            <a:r>
              <a:rPr lang="en-US" sz="1000" dirty="0"/>
              <a:t>We built and tested a blockchain/proxy based approach to demonstrate feasibility of our solution and that we could achieve results on par with current security mechanisms but with better adoption value and also introducing the concept of degrees of security for value.</a:t>
            </a:r>
          </a:p>
        </p:txBody>
      </p:sp>
      <p:sp>
        <p:nvSpPr>
          <p:cNvPr id="4" name="Slide Number Placeholder 3"/>
          <p:cNvSpPr>
            <a:spLocks noGrp="1"/>
          </p:cNvSpPr>
          <p:nvPr>
            <p:ph type="sldNum" idx="9"/>
          </p:nvPr>
        </p:nvSpPr>
        <p:spPr/>
        <p:txBody>
          <a:bodyPr/>
          <a:lstStyle/>
          <a:p>
            <a:pPr algn="r">
              <a:buNone/>
            </a:pPr>
            <a:fld id="{0505BAE5-2EE7-46BF-A86E-0B24633590A7}" type="slidenum">
              <a:rPr lang="en-US"/>
              <a:t>66</a:t>
            </a:fld>
            <a:endParaRPr lang="en-US"/>
          </a:p>
        </p:txBody>
      </p:sp>
    </p:spTree>
    <p:extLst>
      <p:ext uri="{BB962C8B-B14F-4D97-AF65-F5344CB8AC3E}">
        <p14:creationId xmlns:p14="http://schemas.microsoft.com/office/powerpoint/2010/main" val="31469273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9"/>
          </p:nvPr>
        </p:nvSpPr>
        <p:spPr/>
        <p:txBody>
          <a:bodyPr/>
          <a:lstStyle/>
          <a:p>
            <a:pPr algn="r">
              <a:buNone/>
            </a:pPr>
            <a:fld id="{0505BAE5-2EE7-46BF-A86E-0B24633590A7}" type="slidenum">
              <a:rPr lang="en-US"/>
              <a:t>67</a:t>
            </a:fld>
            <a:endParaRPr lang="en-US"/>
          </a:p>
        </p:txBody>
      </p:sp>
    </p:spTree>
    <p:extLst>
      <p:ext uri="{BB962C8B-B14F-4D97-AF65-F5344CB8AC3E}">
        <p14:creationId xmlns:p14="http://schemas.microsoft.com/office/powerpoint/2010/main" val="22302431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9"/>
          </p:nvPr>
        </p:nvSpPr>
        <p:spPr/>
        <p:txBody>
          <a:bodyPr/>
          <a:lstStyle/>
          <a:p>
            <a:pPr algn="r">
              <a:buNone/>
            </a:pPr>
            <a:fld id="{0505BAE5-2EE7-46BF-A86E-0B24633590A7}" type="slidenum">
              <a:rPr lang="en-US"/>
              <a:t>68</a:t>
            </a:fld>
            <a:endParaRPr lang="en-US"/>
          </a:p>
        </p:txBody>
      </p:sp>
    </p:spTree>
    <p:extLst>
      <p:ext uri="{BB962C8B-B14F-4D97-AF65-F5344CB8AC3E}">
        <p14:creationId xmlns:p14="http://schemas.microsoft.com/office/powerpoint/2010/main" val="1949164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9"/>
          </p:nvPr>
        </p:nvSpPr>
        <p:spPr/>
        <p:txBody>
          <a:bodyPr/>
          <a:lstStyle/>
          <a:p>
            <a:pPr algn="r">
              <a:buNone/>
            </a:pPr>
            <a:fld id="{0505BAE5-2EE7-46BF-A86E-0B24633590A7}" type="slidenum">
              <a:rPr lang="en-US"/>
              <a:t>69</a:t>
            </a:fld>
            <a:endParaRPr lang="en-US"/>
          </a:p>
        </p:txBody>
      </p:sp>
    </p:spTree>
    <p:extLst>
      <p:ext uri="{BB962C8B-B14F-4D97-AF65-F5344CB8AC3E}">
        <p14:creationId xmlns:p14="http://schemas.microsoft.com/office/powerpoint/2010/main" val="3030702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PlaceHolder 1"/>
          <p:cNvSpPr>
            <a:spLocks noGrp="1" noRot="1" noChangeAspect="1"/>
          </p:cNvSpPr>
          <p:nvPr>
            <p:ph type="sldImg"/>
          </p:nvPr>
        </p:nvSpPr>
        <p:spPr>
          <a:xfrm>
            <a:off x="717550" y="1162050"/>
            <a:ext cx="5575300" cy="3136900"/>
          </a:xfrm>
          <a:prstGeom prst="rect">
            <a:avLst/>
          </a:prstGeom>
          <a:ln w="0">
            <a:noFill/>
          </a:ln>
        </p:spPr>
      </p:sp>
      <p:sp>
        <p:nvSpPr>
          <p:cNvPr id="649"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And so what have we gotten from this security model? Not a whole lot in terms of actual security.</a:t>
            </a:r>
          </a:p>
          <a:p>
            <a:pPr marL="220104" indent="-220104"/>
            <a:endParaRPr lang="en-US" sz="1000" spc="-1" dirty="0">
              <a:latin typeface="Arial"/>
            </a:endParaRPr>
          </a:p>
          <a:p>
            <a:pPr marL="220104" indent="-220104"/>
            <a:r>
              <a:rPr lang="en-US" sz="1000" spc="-1" dirty="0">
                <a:latin typeface="Arial"/>
              </a:rPr>
              <a:t>Of note here: these news headlines all occurred within an 8 month period between December 2021 – August 2022 and these were just a sampling of news stories occurring during this period.</a:t>
            </a:r>
          </a:p>
        </p:txBody>
      </p:sp>
      <p:sp>
        <p:nvSpPr>
          <p:cNvPr id="650" name="PlaceHolder 3"/>
          <p:cNvSpPr>
            <a:spLocks noGrp="1"/>
          </p:cNvSpPr>
          <p:nvPr>
            <p:ph type="sldNum" idx="14"/>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1FB5C270-92EC-463E-A620-72CE57A86540}" type="slidenum">
              <a:rPr lang="en-US"/>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PlaceHolder 1"/>
          <p:cNvSpPr>
            <a:spLocks noGrp="1" noRot="1" noChangeAspect="1"/>
          </p:cNvSpPr>
          <p:nvPr>
            <p:ph type="sldImg"/>
          </p:nvPr>
        </p:nvSpPr>
        <p:spPr>
          <a:xfrm>
            <a:off x="717550" y="1162050"/>
            <a:ext cx="5575300" cy="3136900"/>
          </a:xfrm>
          <a:prstGeom prst="rect">
            <a:avLst/>
          </a:prstGeom>
          <a:ln w="0">
            <a:noFill/>
          </a:ln>
        </p:spPr>
      </p:sp>
      <p:sp>
        <p:nvSpPr>
          <p:cNvPr id="652"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2000" spc="-1">
                <a:latin typeface="Arial"/>
              </a:rPr>
              <a:t>So how did we get here?</a:t>
            </a:r>
          </a:p>
          <a:p>
            <a:pPr marL="220104" indent="-220104"/>
            <a:endParaRPr lang="en-US" sz="2000" spc="-1">
              <a:latin typeface="Arial"/>
            </a:endParaRPr>
          </a:p>
          <a:p>
            <a:pPr marL="220104" indent="-220104"/>
            <a:r>
              <a:rPr lang="en-US" sz="2000" spc="-1">
                <a:latin typeface="Arial"/>
              </a:rPr>
              <a:t>Going back to 2002, one of the first papers looking at the security value of NAT identified the default-deny security posture of address translation as providing an “Appropriate” level of security for consumers. And for that time, this was likely true. </a:t>
            </a:r>
          </a:p>
          <a:p>
            <a:pPr marL="220104" indent="-220104"/>
            <a:endParaRPr lang="en-US" sz="2000" spc="-1">
              <a:latin typeface="Arial"/>
            </a:endParaRPr>
          </a:p>
          <a:p>
            <a:pPr marL="220104" indent="-220104"/>
            <a:r>
              <a:rPr lang="en-US" sz="2000" spc="-1">
                <a:latin typeface="Arial"/>
              </a:rPr>
              <a:t>Interestingly, the authors also noted that stronger security mechanisms like a well configured firewall were likely too complicated for the average user to implement and maintain. And that again is likely a valid position, especially in light of the previous slide showing consumer participation in security.</a:t>
            </a:r>
          </a:p>
          <a:p>
            <a:pPr marL="220104" indent="-220104"/>
            <a:endParaRPr lang="en-US" sz="2000" spc="-1">
              <a:latin typeface="Arial"/>
            </a:endParaRPr>
          </a:p>
          <a:p>
            <a:pPr marL="220104" indent="-220104"/>
            <a:r>
              <a:rPr lang="en-US" sz="2000" spc="-1">
                <a:latin typeface="Arial"/>
              </a:rPr>
              <a:t>However, moving forward a few years we start to see some of the early home router security assessments which show two things. 1) Security within in SOHO routers is a pervasive issue, often having insecure default configurations, outdated packages, default passwords, with little effort by manufacturers to address these security gaps. More importantly, the process to fix these solutions were often complex for the user to perform. E.g. format usb drive, download firmware, perform router reset, and let router update and hope things worked out – or more precisely a very intensive user effort to correct. This effort was in stark contrast to many of the manufacturers efforts to abstract involvement away from the user through minimal controls, and automated mechanisms to ease security management.</a:t>
            </a:r>
          </a:p>
          <a:p>
            <a:pPr marL="220104" indent="-220104"/>
            <a:endParaRPr lang="en-US" sz="2000" spc="-1">
              <a:latin typeface="Arial"/>
            </a:endParaRPr>
          </a:p>
          <a:p>
            <a:pPr marL="220104" indent="-220104"/>
            <a:r>
              <a:rPr lang="en-US" sz="2000" spc="-1">
                <a:latin typeface="Arial"/>
              </a:rPr>
              <a:t>In the 2013 paper by HD Moore, this paper discovered that many of the solutions vendors were implementing to abstract security away from the user and ease security management actually had the opposite effect of increasing the overall system exposure due to the vulnerabililities in the packages used to implement these abstractions. Further, he discovered that many of the systems were being sold with long outdated software packages – meaning secure solutions were available, but manufacturers were not implementing them.</a:t>
            </a:r>
          </a:p>
          <a:p>
            <a:pPr marL="220104" indent="-220104"/>
            <a:endParaRPr lang="en-US" sz="2000" spc="-1">
              <a:latin typeface="Arial"/>
            </a:endParaRPr>
          </a:p>
          <a:p>
            <a:pPr marL="220104" indent="-220104"/>
            <a:r>
              <a:rPr lang="en-US" sz="2000" spc="-1">
                <a:latin typeface="Arial"/>
              </a:rPr>
              <a:t>Then the 2016 paper by Chen performed a large scale analysis of router firmware, showing that many vendors were utilizing large portions of open-source code which they were then modifying for their application specifically. Notable here is the realization that a single package flaw could have wide ranging effects across the internet. This also introduced an interesting question of who owns the ultimate responsibility for updating systems? If open source libraries are the primary solution for router firmware, did the router manufacturers here have any legal responsibility to maintain systems?</a:t>
            </a:r>
          </a:p>
          <a:p>
            <a:pPr marL="220104" indent="-220104"/>
            <a:endParaRPr lang="en-US" sz="2000" spc="-1">
              <a:latin typeface="Arial"/>
            </a:endParaRPr>
          </a:p>
          <a:p>
            <a:pPr marL="220104" indent="-220104"/>
            <a:r>
              <a:rPr lang="en-US" sz="2000" spc="-1">
                <a:latin typeface="Arial"/>
              </a:rPr>
              <a:t>The end takeaway here is that we have abstracted security away from the user while also providing them with insecure systems that they are ill equipped to control &amp; harden. More importantly, there is no clear owner for security responsibility.</a:t>
            </a:r>
          </a:p>
          <a:p>
            <a:pPr marL="220104" indent="-220104"/>
            <a:endParaRPr lang="en-US" sz="2000" spc="-1">
              <a:latin typeface="Arial"/>
            </a:endParaRPr>
          </a:p>
          <a:p>
            <a:pPr marL="220104" indent="-220104"/>
            <a:endParaRPr lang="en-US" sz="2000" spc="-1">
              <a:latin typeface="Arial"/>
            </a:endParaRPr>
          </a:p>
          <a:p>
            <a:pPr marL="220104" indent="-220104"/>
            <a:endParaRPr lang="en-US" sz="2000" spc="-1">
              <a:latin typeface="Arial"/>
            </a:endParaRPr>
          </a:p>
          <a:p>
            <a:pPr marL="220104" indent="-220104"/>
            <a:endParaRPr lang="en-US" sz="2000" spc="-1">
              <a:latin typeface="Arial"/>
            </a:endParaRPr>
          </a:p>
          <a:p>
            <a:pPr marL="220104" indent="-220104"/>
            <a:endParaRPr lang="en-US" sz="2000" spc="-1">
              <a:latin typeface="Arial"/>
            </a:endParaRPr>
          </a:p>
          <a:p>
            <a:pPr marL="220104" indent="-220104"/>
            <a:endParaRPr lang="en-US" sz="2000" spc="-1">
              <a:latin typeface="Arial"/>
            </a:endParaRPr>
          </a:p>
        </p:txBody>
      </p:sp>
      <p:sp>
        <p:nvSpPr>
          <p:cNvPr id="653" name="PlaceHolder 3"/>
          <p:cNvSpPr>
            <a:spLocks noGrp="1"/>
          </p:cNvSpPr>
          <p:nvPr>
            <p:ph type="sldNum" idx="15"/>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1DB7417-F7D0-4972-83AF-3B8503D1AF47}" type="slidenum">
              <a:rPr lang="en-US"/>
              <a:t>70</a:t>
            </a:fld>
            <a:endParaRPr lang="en-US"/>
          </a:p>
        </p:txBody>
      </p:sp>
    </p:spTree>
    <p:extLst>
      <p:ext uri="{BB962C8B-B14F-4D97-AF65-F5344CB8AC3E}">
        <p14:creationId xmlns:p14="http://schemas.microsoft.com/office/powerpoint/2010/main" val="1400457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dirty="0"/>
              <a:t>Looking at how we got here,</a:t>
            </a:r>
          </a:p>
          <a:p>
            <a:endParaRPr lang="en-US" dirty="0"/>
          </a:p>
          <a:p>
            <a:r>
              <a:rPr lang="en-US" dirty="0"/>
              <a:t>The 2010 paper by butler noted that security solutions being proposed for BGP all presented high costs to operators to install and maintain. Further, the solutions being presented worked against the design goals of BGP, which was a decentralized architecture where no one in particular was in control. Introducing solutions which centralized this design direction seemed to go against BGP principles.</a:t>
            </a:r>
          </a:p>
          <a:p>
            <a:endParaRPr lang="en-US" dirty="0"/>
          </a:p>
          <a:p>
            <a:r>
              <a:rPr lang="en-US" dirty="0"/>
              <a:t>So what did we do with this information? We went ahead and proposed more solutions that did the opposite of what this paper called out as issues with BGPsec and RPKI. So its no surprise, that adoption has been a challenge here.</a:t>
            </a:r>
          </a:p>
          <a:p>
            <a:endParaRPr lang="en-US" dirty="0"/>
          </a:p>
          <a:p>
            <a:r>
              <a:rPr lang="en-US" dirty="0"/>
              <a:t>Looking at incentivization for better security, the 2020 paper here noted that rather than looking internally for direction, external factors such as applications could be an emerging approach for incentivizing BGP security. Here, application requirements for secure routing could be a driving factor to force some level of change on underlying routing. An example of this could be </a:t>
            </a:r>
            <a:r>
              <a:rPr lang="en-US" dirty="0" err="1"/>
              <a:t>ToR</a:t>
            </a:r>
            <a:r>
              <a:rPr lang="en-US" dirty="0"/>
              <a:t>, where routing overlays help build security by mitigating exposures of underlying network systems. (not perfect).</a:t>
            </a:r>
          </a:p>
          <a:p>
            <a:endParaRPr lang="en-US" dirty="0"/>
          </a:p>
          <a:p>
            <a:r>
              <a:rPr lang="en-US" dirty="0"/>
              <a:t>We have also looked to blockchain as solutions, removing the centralized aspects of many BGP security methods, however, these commonly still follow the same pitfalls found with partial deployment and lack of early incentives for adoption.</a:t>
            </a:r>
          </a:p>
        </p:txBody>
      </p:sp>
      <p:sp>
        <p:nvSpPr>
          <p:cNvPr id="4" name="Slide Number Placeholder 3"/>
          <p:cNvSpPr>
            <a:spLocks noGrp="1"/>
          </p:cNvSpPr>
          <p:nvPr>
            <p:ph type="sldNum" idx="9"/>
          </p:nvPr>
        </p:nvSpPr>
        <p:spPr/>
        <p:txBody>
          <a:bodyPr/>
          <a:lstStyle/>
          <a:p>
            <a:pPr algn="r">
              <a:buNone/>
            </a:pPr>
            <a:fld id="{0505BAE5-2EE7-46BF-A86E-0B24633590A7}" type="slidenum">
              <a:rPr lang="en-US"/>
              <a:t>71</a:t>
            </a:fld>
            <a:endParaRPr lang="en-US"/>
          </a:p>
        </p:txBody>
      </p:sp>
    </p:spTree>
    <p:extLst>
      <p:ext uri="{BB962C8B-B14F-4D97-AF65-F5344CB8AC3E}">
        <p14:creationId xmlns:p14="http://schemas.microsoft.com/office/powerpoint/2010/main" val="3822527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PlaceHolder 1"/>
          <p:cNvSpPr>
            <a:spLocks noGrp="1" noRot="1" noChangeAspect="1"/>
          </p:cNvSpPr>
          <p:nvPr>
            <p:ph type="sldImg"/>
          </p:nvPr>
        </p:nvSpPr>
        <p:spPr>
          <a:xfrm>
            <a:off x="561975" y="776288"/>
            <a:ext cx="6818313" cy="3835400"/>
          </a:xfrm>
          <a:prstGeom prst="rect">
            <a:avLst/>
          </a:prstGeom>
          <a:ln w="0">
            <a:noFill/>
          </a:ln>
        </p:spPr>
      </p:sp>
      <p:sp>
        <p:nvSpPr>
          <p:cNvPr id="734" name="PlaceHolder 2"/>
          <p:cNvSpPr>
            <a:spLocks noGrp="1"/>
          </p:cNvSpPr>
          <p:nvPr>
            <p:ph type="body"/>
          </p:nvPr>
        </p:nvSpPr>
        <p:spPr>
          <a:xfrm>
            <a:off x="794512" y="4857186"/>
            <a:ext cx="6355728" cy="4601352"/>
          </a:xfrm>
          <a:prstGeom prst="rect">
            <a:avLst/>
          </a:prstGeom>
          <a:noFill/>
          <a:ln w="0">
            <a:noFill/>
          </a:ln>
        </p:spPr>
        <p:txBody>
          <a:bodyPr lIns="0" tIns="0" rIns="0" bIns="0" anchor="t">
            <a:noAutofit/>
          </a:bodyPr>
          <a:lstStyle/>
          <a:p>
            <a:r>
              <a:rPr lang="en-US" sz="2000" spc="-1" dirty="0">
                <a:latin typeface="Arial"/>
              </a:rPr>
              <a:t>The takeaway here in closing this first section is that we are clearly missing incentives to support security implementation. After 30 years of home router development, we should be seeing much better outcomes at this point. </a:t>
            </a:r>
          </a:p>
          <a:p>
            <a:endParaRPr lang="en-US" sz="2000" spc="-1" dirty="0">
              <a:latin typeface="Arial"/>
            </a:endParaRPr>
          </a:p>
          <a:p>
            <a:r>
              <a:rPr lang="en-US" sz="2000" spc="-1" dirty="0">
                <a:latin typeface="Arial"/>
              </a:rPr>
              <a:t>Right now business focused incentives are driving the design of these systems and those incentives often work against providing a strong security baseline. Lack of consumer involvement and understanding is also helping these manufacturers shape initial delivery that is widely insecure.</a:t>
            </a:r>
          </a:p>
          <a:p>
            <a:endParaRPr lang="en-US" sz="2000" spc="-1" dirty="0">
              <a:latin typeface="Arial"/>
            </a:endParaRPr>
          </a:p>
          <a:p>
            <a:r>
              <a:rPr lang="en-US" sz="2000" spc="-1" dirty="0">
                <a:latin typeface="Arial"/>
              </a:rPr>
              <a:t> This self governance model is not working and the single biggest incentive we can offer for security is through stronger standards and regulations that impose business costs for non-compliance.</a:t>
            </a:r>
          </a:p>
        </p:txBody>
      </p:sp>
    </p:spTree>
    <p:extLst>
      <p:ext uri="{BB962C8B-B14F-4D97-AF65-F5344CB8AC3E}">
        <p14:creationId xmlns:p14="http://schemas.microsoft.com/office/powerpoint/2010/main" val="1115438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dirty="0"/>
              <a:t>On the blockchain, we implemented a number of smart contract actions that we could use to both establish the environment and support its operation.</a:t>
            </a:r>
          </a:p>
          <a:p>
            <a:endParaRPr lang="en-US" dirty="0"/>
          </a:p>
          <a:p>
            <a:r>
              <a:rPr lang="en-US" dirty="0"/>
              <a:t>First we established a root contract, representative of IANA, which owned all the IP prefixes. As part of this contract, we then deployed ownership accounts for each ASN in our topology. Finally, we delegated prefixes from the root contract to the ASNs using our </a:t>
            </a:r>
            <a:r>
              <a:rPr lang="en-US" dirty="0" err="1"/>
              <a:t>Add_prefix</a:t>
            </a:r>
            <a:r>
              <a:rPr lang="en-US" dirty="0"/>
              <a:t> action. </a:t>
            </a:r>
          </a:p>
          <a:p>
            <a:endParaRPr lang="en-US" dirty="0"/>
          </a:p>
          <a:p>
            <a:r>
              <a:rPr lang="en-US" dirty="0"/>
              <a:t>The proxies would then use a validate prefix action to validate each of the incoming advertisements, which would check the ASN account information and search for a matching prefix before returning a response.</a:t>
            </a:r>
          </a:p>
          <a:p>
            <a:endParaRPr lang="en-US" dirty="0"/>
          </a:p>
          <a:p>
            <a:r>
              <a:rPr lang="en-US" dirty="0"/>
              <a:t>We also created a number of administrative actions that we could use to help check and validate information such as </a:t>
            </a:r>
            <a:r>
              <a:rPr lang="en-US" dirty="0" err="1"/>
              <a:t>Get_prefix_owner</a:t>
            </a:r>
            <a:r>
              <a:rPr lang="en-US" dirty="0"/>
              <a:t> and Get Prefixes Owned.</a:t>
            </a:r>
          </a:p>
          <a:p>
            <a:endParaRPr lang="en-US" dirty="0"/>
          </a:p>
          <a:p>
            <a:endParaRPr lang="en-US" dirty="0"/>
          </a:p>
        </p:txBody>
      </p:sp>
      <p:sp>
        <p:nvSpPr>
          <p:cNvPr id="4" name="Slide Number Placeholder 3"/>
          <p:cNvSpPr>
            <a:spLocks noGrp="1"/>
          </p:cNvSpPr>
          <p:nvPr>
            <p:ph type="sldNum" idx="9"/>
          </p:nvPr>
        </p:nvSpPr>
        <p:spPr/>
        <p:txBody>
          <a:bodyPr/>
          <a:lstStyle/>
          <a:p>
            <a:pPr algn="r">
              <a:buNone/>
            </a:pPr>
            <a:fld id="{0505BAE5-2EE7-46BF-A86E-0B24633590A7}" type="slidenum">
              <a:rPr lang="en-US"/>
              <a:t>76</a:t>
            </a:fld>
            <a:endParaRPr lang="en-US"/>
          </a:p>
        </p:txBody>
      </p:sp>
    </p:spTree>
    <p:extLst>
      <p:ext uri="{BB962C8B-B14F-4D97-AF65-F5344CB8AC3E}">
        <p14:creationId xmlns:p14="http://schemas.microsoft.com/office/powerpoint/2010/main" val="10430077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9"/>
          </p:nvPr>
        </p:nvSpPr>
        <p:spPr/>
        <p:txBody>
          <a:bodyPr/>
          <a:lstStyle/>
          <a:p>
            <a:pPr algn="r">
              <a:buNone/>
            </a:pPr>
            <a:fld id="{0505BAE5-2EE7-46BF-A86E-0B24633590A7}" type="slidenum">
              <a:rPr lang="en-US"/>
              <a:t>77</a:t>
            </a:fld>
            <a:endParaRPr lang="en-US"/>
          </a:p>
        </p:txBody>
      </p:sp>
    </p:spTree>
    <p:extLst>
      <p:ext uri="{BB962C8B-B14F-4D97-AF65-F5344CB8AC3E}">
        <p14:creationId xmlns:p14="http://schemas.microsoft.com/office/powerpoint/2010/main" val="37747460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dirty="0"/>
              <a:t>One of these opportunities is that we can determine routes which have systems running RPKI on them. This in turn could be used by the routers to select routes specifically based on security objectives. Here we show the percentage of routes in a topology that have just one router running RPKI vs. 50% of a route running RPKI.</a:t>
            </a:r>
          </a:p>
          <a:p>
            <a:endParaRPr lang="en-US" dirty="0"/>
          </a:p>
          <a:p>
            <a:r>
              <a:rPr lang="en-US" dirty="0"/>
              <a:t>From a business perspective, this could add potential incentive to offer things like premium services based on customer requirements.</a:t>
            </a:r>
          </a:p>
        </p:txBody>
      </p:sp>
      <p:sp>
        <p:nvSpPr>
          <p:cNvPr id="4" name="Slide Number Placeholder 3"/>
          <p:cNvSpPr>
            <a:spLocks noGrp="1"/>
          </p:cNvSpPr>
          <p:nvPr>
            <p:ph type="sldNum" idx="9"/>
          </p:nvPr>
        </p:nvSpPr>
        <p:spPr/>
        <p:txBody>
          <a:bodyPr/>
          <a:lstStyle/>
          <a:p>
            <a:pPr algn="r">
              <a:buNone/>
            </a:pPr>
            <a:fld id="{0505BAE5-2EE7-46BF-A86E-0B24633590A7}" type="slidenum">
              <a:rPr lang="en-US"/>
              <a:t>78</a:t>
            </a:fld>
            <a:endParaRPr lang="en-US"/>
          </a:p>
        </p:txBody>
      </p:sp>
    </p:spTree>
    <p:extLst>
      <p:ext uri="{BB962C8B-B14F-4D97-AF65-F5344CB8AC3E}">
        <p14:creationId xmlns:p14="http://schemas.microsoft.com/office/powerpoint/2010/main" val="15847553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dirty="0"/>
              <a:t>Looking at performance, however, the solution is not that great. We were able to support about 25 proxies on a single blockchain before the performance of the network dropped significantly and the delays in processing packets started to introduce network issues and outages. This was somewhat expected as utilizing an Ethereum blockchain has a low throughput and would not be an ideal approach for network scale solutions. That said, there are a number of directions here that could be used to achieve potentially internet scale, with new blockchains specifically designed for rapid throughput, or architectures, such as a blockchain of blockchains, that would allow localized performance with tiered architecture to meet internet scale needs.</a:t>
            </a:r>
          </a:p>
        </p:txBody>
      </p:sp>
      <p:sp>
        <p:nvSpPr>
          <p:cNvPr id="4" name="Slide Number Placeholder 3"/>
          <p:cNvSpPr>
            <a:spLocks noGrp="1"/>
          </p:cNvSpPr>
          <p:nvPr>
            <p:ph type="sldNum" idx="9"/>
          </p:nvPr>
        </p:nvSpPr>
        <p:spPr/>
        <p:txBody>
          <a:bodyPr/>
          <a:lstStyle/>
          <a:p>
            <a:pPr algn="r">
              <a:buNone/>
            </a:pPr>
            <a:fld id="{0505BAE5-2EE7-46BF-A86E-0B24633590A7}" type="slidenum">
              <a:rPr lang="en-US"/>
              <a:t>79</a:t>
            </a:fld>
            <a:endParaRPr lang="en-US"/>
          </a:p>
        </p:txBody>
      </p:sp>
    </p:spTree>
    <p:extLst>
      <p:ext uri="{BB962C8B-B14F-4D97-AF65-F5344CB8AC3E}">
        <p14:creationId xmlns:p14="http://schemas.microsoft.com/office/powerpoint/2010/main" val="802633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dirty="0"/>
              <a:t>And for my last effort, we look to build off the previous work with a few enhancements.</a:t>
            </a:r>
          </a:p>
        </p:txBody>
      </p:sp>
      <p:sp>
        <p:nvSpPr>
          <p:cNvPr id="4" name="Slide Number Placeholder 3"/>
          <p:cNvSpPr>
            <a:spLocks noGrp="1"/>
          </p:cNvSpPr>
          <p:nvPr>
            <p:ph type="sldNum" idx="9"/>
          </p:nvPr>
        </p:nvSpPr>
        <p:spPr/>
        <p:txBody>
          <a:bodyPr/>
          <a:lstStyle/>
          <a:p>
            <a:pPr algn="r">
              <a:buNone/>
            </a:pPr>
            <a:fld id="{0505BAE5-2EE7-46BF-A86E-0B24633590A7}" type="slidenum">
              <a:rPr lang="en-US"/>
              <a:t>80</a:t>
            </a:fld>
            <a:endParaRPr lang="en-US"/>
          </a:p>
        </p:txBody>
      </p:sp>
    </p:spTree>
    <p:extLst>
      <p:ext uri="{BB962C8B-B14F-4D97-AF65-F5344CB8AC3E}">
        <p14:creationId xmlns:p14="http://schemas.microsoft.com/office/powerpoint/2010/main" val="37225682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dirty="0"/>
              <a:t>For this I am looking to convert the current blockchain based approach to something more appropriate for internet scale processing and demonstrate a working solution here.</a:t>
            </a:r>
          </a:p>
          <a:p>
            <a:endParaRPr lang="en-US" dirty="0"/>
          </a:p>
          <a:p>
            <a:r>
              <a:rPr lang="en-US" dirty="0"/>
              <a:t>I would also look to expand and define a number of larger database structures that could be used to enhance value beyond just prefix validation. So we could include things here such as ownership registration that is tied to router configuration actions, router location information, etc.</a:t>
            </a:r>
          </a:p>
          <a:p>
            <a:endParaRPr lang="en-US" dirty="0"/>
          </a:p>
          <a:p>
            <a:r>
              <a:rPr lang="en-US" dirty="0"/>
              <a:t>Most importantly, conduct a series of tests to measure performance characteristics and then determine what this would take to meet internet scale requirements.</a:t>
            </a:r>
          </a:p>
          <a:p>
            <a:endParaRPr lang="en-US" dirty="0"/>
          </a:p>
          <a:p>
            <a:r>
              <a:rPr lang="en-US" dirty="0"/>
              <a:t>And finally, package this all up into a conference submission paper along with further directions for research opportunities.</a:t>
            </a:r>
          </a:p>
        </p:txBody>
      </p:sp>
      <p:sp>
        <p:nvSpPr>
          <p:cNvPr id="4" name="Slide Number Placeholder 3"/>
          <p:cNvSpPr>
            <a:spLocks noGrp="1"/>
          </p:cNvSpPr>
          <p:nvPr>
            <p:ph type="sldNum" idx="9"/>
          </p:nvPr>
        </p:nvSpPr>
        <p:spPr/>
        <p:txBody>
          <a:bodyPr/>
          <a:lstStyle/>
          <a:p>
            <a:pPr algn="r">
              <a:buNone/>
            </a:pPr>
            <a:fld id="{0505BAE5-2EE7-46BF-A86E-0B24633590A7}" type="slidenum">
              <a:rPr lang="en-US"/>
              <a:t>81</a:t>
            </a:fld>
            <a:endParaRPr lang="en-US"/>
          </a:p>
        </p:txBody>
      </p:sp>
    </p:spTree>
    <p:extLst>
      <p:ext uri="{BB962C8B-B14F-4D97-AF65-F5344CB8AC3E}">
        <p14:creationId xmlns:p14="http://schemas.microsoft.com/office/powerpoint/2010/main" val="1617537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61975" y="776288"/>
            <a:ext cx="6818313" cy="3835400"/>
          </a:xfrm>
        </p:spPr>
      </p:sp>
      <p:sp>
        <p:nvSpPr>
          <p:cNvPr id="3" name="Notes Placeholder 2"/>
          <p:cNvSpPr>
            <a:spLocks noGrp="1"/>
          </p:cNvSpPr>
          <p:nvPr>
            <p:ph type="body" idx="1"/>
          </p:nvPr>
        </p:nvSpPr>
        <p:spPr/>
        <p:txBody>
          <a:bodyPr/>
          <a:lstStyle/>
          <a:p>
            <a:r>
              <a:rPr lang="en-US" dirty="0"/>
              <a:t>Timeline I am looking at is finishing up all the research by 1 November to give me time to write the final chapter/paper, and then conducting the defense on 14 December.</a:t>
            </a:r>
          </a:p>
        </p:txBody>
      </p:sp>
      <p:sp>
        <p:nvSpPr>
          <p:cNvPr id="4" name="Slide Number Placeholder 3"/>
          <p:cNvSpPr>
            <a:spLocks noGrp="1"/>
          </p:cNvSpPr>
          <p:nvPr>
            <p:ph type="sldNum" idx="9"/>
          </p:nvPr>
        </p:nvSpPr>
        <p:spPr/>
        <p:txBody>
          <a:bodyPr/>
          <a:lstStyle/>
          <a:p>
            <a:pPr algn="r">
              <a:buNone/>
            </a:pPr>
            <a:fld id="{0505BAE5-2EE7-46BF-A86E-0B24633590A7}" type="slidenum">
              <a:rPr lang="en-US"/>
              <a:t>82</a:t>
            </a:fld>
            <a:endParaRPr lang="en-US"/>
          </a:p>
        </p:txBody>
      </p:sp>
    </p:spTree>
    <p:extLst>
      <p:ext uri="{BB962C8B-B14F-4D97-AF65-F5344CB8AC3E}">
        <p14:creationId xmlns:p14="http://schemas.microsoft.com/office/powerpoint/2010/main" val="18214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PlaceHolder 1"/>
          <p:cNvSpPr>
            <a:spLocks noGrp="1" noRot="1" noChangeAspect="1"/>
          </p:cNvSpPr>
          <p:nvPr>
            <p:ph type="sldImg"/>
          </p:nvPr>
        </p:nvSpPr>
        <p:spPr>
          <a:xfrm>
            <a:off x="717550" y="1162050"/>
            <a:ext cx="5575300" cy="3136900"/>
          </a:xfrm>
          <a:prstGeom prst="rect">
            <a:avLst/>
          </a:prstGeom>
          <a:ln w="0">
            <a:noFill/>
          </a:ln>
        </p:spPr>
      </p:sp>
      <p:sp>
        <p:nvSpPr>
          <p:cNvPr id="655" name="PlaceHolder 2"/>
          <p:cNvSpPr>
            <a:spLocks noGrp="1"/>
          </p:cNvSpPr>
          <p:nvPr>
            <p:ph type="body"/>
          </p:nvPr>
        </p:nvSpPr>
        <p:spPr>
          <a:xfrm>
            <a:off x="701040" y="4473984"/>
            <a:ext cx="5607952" cy="3660000"/>
          </a:xfrm>
          <a:prstGeom prst="rect">
            <a:avLst/>
          </a:prstGeom>
          <a:noFill/>
          <a:ln w="0">
            <a:noFill/>
          </a:ln>
        </p:spPr>
        <p:txBody>
          <a:bodyPr anchor="t">
            <a:noAutofit/>
          </a:bodyPr>
          <a:lstStyle/>
          <a:p>
            <a:pPr marL="220104" indent="-220104"/>
            <a:r>
              <a:rPr lang="en-US" sz="1000" spc="-1" dirty="0">
                <a:latin typeface="Arial"/>
              </a:rPr>
              <a:t>And so we ask the big question here, where is the incentive for security?</a:t>
            </a:r>
          </a:p>
          <a:p>
            <a:pPr marL="220104" indent="-220104"/>
            <a:endParaRPr lang="en-US" sz="1000" spc="-1" dirty="0">
              <a:latin typeface="Arial"/>
            </a:endParaRPr>
          </a:p>
          <a:p>
            <a:pPr marL="220104" indent="-220104"/>
            <a:r>
              <a:rPr lang="en-US" sz="1000" spc="-1" dirty="0">
                <a:latin typeface="Arial"/>
              </a:rPr>
              <a:t>If we look at home networks in particular, we see an environment that is largely driven by market incentivization where competitors in the home gateway market compete to have their products stand out.</a:t>
            </a:r>
          </a:p>
          <a:p>
            <a:pPr marL="220104" indent="-220104"/>
            <a:endParaRPr lang="en-US" sz="1000" spc="-1" dirty="0">
              <a:latin typeface="Arial"/>
            </a:endParaRPr>
          </a:p>
          <a:p>
            <a:pPr marL="220104" indent="-220104"/>
            <a:r>
              <a:rPr lang="en-US" sz="1000" spc="-1" dirty="0">
                <a:latin typeface="Arial"/>
              </a:rPr>
              <a:t>So things like first to market incentives for new features help products stand out. Often times these features are not fully developed or come with prototype code, rely on incomplete standards, etc.</a:t>
            </a:r>
          </a:p>
          <a:p>
            <a:pPr marL="220104" indent="-220104"/>
            <a:endParaRPr lang="en-US" sz="1000" spc="-1" dirty="0">
              <a:latin typeface="Arial"/>
            </a:endParaRPr>
          </a:p>
          <a:p>
            <a:pPr marL="220104" indent="-220104"/>
            <a:r>
              <a:rPr lang="en-US" sz="1000" spc="-1" dirty="0">
                <a:latin typeface="Arial"/>
              </a:rPr>
              <a:t>If we look at the development cycles, manufacturers place their focus in building future sales, i.e. the next release. So supporting systems that already have been sold are likely to not be a priority. We tend to see this in the long delay between patches found in most of these system where it can take upwards of a year or more for a patch to come out.</a:t>
            </a:r>
          </a:p>
          <a:p>
            <a:pPr marL="220104" indent="-220104"/>
            <a:endParaRPr lang="en-US" sz="1000" spc="-1" dirty="0">
              <a:latin typeface="Arial"/>
            </a:endParaRPr>
          </a:p>
          <a:p>
            <a:pPr marL="220104" indent="-220104"/>
            <a:r>
              <a:rPr lang="en-US" sz="1000" spc="-1" dirty="0">
                <a:latin typeface="Arial"/>
              </a:rPr>
              <a:t>From a consumer perspective, complexity often adds additional costs for the manufacturer, often in terms of product support and troubleshooting, so providing broadly simple systems that prevent user mistakes or need to do much are desirable. However this commonly translates in broad deployment of options that are often unneeded, such as UPNP, or insecure baselines such as disabled firewalls as a starting point. The problem with this approach is that manufacturers place responsibility on a user to harden their systems and users typically don’t do anything.</a:t>
            </a:r>
          </a:p>
          <a:p>
            <a:pPr marL="220104" indent="-220104"/>
            <a:endParaRPr lang="en-US" sz="1000" spc="-1" dirty="0">
              <a:latin typeface="Arial"/>
            </a:endParaRPr>
          </a:p>
          <a:p>
            <a:pPr marL="220104" indent="-220104"/>
            <a:r>
              <a:rPr lang="en-US" sz="1000" spc="-1" dirty="0">
                <a:latin typeface="Arial"/>
              </a:rPr>
              <a:t>So that leaves the question who is really responsible for security? Is it the users? Is it the manufacturers? Is it a 3</a:t>
            </a:r>
            <a:r>
              <a:rPr lang="en-US" sz="1000" spc="-1" baseline="30000" dirty="0">
                <a:latin typeface="Arial"/>
              </a:rPr>
              <a:t>rd</a:t>
            </a:r>
            <a:r>
              <a:rPr lang="en-US" sz="1000" spc="-1" dirty="0">
                <a:latin typeface="Arial"/>
              </a:rPr>
              <a:t> party standards agency? </a:t>
            </a:r>
          </a:p>
          <a:p>
            <a:pPr marL="220104" indent="-220104"/>
            <a:endParaRPr lang="en-US" sz="1000" spc="-1" dirty="0">
              <a:latin typeface="Arial"/>
            </a:endParaRPr>
          </a:p>
          <a:p>
            <a:pPr marL="220104" indent="-220104"/>
            <a:r>
              <a:rPr lang="en-US" sz="1000" spc="-1" dirty="0">
                <a:latin typeface="Arial"/>
              </a:rPr>
              <a:t>What we are left with is an insecure environment, where there is not only ambiguity for responsibility, but no clear incentive to do anything about it.</a:t>
            </a:r>
          </a:p>
        </p:txBody>
      </p:sp>
      <p:sp>
        <p:nvSpPr>
          <p:cNvPr id="656" name="PlaceHolder 3"/>
          <p:cNvSpPr>
            <a:spLocks noGrp="1"/>
          </p:cNvSpPr>
          <p:nvPr>
            <p:ph type="sldNum" idx="16"/>
          </p:nvPr>
        </p:nvSpPr>
        <p:spPr>
          <a:xfrm>
            <a:off x="3971088" y="8830116"/>
            <a:ext cx="3037472" cy="465918"/>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E196EA2-B139-480B-ACEA-09D093260395}"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PlaceHolder 1"/>
          <p:cNvSpPr>
            <a:spLocks noGrp="1" noRot="1" noChangeAspect="1"/>
          </p:cNvSpPr>
          <p:nvPr>
            <p:ph type="sldImg"/>
          </p:nvPr>
        </p:nvSpPr>
        <p:spPr>
          <a:xfrm>
            <a:off x="561975" y="776288"/>
            <a:ext cx="6818313" cy="3835400"/>
          </a:xfrm>
          <a:prstGeom prst="rect">
            <a:avLst/>
          </a:prstGeom>
          <a:ln w="0">
            <a:noFill/>
          </a:ln>
        </p:spPr>
      </p:sp>
      <p:sp>
        <p:nvSpPr>
          <p:cNvPr id="738" name="PlaceHolder 2"/>
          <p:cNvSpPr>
            <a:spLocks noGrp="1"/>
          </p:cNvSpPr>
          <p:nvPr>
            <p:ph type="body"/>
          </p:nvPr>
        </p:nvSpPr>
        <p:spPr>
          <a:xfrm>
            <a:off x="794512" y="4857186"/>
            <a:ext cx="6355728" cy="4601352"/>
          </a:xfrm>
          <a:prstGeom prst="rect">
            <a:avLst/>
          </a:prstGeom>
          <a:noFill/>
          <a:ln w="0">
            <a:noFill/>
          </a:ln>
        </p:spPr>
        <p:txBody>
          <a:bodyPr lIns="0" tIns="0" rIns="0" bIns="0" anchor="t">
            <a:noAutofit/>
          </a:bodyPr>
          <a:lstStyle/>
          <a:p>
            <a:r>
              <a:rPr lang="en-US" sz="1000" spc="-1" dirty="0">
                <a:latin typeface="Arial"/>
              </a:rPr>
              <a:t>If we look at the protocols that run our backbone, we see much of the same challenges as with home routers. </a:t>
            </a:r>
          </a:p>
          <a:p>
            <a:endParaRPr lang="en-US" sz="1000" spc="-1" dirty="0">
              <a:latin typeface="Arial"/>
            </a:endParaRPr>
          </a:p>
          <a:p>
            <a:r>
              <a:rPr lang="en-US" sz="1000" spc="-1" dirty="0">
                <a:latin typeface="Arial"/>
              </a:rPr>
              <a:t>Repeat security exposures, same flaws, little improvement over time despite decades of knowing about the issues.</a:t>
            </a:r>
          </a:p>
        </p:txBody>
      </p:sp>
    </p:spTree>
    <p:extLst>
      <p:ext uri="{BB962C8B-B14F-4D97-AF65-F5344CB8AC3E}">
        <p14:creationId xmlns:p14="http://schemas.microsoft.com/office/powerpoint/2010/main" val="1943473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C4E96532-7A78-4E1A-98E1-9B2DA1B47E9F}"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6"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FB9028D-25DC-4663-B158-2B40084A02B9}"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9"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1"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2"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9D20E5FA-98EB-49BA-AD66-2E389D7C0733}"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4"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5"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6"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7"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8"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9"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FA606A2E-7763-494A-B32B-1B96EA71A99E}"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A8940E7-07FD-4FF1-BD17-6B406B3F8948}"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4"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DD59FF2A-3481-4CFF-B366-44696F8B514C}"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7"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0BFE98F0-9FCE-40D6-A1A2-A60BBB1E8C19}"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0"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245E19D-7EC9-485B-AC8A-5E8D6073E047}"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1"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51916C94-D6A6-4ABD-AF59-83140838EF59}"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2" name="PlaceHolder 1"/>
          <p:cNvSpPr>
            <a:spLocks noGrp="1"/>
          </p:cNvSpPr>
          <p:nvPr>
            <p:ph type="subTitle"/>
          </p:nvPr>
        </p:nvSpPr>
        <p:spPr>
          <a:xfrm>
            <a:off x="0" y="681120"/>
            <a:ext cx="5273280" cy="37324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B53ACF04-67D4-4586-BFB2-6916B79DE6FA}"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5"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6"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F27AFF35-DB7F-4673-A1B0-179A14AF4B0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4569A5ED-75FA-4218-8AFB-804C31B597AC}"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8"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AED3626A-838F-4424-9F2B-D7CFADAC3F5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2"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3"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4"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64250CF-3678-498F-A19C-D456D52951C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6"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7"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0745826-1443-4F2A-AA6D-3CF1703965B1}"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9"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1"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2"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1747BAFD-4838-40EE-B705-C6C717D5371C}"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94"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5"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6"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7"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8"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9"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20BD1675-DAA8-4CB9-B9F6-6B519E999227}"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A884-3231-AE3A-E289-5433B6A334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FF6C36-B664-B954-3EA8-C67335A6EE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86D3D0-C260-C5B9-87EB-94BC84EC63EF}"/>
              </a:ext>
            </a:extLst>
          </p:cNvPr>
          <p:cNvSpPr>
            <a:spLocks noGrp="1"/>
          </p:cNvSpPr>
          <p:nvPr>
            <p:ph type="dt" sz="half" idx="10"/>
          </p:nvPr>
        </p:nvSpPr>
        <p:spPr/>
        <p:txBody>
          <a:bodyPr/>
          <a:lstStyle/>
          <a:p>
            <a:fld id="{800697DA-C76A-4415-9D69-C2FF300E9B11}" type="datetimeFigureOut">
              <a:rPr lang="en-US" smtClean="0"/>
              <a:t>2/26/2024</a:t>
            </a:fld>
            <a:endParaRPr lang="en-US"/>
          </a:p>
        </p:txBody>
      </p:sp>
      <p:sp>
        <p:nvSpPr>
          <p:cNvPr id="5" name="Footer Placeholder 4">
            <a:extLst>
              <a:ext uri="{FF2B5EF4-FFF2-40B4-BE49-F238E27FC236}">
                <a16:creationId xmlns:a16="http://schemas.microsoft.com/office/drawing/2014/main" id="{DE8430C7-A290-5357-9E0E-711A72B6F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67ECB-1D3D-A128-0112-8FA0290EEC03}"/>
              </a:ext>
            </a:extLst>
          </p:cNvPr>
          <p:cNvSpPr>
            <a:spLocks noGrp="1"/>
          </p:cNvSpPr>
          <p:nvPr>
            <p:ph type="sldNum" sz="quarter" idx="12"/>
          </p:nvPr>
        </p:nvSpPr>
        <p:spPr/>
        <p:txBody>
          <a:bodyPr/>
          <a:lstStyle/>
          <a:p>
            <a:fld id="{6AD69B93-BA74-4D0A-9F06-A70C9057B100}" type="slidenum">
              <a:rPr lang="en-US" smtClean="0"/>
              <a:t>‹#›</a:t>
            </a:fld>
            <a:endParaRPr lang="en-US"/>
          </a:p>
        </p:txBody>
      </p:sp>
    </p:spTree>
    <p:extLst>
      <p:ext uri="{BB962C8B-B14F-4D97-AF65-F5344CB8AC3E}">
        <p14:creationId xmlns:p14="http://schemas.microsoft.com/office/powerpoint/2010/main" val="36367775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0211-2571-CE56-F01E-B324CC0606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BE92FC-D1A4-245E-FE23-9B7AF360E2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15C25-B64E-5D2A-56B5-6D2637C5E2CB}"/>
              </a:ext>
            </a:extLst>
          </p:cNvPr>
          <p:cNvSpPr>
            <a:spLocks noGrp="1"/>
          </p:cNvSpPr>
          <p:nvPr>
            <p:ph type="dt" sz="half" idx="10"/>
          </p:nvPr>
        </p:nvSpPr>
        <p:spPr/>
        <p:txBody>
          <a:bodyPr/>
          <a:lstStyle/>
          <a:p>
            <a:fld id="{800697DA-C76A-4415-9D69-C2FF300E9B11}" type="datetimeFigureOut">
              <a:rPr lang="en-US" smtClean="0"/>
              <a:t>2/26/2024</a:t>
            </a:fld>
            <a:endParaRPr lang="en-US"/>
          </a:p>
        </p:txBody>
      </p:sp>
      <p:sp>
        <p:nvSpPr>
          <p:cNvPr id="5" name="Footer Placeholder 4">
            <a:extLst>
              <a:ext uri="{FF2B5EF4-FFF2-40B4-BE49-F238E27FC236}">
                <a16:creationId xmlns:a16="http://schemas.microsoft.com/office/drawing/2014/main" id="{37475FAD-E1B5-0683-9464-B8A017FD2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074066-26C1-1478-070D-5D4C793D976D}"/>
              </a:ext>
            </a:extLst>
          </p:cNvPr>
          <p:cNvSpPr>
            <a:spLocks noGrp="1"/>
          </p:cNvSpPr>
          <p:nvPr>
            <p:ph type="sldNum" sz="quarter" idx="12"/>
          </p:nvPr>
        </p:nvSpPr>
        <p:spPr/>
        <p:txBody>
          <a:bodyPr/>
          <a:lstStyle/>
          <a:p>
            <a:fld id="{6AD69B93-BA74-4D0A-9F06-A70C9057B100}" type="slidenum">
              <a:rPr lang="en-US" smtClean="0"/>
              <a:t>‹#›</a:t>
            </a:fld>
            <a:endParaRPr lang="en-US"/>
          </a:p>
        </p:txBody>
      </p:sp>
    </p:spTree>
    <p:extLst>
      <p:ext uri="{BB962C8B-B14F-4D97-AF65-F5344CB8AC3E}">
        <p14:creationId xmlns:p14="http://schemas.microsoft.com/office/powerpoint/2010/main" val="200305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7"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2F619118-08B1-483F-A27A-3B515A773581}"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81F719FC-B17D-42C5-B5FE-EB59C5116730}"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883D23A5-BD8B-4902-AEA5-58B90A97C3E3}"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 name="PlaceHolder 1"/>
          <p:cNvSpPr>
            <a:spLocks noGrp="1"/>
          </p:cNvSpPr>
          <p:nvPr>
            <p:ph type="subTitle"/>
          </p:nvPr>
        </p:nvSpPr>
        <p:spPr>
          <a:xfrm>
            <a:off x="0" y="681120"/>
            <a:ext cx="5273280" cy="37324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6ADBFE8-3A8E-4F8A-AAA2-608EF939AB08}"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6"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9C12D7F-6E49-47F4-8B9E-566A072A623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8"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9"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0"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A0A2A85-BC10-47CF-B657-0FD8D9E57F63}"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0" y="681120"/>
            <a:ext cx="5273280" cy="8049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4"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DC953ED-80E9-405F-99EB-129486E9540E}"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w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Rectangle 13"/>
          <p:cNvSpPr/>
          <p:nvPr/>
        </p:nvSpPr>
        <p:spPr>
          <a:xfrm>
            <a:off x="0" y="6557760"/>
            <a:ext cx="12191760" cy="299880"/>
          </a:xfrm>
          <a:prstGeom prst="rect">
            <a:avLst/>
          </a:prstGeom>
          <a:solidFill>
            <a:srgbClr val="CFB87C"/>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15" name="Rectangle 6"/>
          <p:cNvSpPr/>
          <p:nvPr/>
        </p:nvSpPr>
        <p:spPr>
          <a:xfrm>
            <a:off x="0" y="32040"/>
            <a:ext cx="12191760" cy="556560"/>
          </a:xfrm>
          <a:prstGeom prst="rect">
            <a:avLst/>
          </a:prstGeom>
          <a:solidFill>
            <a:srgbClr val="CFB87C"/>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2" name="Straight Connector 7"/>
          <p:cNvSpPr/>
          <p:nvPr/>
        </p:nvSpPr>
        <p:spPr>
          <a:xfrm>
            <a:off x="0" y="-360"/>
            <a:ext cx="12191760" cy="360"/>
          </a:xfrm>
          <a:prstGeom prst="line">
            <a:avLst/>
          </a:prstGeom>
          <a:ln w="63500">
            <a:solidFill>
              <a:srgbClr val="000000"/>
            </a:solidFill>
          </a:ln>
        </p:spPr>
        <p:style>
          <a:lnRef idx="2">
            <a:schemeClr val="dk1"/>
          </a:lnRef>
          <a:fillRef idx="0">
            <a:schemeClr val="dk1"/>
          </a:fillRef>
          <a:effectRef idx="1">
            <a:schemeClr val="dk1"/>
          </a:effectRef>
          <a:fontRef idx="minor"/>
        </p:style>
      </p:sp>
      <p:sp>
        <p:nvSpPr>
          <p:cNvPr id="3" name="TextBox 8"/>
          <p:cNvSpPr/>
          <p:nvPr/>
        </p:nvSpPr>
        <p:spPr>
          <a:xfrm>
            <a:off x="5428800" y="36720"/>
            <a:ext cx="6801840" cy="55254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1" strike="noStrike" spc="-1" dirty="0">
                <a:solidFill>
                  <a:srgbClr val="000000"/>
                </a:solidFill>
                <a:latin typeface="Calibri"/>
              </a:rPr>
              <a:t>Where is the Incentive? Rethinking Approaches to Security in Networks.</a:t>
            </a:r>
            <a:endParaRPr lang="en-US" sz="1600" b="0" strike="noStrike" spc="-1" dirty="0">
              <a:latin typeface="Arial"/>
            </a:endParaRPr>
          </a:p>
          <a:p>
            <a:pPr>
              <a:lnSpc>
                <a:spcPct val="100000"/>
              </a:lnSpc>
              <a:buNone/>
            </a:pPr>
            <a:r>
              <a:rPr lang="en-US" sz="1400" b="0" i="1" strike="noStrike" spc="-1" dirty="0">
                <a:solidFill>
                  <a:srgbClr val="000000"/>
                </a:solidFill>
                <a:latin typeface="Calibri"/>
              </a:rPr>
              <a:t>Karl Olson, PhD Candidate – 29 February 2024 – Dissertation Defense</a:t>
            </a:r>
            <a:endParaRPr lang="en-US" sz="1400" b="0" strike="noStrike" spc="-1" dirty="0">
              <a:latin typeface="Arial"/>
            </a:endParaRPr>
          </a:p>
        </p:txBody>
      </p:sp>
      <p:pic>
        <p:nvPicPr>
          <p:cNvPr id="4" name="Picture 9"/>
          <p:cNvPicPr/>
          <p:nvPr/>
        </p:nvPicPr>
        <p:blipFill>
          <a:blip r:embed="rId14"/>
          <a:srcRect r="83897"/>
          <a:stretch/>
        </p:blipFill>
        <p:spPr>
          <a:xfrm>
            <a:off x="97560" y="56520"/>
            <a:ext cx="605160" cy="426240"/>
          </a:xfrm>
          <a:prstGeom prst="rect">
            <a:avLst/>
          </a:prstGeom>
          <a:ln w="0">
            <a:noFill/>
          </a:ln>
        </p:spPr>
      </p:pic>
      <p:pic>
        <p:nvPicPr>
          <p:cNvPr id="5" name="Picture 10"/>
          <p:cNvPicPr/>
          <p:nvPr/>
        </p:nvPicPr>
        <p:blipFill>
          <a:blip r:embed="rId14"/>
          <a:srcRect l="17579"/>
          <a:stretch/>
        </p:blipFill>
        <p:spPr>
          <a:xfrm>
            <a:off x="713160" y="229680"/>
            <a:ext cx="2373480" cy="326160"/>
          </a:xfrm>
          <a:prstGeom prst="rect">
            <a:avLst/>
          </a:prstGeom>
          <a:ln w="0">
            <a:noFill/>
          </a:ln>
        </p:spPr>
      </p:pic>
      <p:sp>
        <p:nvSpPr>
          <p:cNvPr id="6" name="TextBox 11"/>
          <p:cNvSpPr/>
          <p:nvPr/>
        </p:nvSpPr>
        <p:spPr>
          <a:xfrm>
            <a:off x="632520" y="47520"/>
            <a:ext cx="6456960" cy="28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50" b="0" strike="noStrike" spc="-1">
                <a:solidFill>
                  <a:srgbClr val="000000"/>
                </a:solidFill>
                <a:latin typeface="HelveticaNeue-Light"/>
              </a:rPr>
              <a:t>College of Engineering and Applied Science</a:t>
            </a:r>
            <a:endParaRPr lang="en-US" sz="1250" b="0" strike="noStrike" spc="-1">
              <a:latin typeface="Arial"/>
            </a:endParaRPr>
          </a:p>
        </p:txBody>
      </p:sp>
      <p:sp>
        <p:nvSpPr>
          <p:cNvPr id="7" name="Straight Connector 12"/>
          <p:cNvSpPr/>
          <p:nvPr/>
        </p:nvSpPr>
        <p:spPr>
          <a:xfrm>
            <a:off x="5268600" y="120600"/>
            <a:ext cx="360" cy="397800"/>
          </a:xfrm>
          <a:prstGeom prst="line">
            <a:avLst/>
          </a:prstGeom>
          <a:ln w="19050">
            <a:solidFill>
              <a:srgbClr val="000000"/>
            </a:solidFill>
          </a:ln>
        </p:spPr>
        <p:style>
          <a:lnRef idx="1">
            <a:schemeClr val="dk1"/>
          </a:lnRef>
          <a:fillRef idx="0">
            <a:schemeClr val="dk1"/>
          </a:fillRef>
          <a:effectRef idx="0">
            <a:schemeClr val="dk1"/>
          </a:effectRef>
          <a:fontRef idx="minor"/>
        </p:style>
      </p:sp>
      <p:sp>
        <p:nvSpPr>
          <p:cNvPr id="8" name="Slide Number Placeholder 5"/>
          <p:cNvSpPr/>
          <p:nvPr/>
        </p:nvSpPr>
        <p:spPr>
          <a:xfrm>
            <a:off x="11532960" y="6517080"/>
            <a:ext cx="563400" cy="36468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r">
              <a:lnSpc>
                <a:spcPct val="100000"/>
              </a:lnSpc>
              <a:buNone/>
            </a:pPr>
            <a:fld id="{A0E64FB7-1C42-465D-80B5-736F09AC8265}" type="slidenum">
              <a:rPr lang="en-US" sz="1200" b="0" strike="noStrike" spc="-1">
                <a:solidFill>
                  <a:srgbClr val="8B8B8B"/>
                </a:solidFill>
                <a:latin typeface="Calibri"/>
              </a:rPr>
              <a:t>‹#›</a:t>
            </a:fld>
            <a:endParaRPr lang="en-US" sz="1200" b="0" strike="noStrike" spc="-1">
              <a:latin typeface="Arial"/>
            </a:endParaRPr>
          </a:p>
        </p:txBody>
      </p:sp>
      <p:sp>
        <p:nvSpPr>
          <p:cNvPr id="9"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10" name="PlaceHolder 2"/>
          <p:cNvSpPr>
            <a:spLocks noGrp="1"/>
          </p:cNvSpPr>
          <p:nvPr>
            <p:ph type="dt" idx="1"/>
          </p:nvPr>
        </p:nvSpPr>
        <p:spPr>
          <a:xfrm>
            <a:off x="838080" y="652536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11" name="PlaceHolder 3"/>
          <p:cNvSpPr>
            <a:spLocks noGrp="1"/>
          </p:cNvSpPr>
          <p:nvPr>
            <p:ph type="ftr" idx="2"/>
          </p:nvPr>
        </p:nvSpPr>
        <p:spPr>
          <a:xfrm>
            <a:off x="4038480" y="651708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12" name="PlaceHolder 4"/>
          <p:cNvSpPr>
            <a:spLocks noGrp="1"/>
          </p:cNvSpPr>
          <p:nvPr>
            <p:ph type="sldNum" idx="3"/>
          </p:nvPr>
        </p:nvSpPr>
        <p:spPr>
          <a:xfrm>
            <a:off x="8610480" y="6356520"/>
            <a:ext cx="2742840" cy="36468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Calibri"/>
              </a:defRPr>
            </a:lvl1pPr>
          </a:lstStyle>
          <a:p>
            <a:pPr>
              <a:lnSpc>
                <a:spcPct val="100000"/>
              </a:lnSpc>
              <a:buNone/>
            </a:pPr>
            <a:fld id="{204CB3D1-6F90-4B49-9240-62FBB8F432BD}" type="slidenum">
              <a:rPr lang="en-US" sz="1800" b="0" strike="noStrike" spc="-1">
                <a:solidFill>
                  <a:srgbClr val="000000"/>
                </a:solidFill>
                <a:latin typeface="Calibri"/>
              </a:rPr>
              <a:t>‹#›</a:t>
            </a:fld>
            <a:endParaRPr lang="en-US" sz="1800" b="0" strike="noStrike" spc="-1">
              <a:latin typeface="Times New Roman"/>
            </a:endParaRPr>
          </a:p>
        </p:txBody>
      </p:sp>
      <p:sp>
        <p:nvSpPr>
          <p:cNvPr id="13"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 name="Rectangle 13"/>
          <p:cNvSpPr/>
          <p:nvPr/>
        </p:nvSpPr>
        <p:spPr>
          <a:xfrm>
            <a:off x="0" y="6557760"/>
            <a:ext cx="12191760" cy="299880"/>
          </a:xfrm>
          <a:prstGeom prst="rect">
            <a:avLst/>
          </a:prstGeom>
          <a:solidFill>
            <a:srgbClr val="CFB87C"/>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51" name="Rectangle 6"/>
          <p:cNvSpPr/>
          <p:nvPr/>
        </p:nvSpPr>
        <p:spPr>
          <a:xfrm>
            <a:off x="0" y="32040"/>
            <a:ext cx="12191760" cy="556560"/>
          </a:xfrm>
          <a:prstGeom prst="rect">
            <a:avLst/>
          </a:prstGeom>
          <a:solidFill>
            <a:srgbClr val="CFB87C"/>
          </a:solidFill>
          <a:ln>
            <a:solidFill>
              <a:srgbClr val="325490"/>
            </a:solidFill>
          </a:ln>
        </p:spPr>
        <p:style>
          <a:lnRef idx="2">
            <a:schemeClr val="accent1">
              <a:shade val="50000"/>
            </a:schemeClr>
          </a:lnRef>
          <a:fillRef idx="1">
            <a:schemeClr val="accent1"/>
          </a:fillRef>
          <a:effectRef idx="0">
            <a:schemeClr val="accent1"/>
          </a:effectRef>
          <a:fontRef idx="minor"/>
        </p:style>
      </p:sp>
      <p:sp>
        <p:nvSpPr>
          <p:cNvPr id="52" name="Straight Connector 7"/>
          <p:cNvSpPr/>
          <p:nvPr/>
        </p:nvSpPr>
        <p:spPr>
          <a:xfrm>
            <a:off x="0" y="-360"/>
            <a:ext cx="12191760" cy="360"/>
          </a:xfrm>
          <a:prstGeom prst="line">
            <a:avLst/>
          </a:prstGeom>
          <a:ln w="63500">
            <a:solidFill>
              <a:srgbClr val="000000"/>
            </a:solidFill>
          </a:ln>
        </p:spPr>
        <p:style>
          <a:lnRef idx="2">
            <a:schemeClr val="dk1"/>
          </a:lnRef>
          <a:fillRef idx="0">
            <a:schemeClr val="dk1"/>
          </a:fillRef>
          <a:effectRef idx="1">
            <a:schemeClr val="dk1"/>
          </a:effectRef>
          <a:fontRef idx="minor"/>
        </p:style>
      </p:sp>
      <p:sp>
        <p:nvSpPr>
          <p:cNvPr id="53" name="TextBox 8"/>
          <p:cNvSpPr/>
          <p:nvPr/>
        </p:nvSpPr>
        <p:spPr>
          <a:xfrm>
            <a:off x="5428800" y="36720"/>
            <a:ext cx="6801840" cy="55254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b="1" strike="noStrike" spc="-1" dirty="0">
                <a:solidFill>
                  <a:srgbClr val="000000"/>
                </a:solidFill>
                <a:latin typeface="Calibri"/>
              </a:rPr>
              <a:t>Where is the Incentive? Rethinking Approaches to Security in Networks.</a:t>
            </a:r>
            <a:endParaRPr lang="en-US" sz="1600" b="0" strike="noStrike" spc="-1" dirty="0">
              <a:latin typeface="Arial"/>
            </a:endParaRPr>
          </a:p>
          <a:p>
            <a:pPr>
              <a:lnSpc>
                <a:spcPct val="100000"/>
              </a:lnSpc>
              <a:buNone/>
            </a:pPr>
            <a:r>
              <a:rPr lang="en-US" sz="1400" b="0" i="1" strike="noStrike" spc="-1" dirty="0">
                <a:solidFill>
                  <a:srgbClr val="000000"/>
                </a:solidFill>
                <a:latin typeface="Calibri"/>
              </a:rPr>
              <a:t>Karl Olson, PhD Candidate – 29 February 2024 – Dissertation Defense</a:t>
            </a:r>
            <a:endParaRPr lang="en-US" sz="1400" b="0" strike="noStrike" spc="-1" dirty="0">
              <a:latin typeface="Arial"/>
            </a:endParaRPr>
          </a:p>
        </p:txBody>
      </p:sp>
      <p:pic>
        <p:nvPicPr>
          <p:cNvPr id="54" name="Picture 9"/>
          <p:cNvPicPr/>
          <p:nvPr/>
        </p:nvPicPr>
        <p:blipFill>
          <a:blip r:embed="rId16"/>
          <a:srcRect r="83897"/>
          <a:stretch/>
        </p:blipFill>
        <p:spPr>
          <a:xfrm>
            <a:off x="97560" y="56520"/>
            <a:ext cx="605160" cy="426240"/>
          </a:xfrm>
          <a:prstGeom prst="rect">
            <a:avLst/>
          </a:prstGeom>
          <a:ln w="0">
            <a:noFill/>
          </a:ln>
        </p:spPr>
      </p:pic>
      <p:pic>
        <p:nvPicPr>
          <p:cNvPr id="55" name="Picture 10"/>
          <p:cNvPicPr/>
          <p:nvPr/>
        </p:nvPicPr>
        <p:blipFill>
          <a:blip r:embed="rId16"/>
          <a:srcRect l="17579"/>
          <a:stretch/>
        </p:blipFill>
        <p:spPr>
          <a:xfrm>
            <a:off x="713160" y="229680"/>
            <a:ext cx="2373480" cy="326160"/>
          </a:xfrm>
          <a:prstGeom prst="rect">
            <a:avLst/>
          </a:prstGeom>
          <a:ln w="0">
            <a:noFill/>
          </a:ln>
        </p:spPr>
      </p:pic>
      <p:sp>
        <p:nvSpPr>
          <p:cNvPr id="56" name="TextBox 11"/>
          <p:cNvSpPr/>
          <p:nvPr/>
        </p:nvSpPr>
        <p:spPr>
          <a:xfrm>
            <a:off x="632520" y="47520"/>
            <a:ext cx="6456960" cy="28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50" b="0" strike="noStrike" spc="-1">
                <a:solidFill>
                  <a:srgbClr val="000000"/>
                </a:solidFill>
                <a:latin typeface="HelveticaNeue-Light"/>
              </a:rPr>
              <a:t>College of Engineering and Applied Science</a:t>
            </a:r>
            <a:endParaRPr lang="en-US" sz="1250" b="0" strike="noStrike" spc="-1">
              <a:latin typeface="Arial"/>
            </a:endParaRPr>
          </a:p>
        </p:txBody>
      </p:sp>
      <p:sp>
        <p:nvSpPr>
          <p:cNvPr id="57" name="Straight Connector 12"/>
          <p:cNvSpPr/>
          <p:nvPr/>
        </p:nvSpPr>
        <p:spPr>
          <a:xfrm>
            <a:off x="5268600" y="120600"/>
            <a:ext cx="360" cy="397800"/>
          </a:xfrm>
          <a:prstGeom prst="line">
            <a:avLst/>
          </a:prstGeom>
          <a:ln w="19050">
            <a:solidFill>
              <a:srgbClr val="000000"/>
            </a:solidFill>
          </a:ln>
        </p:spPr>
        <p:style>
          <a:lnRef idx="1">
            <a:schemeClr val="dk1"/>
          </a:lnRef>
          <a:fillRef idx="0">
            <a:schemeClr val="dk1"/>
          </a:fillRef>
          <a:effectRef idx="0">
            <a:schemeClr val="dk1"/>
          </a:effectRef>
          <a:fontRef idx="minor"/>
        </p:style>
      </p:sp>
      <p:sp>
        <p:nvSpPr>
          <p:cNvPr id="58" name="Slide Number Placeholder 5"/>
          <p:cNvSpPr/>
          <p:nvPr/>
        </p:nvSpPr>
        <p:spPr>
          <a:xfrm>
            <a:off x="11532960" y="6517080"/>
            <a:ext cx="563400" cy="36468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r">
              <a:lnSpc>
                <a:spcPct val="100000"/>
              </a:lnSpc>
              <a:buNone/>
            </a:pPr>
            <a:fld id="{3C8B932F-3F83-4371-96B1-C29A72C3A46F}" type="slidenum">
              <a:rPr lang="en-US" sz="1200" b="0" strike="noStrike" spc="-1">
                <a:solidFill>
                  <a:srgbClr val="8B8B8B"/>
                </a:solidFill>
                <a:latin typeface="Calibri"/>
              </a:rPr>
              <a:t>‹#›</a:t>
            </a:fld>
            <a:endParaRPr lang="en-US" sz="1200" b="0" strike="noStrike" spc="-1">
              <a:latin typeface="Arial"/>
            </a:endParaRPr>
          </a:p>
        </p:txBody>
      </p:sp>
      <p:sp>
        <p:nvSpPr>
          <p:cNvPr id="59"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Click to edit </a:t>
            </a:r>
            <a:endParaRPr lang="en-US" sz="4000" b="0" strike="noStrike" spc="-1">
              <a:solidFill>
                <a:srgbClr val="000000"/>
              </a:solidFill>
              <a:latin typeface="Calibri"/>
            </a:endParaRPr>
          </a:p>
        </p:txBody>
      </p:sp>
      <p:sp>
        <p:nvSpPr>
          <p:cNvPr id="60"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61" name="PlaceHolder 3"/>
          <p:cNvSpPr>
            <a:spLocks noGrp="1"/>
          </p:cNvSpPr>
          <p:nvPr>
            <p:ph type="dt" idx="4"/>
          </p:nvPr>
        </p:nvSpPr>
        <p:spPr>
          <a:xfrm>
            <a:off x="838080" y="652536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a:endParaRPr>
          </a:p>
        </p:txBody>
      </p:sp>
      <p:sp>
        <p:nvSpPr>
          <p:cNvPr id="62" name="PlaceHolder 4"/>
          <p:cNvSpPr>
            <a:spLocks noGrp="1"/>
          </p:cNvSpPr>
          <p:nvPr>
            <p:ph type="ftr" idx="5"/>
          </p:nvPr>
        </p:nvSpPr>
        <p:spPr>
          <a:xfrm>
            <a:off x="4038480" y="6517080"/>
            <a:ext cx="41144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63" name="PlaceHolder 5"/>
          <p:cNvSpPr>
            <a:spLocks noGrp="1"/>
          </p:cNvSpPr>
          <p:nvPr>
            <p:ph type="sldNum" idx="6"/>
          </p:nvPr>
        </p:nvSpPr>
        <p:spPr>
          <a:xfrm>
            <a:off x="8610480" y="6356520"/>
            <a:ext cx="2742840" cy="36468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Calibri"/>
              </a:defRPr>
            </a:lvl1pPr>
          </a:lstStyle>
          <a:p>
            <a:pPr>
              <a:lnSpc>
                <a:spcPct val="100000"/>
              </a:lnSpc>
              <a:buNone/>
            </a:pPr>
            <a:fld id="{6DDAD4C2-1816-4F9C-BD76-CE6C41237407}" type="slidenum">
              <a:rPr lang="en-US" sz="1800" b="0" strike="noStrike" spc="-1">
                <a:solidFill>
                  <a:srgbClr val="000000"/>
                </a:solidFill>
                <a:latin typeface="Calibri"/>
              </a:rPr>
              <a:t>‹#›</a:t>
            </a:fld>
            <a:endParaRPr lang="en-US"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chart" Target="../charts/char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9.xml"/><Relationship Id="rId1" Type="http://schemas.openxmlformats.org/officeDocument/2006/relationships/slideLayout" Target="../slideLayouts/slideLayout14.xml"/><Relationship Id="rId5" Type="http://schemas.openxmlformats.org/officeDocument/2006/relationships/chart" Target="../charts/chart5.xm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chart" Target="../charts/chart7.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hyperlink" Target="https://blog.apnic.net/2023/01/11/bgp-in-2022-bgp-updates/" TargetMode="External"/><Relationship Id="rId2" Type="http://schemas.openxmlformats.org/officeDocument/2006/relationships/hyperlink" Target="https://bgp.potaroo.net/as1221/" TargetMode="External"/><Relationship Id="rId1" Type="http://schemas.openxmlformats.org/officeDocument/2006/relationships/slideLayout" Target="../slideLayouts/slideLayout25.xml"/><Relationship Id="rId5" Type="http://schemas.openxmlformats.org/officeDocument/2006/relationships/hyperlink" Target="https://ieeexplore.ieee.org/stamp/stamp.jsp?tp=&amp;arnumber=8861351" TargetMode="External"/><Relationship Id="rId4" Type="http://schemas.openxmlformats.org/officeDocument/2006/relationships/hyperlink" Target="https://www-public.imtbs-tsp.eu/~maigron/rir-stats/rir-delegations/world/world-asn-by-number.html"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www.mongodb.com/docs/manual/tutorial/implement-field-level-redaction/" TargetMode="External"/><Relationship Id="rId2" Type="http://schemas.openxmlformats.org/officeDocument/2006/relationships/hyperlink" Target="https://www.mongodb.com/docs/manual/core/views/create-view/" TargetMode="Externa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jpeg"/><Relationship Id="rId12" Type="http://schemas.openxmlformats.org/officeDocument/2006/relationships/image" Target="../media/image33.png"/><Relationship Id="rId17" Type="http://schemas.openxmlformats.org/officeDocument/2006/relationships/image" Target="../media/image38.jpeg"/><Relationship Id="rId2" Type="http://schemas.openxmlformats.org/officeDocument/2006/relationships/notesSlide" Target="../notesSlides/notesSlide9.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jpe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jpe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subTitle"/>
          </p:nvPr>
        </p:nvSpPr>
        <p:spPr>
          <a:xfrm>
            <a:off x="1523880" y="4179240"/>
            <a:ext cx="9143640" cy="1655280"/>
          </a:xfrm>
          <a:prstGeom prst="rect">
            <a:avLst/>
          </a:prstGeom>
          <a:noFill/>
          <a:ln w="0">
            <a:noFill/>
          </a:ln>
        </p:spPr>
        <p:txBody>
          <a:bodyPr anchor="t">
            <a:normAutofit fontScale="79500" lnSpcReduction="20000"/>
          </a:bodyPr>
          <a:lstStyle/>
          <a:p>
            <a:pPr algn="ctr">
              <a:lnSpc>
                <a:spcPct val="90000"/>
              </a:lnSpc>
              <a:spcBef>
                <a:spcPts val="1001"/>
              </a:spcBef>
              <a:buNone/>
              <a:tabLst>
                <a:tab pos="0" algn="l"/>
              </a:tabLst>
            </a:pPr>
            <a:r>
              <a:rPr lang="en-US" sz="2400" b="0" strike="noStrike" spc="-1" dirty="0">
                <a:solidFill>
                  <a:srgbClr val="000000"/>
                </a:solidFill>
                <a:latin typeface="Calibri"/>
              </a:rPr>
              <a:t>Karl Olson</a:t>
            </a:r>
            <a:endParaRPr lang="en-US" sz="2400" b="0" strike="noStrike" spc="-1" dirty="0">
              <a:latin typeface="Arial"/>
            </a:endParaRPr>
          </a:p>
          <a:p>
            <a:pPr algn="ctr">
              <a:lnSpc>
                <a:spcPct val="90000"/>
              </a:lnSpc>
              <a:spcBef>
                <a:spcPts val="1001"/>
              </a:spcBef>
              <a:buNone/>
              <a:tabLst>
                <a:tab pos="0" algn="l"/>
              </a:tabLst>
            </a:pPr>
            <a:r>
              <a:rPr lang="en-US" sz="2400" b="0" strike="noStrike" spc="-1" dirty="0">
                <a:solidFill>
                  <a:srgbClr val="000000"/>
                </a:solidFill>
                <a:latin typeface="Calibri"/>
              </a:rPr>
              <a:t>University of Colorado – Boulder</a:t>
            </a:r>
            <a:endParaRPr lang="en-US" sz="2400" b="0" strike="noStrike" spc="-1" dirty="0">
              <a:latin typeface="Arial"/>
            </a:endParaRPr>
          </a:p>
          <a:p>
            <a:pPr algn="ctr">
              <a:lnSpc>
                <a:spcPct val="90000"/>
              </a:lnSpc>
              <a:spcBef>
                <a:spcPts val="1001"/>
              </a:spcBef>
              <a:buNone/>
              <a:tabLst>
                <a:tab pos="0" algn="l"/>
              </a:tabLst>
            </a:pPr>
            <a:endParaRPr lang="en-US" sz="2400" b="0" strike="noStrike" spc="-1" dirty="0">
              <a:latin typeface="Arial"/>
            </a:endParaRPr>
          </a:p>
          <a:p>
            <a:pPr algn="ctr">
              <a:lnSpc>
                <a:spcPct val="90000"/>
              </a:lnSpc>
              <a:spcBef>
                <a:spcPts val="1001"/>
              </a:spcBef>
              <a:buNone/>
              <a:tabLst>
                <a:tab pos="0" algn="l"/>
              </a:tabLst>
            </a:pPr>
            <a:r>
              <a:rPr lang="en-US" sz="2400" b="0" strike="noStrike" spc="-1" dirty="0">
                <a:solidFill>
                  <a:srgbClr val="000000"/>
                </a:solidFill>
                <a:latin typeface="Calibri"/>
              </a:rPr>
              <a:t>PhD Dissertation Defense</a:t>
            </a:r>
            <a:endParaRPr lang="en-US" sz="2400" b="0" strike="noStrike" spc="-1" dirty="0">
              <a:latin typeface="Arial"/>
            </a:endParaRPr>
          </a:p>
          <a:p>
            <a:pPr algn="ctr">
              <a:lnSpc>
                <a:spcPct val="90000"/>
              </a:lnSpc>
              <a:spcBef>
                <a:spcPts val="1001"/>
              </a:spcBef>
              <a:buNone/>
              <a:tabLst>
                <a:tab pos="0" algn="l"/>
              </a:tabLst>
            </a:pPr>
            <a:r>
              <a:rPr lang="en-US" sz="2400" b="0" strike="noStrike" spc="-1" dirty="0">
                <a:solidFill>
                  <a:srgbClr val="000000"/>
                </a:solidFill>
                <a:latin typeface="Calibri"/>
              </a:rPr>
              <a:t>February 29th  - 2024</a:t>
            </a:r>
            <a:endParaRPr lang="en-US" sz="2400" b="0" strike="noStrike" spc="-1" dirty="0">
              <a:latin typeface="Arial"/>
            </a:endParaRPr>
          </a:p>
        </p:txBody>
      </p:sp>
      <p:sp>
        <p:nvSpPr>
          <p:cNvPr id="107" name="PlaceHolder 2"/>
          <p:cNvSpPr>
            <a:spLocks noGrp="1"/>
          </p:cNvSpPr>
          <p:nvPr>
            <p:ph type="title"/>
          </p:nvPr>
        </p:nvSpPr>
        <p:spPr>
          <a:xfrm>
            <a:off x="1523880" y="1122480"/>
            <a:ext cx="9143640" cy="2387160"/>
          </a:xfrm>
          <a:prstGeom prst="rect">
            <a:avLst/>
          </a:prstGeom>
          <a:noFill/>
          <a:ln w="0">
            <a:noFill/>
          </a:ln>
        </p:spPr>
        <p:txBody>
          <a:bodyPr anchor="b">
            <a:normAutofit fontScale="92000"/>
          </a:bodyPr>
          <a:lstStyle/>
          <a:p>
            <a:pPr algn="ctr">
              <a:lnSpc>
                <a:spcPct val="90000"/>
              </a:lnSpc>
              <a:buNone/>
            </a:pPr>
            <a:r>
              <a:rPr lang="en-US" sz="6000" b="0" strike="noStrike" spc="-1" dirty="0">
                <a:solidFill>
                  <a:srgbClr val="000000"/>
                </a:solidFill>
                <a:latin typeface="Calibri Light"/>
              </a:rPr>
              <a:t>Where is the Incentive? Rethinking Approaches to Security in Networks.</a:t>
            </a:r>
            <a:endParaRPr lang="en-US" sz="6000" b="0" strike="noStrike" spc="-1" dirty="0">
              <a:solidFill>
                <a:srgbClr val="000000"/>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 name="Picture 2" descr="Example BGP Hijack Attack"/>
          <p:cNvPicPr/>
          <p:nvPr/>
        </p:nvPicPr>
        <p:blipFill>
          <a:blip r:embed="rId3"/>
          <a:stretch/>
        </p:blipFill>
        <p:spPr>
          <a:xfrm>
            <a:off x="6095880" y="2076120"/>
            <a:ext cx="4984920" cy="3541320"/>
          </a:xfrm>
          <a:prstGeom prst="rect">
            <a:avLst/>
          </a:prstGeom>
          <a:ln w="0">
            <a:noFill/>
          </a:ln>
        </p:spPr>
      </p:pic>
      <p:sp>
        <p:nvSpPr>
          <p:cNvPr id="374" name="TextBox 4"/>
          <p:cNvSpPr/>
          <p:nvPr/>
        </p:nvSpPr>
        <p:spPr>
          <a:xfrm>
            <a:off x="402840" y="2231640"/>
            <a:ext cx="5345640" cy="393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u="sng" strike="noStrike" spc="-1">
                <a:solidFill>
                  <a:srgbClr val="000000"/>
                </a:solidFill>
                <a:uFillTx/>
                <a:latin typeface="Calibri"/>
              </a:rPr>
              <a:t>BGP Hijacking:</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Calibri"/>
              </a:rPr>
              <a:t>2008 – Pakistan blocks Youtube</a:t>
            </a:r>
            <a:endParaRPr lang="en-US" sz="1800" b="0" strike="noStrike" spc="-1">
              <a:latin typeface="Arial"/>
            </a:endParaRPr>
          </a:p>
          <a:p>
            <a:pPr>
              <a:lnSpc>
                <a:spcPct val="100000"/>
              </a:lnSpc>
              <a:buNone/>
            </a:pPr>
            <a:r>
              <a:rPr lang="en-US" sz="1800" b="0" strike="noStrike" spc="-1">
                <a:solidFill>
                  <a:srgbClr val="000000"/>
                </a:solidFill>
                <a:latin typeface="Calibri"/>
              </a:rPr>
              <a:t>2017 – Russia hijacks prefixes belonging to international banks</a:t>
            </a:r>
            <a:endParaRPr lang="en-US" sz="1800" b="0" strike="noStrike" spc="-1">
              <a:latin typeface="Arial"/>
            </a:endParaRPr>
          </a:p>
          <a:p>
            <a:pPr>
              <a:lnSpc>
                <a:spcPct val="100000"/>
              </a:lnSpc>
              <a:buNone/>
            </a:pPr>
            <a:r>
              <a:rPr lang="en-US" sz="1800" b="0" strike="noStrike" spc="-1">
                <a:solidFill>
                  <a:srgbClr val="000000"/>
                </a:solidFill>
                <a:latin typeface="Calibri"/>
              </a:rPr>
              <a:t>2018 – China Telcom originates Google addresses bringing Google services offline.</a:t>
            </a:r>
            <a:endParaRPr lang="en-US" sz="1800" b="0" strike="noStrike" spc="-1">
              <a:latin typeface="Arial"/>
            </a:endParaRPr>
          </a:p>
          <a:p>
            <a:pPr>
              <a:lnSpc>
                <a:spcPct val="100000"/>
              </a:lnSpc>
              <a:buNone/>
            </a:pPr>
            <a:r>
              <a:rPr lang="en-US" sz="1800" b="0" strike="noStrike" spc="-1">
                <a:solidFill>
                  <a:srgbClr val="000000"/>
                </a:solidFill>
                <a:latin typeface="Calibri"/>
              </a:rPr>
              <a:t>2019 – European mobile traffic routed through China</a:t>
            </a:r>
            <a:endParaRPr lang="en-US" sz="1800" b="0" strike="noStrike" spc="-1">
              <a:latin typeface="Arial"/>
            </a:endParaRPr>
          </a:p>
          <a:p>
            <a:pPr>
              <a:lnSpc>
                <a:spcPct val="100000"/>
              </a:lnSpc>
              <a:buNone/>
            </a:pPr>
            <a:r>
              <a:rPr lang="en-US" sz="1800" b="0" strike="noStrike" spc="-1">
                <a:solidFill>
                  <a:srgbClr val="000000"/>
                </a:solidFill>
                <a:latin typeface="Calibri"/>
              </a:rPr>
              <a:t>2022 – Attackers hijack BGP traffic for South Korean crypto platform, steal $2 mil of cryptocurrency</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Calibri"/>
              </a:rPr>
              <a:t>	</a:t>
            </a:r>
            <a:endParaRPr lang="en-US" sz="1800" b="0" strike="noStrike" spc="-1">
              <a:latin typeface="Arial"/>
            </a:endParaRPr>
          </a:p>
        </p:txBody>
      </p:sp>
      <p:sp>
        <p:nvSpPr>
          <p:cNvPr id="2" name="PlaceHolder 1">
            <a:extLst>
              <a:ext uri="{FF2B5EF4-FFF2-40B4-BE49-F238E27FC236}">
                <a16:creationId xmlns:a16="http://schemas.microsoft.com/office/drawing/2014/main" id="{F120C01A-6B54-8EF9-75DB-7E0CFDCAEF9C}"/>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Internet Security</a:t>
            </a:r>
            <a:endParaRPr lang="en-US" sz="4000" spc="-1" dirty="0">
              <a:solidFill>
                <a:srgbClr val="000000"/>
              </a:solidFill>
              <a:latin typeface="Calibri"/>
            </a:endParaRPr>
          </a:p>
        </p:txBody>
      </p:sp>
    </p:spTree>
    <p:extLst>
      <p:ext uri="{BB962C8B-B14F-4D97-AF65-F5344CB8AC3E}">
        <p14:creationId xmlns:p14="http://schemas.microsoft.com/office/powerpoint/2010/main" val="1812217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2"/>
          <p:cNvSpPr>
            <a:spLocks noGrp="1"/>
          </p:cNvSpPr>
          <p:nvPr>
            <p:ph/>
          </p:nvPr>
        </p:nvSpPr>
        <p:spPr>
          <a:xfrm>
            <a:off x="1481400" y="1643040"/>
            <a:ext cx="2958480" cy="633960"/>
          </a:xfrm>
          <a:prstGeom prst="rect">
            <a:avLst/>
          </a:prstGeom>
          <a:noFill/>
          <a:ln w="0">
            <a:noFill/>
          </a:ln>
        </p:spPr>
        <p:txBody>
          <a:bodyPr anchor="t">
            <a:normAutofit fontScale="99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Prefix Hijacking</a:t>
            </a:r>
          </a:p>
        </p:txBody>
      </p:sp>
      <p:pic>
        <p:nvPicPr>
          <p:cNvPr id="377" name="Picture 2" descr="Router Clipart | Free download on ClipArtMag"/>
          <p:cNvPicPr/>
          <p:nvPr/>
        </p:nvPicPr>
        <p:blipFill>
          <a:blip r:embed="rId3"/>
          <a:stretch/>
        </p:blipFill>
        <p:spPr>
          <a:xfrm>
            <a:off x="512640" y="2797560"/>
            <a:ext cx="880200" cy="596160"/>
          </a:xfrm>
          <a:prstGeom prst="rect">
            <a:avLst/>
          </a:prstGeom>
          <a:ln w="0">
            <a:noFill/>
          </a:ln>
        </p:spPr>
      </p:pic>
      <p:pic>
        <p:nvPicPr>
          <p:cNvPr id="378" name="Picture 2" descr="Router Clipart | Free download on ClipArtMag"/>
          <p:cNvPicPr/>
          <p:nvPr/>
        </p:nvPicPr>
        <p:blipFill>
          <a:blip r:embed="rId3"/>
          <a:stretch/>
        </p:blipFill>
        <p:spPr>
          <a:xfrm>
            <a:off x="2579040" y="2200680"/>
            <a:ext cx="880200" cy="596160"/>
          </a:xfrm>
          <a:prstGeom prst="rect">
            <a:avLst/>
          </a:prstGeom>
          <a:ln w="0">
            <a:noFill/>
          </a:ln>
        </p:spPr>
      </p:pic>
      <p:pic>
        <p:nvPicPr>
          <p:cNvPr id="379" name="Picture 2" descr="Router Clipart | Free download on ClipArtMag"/>
          <p:cNvPicPr/>
          <p:nvPr/>
        </p:nvPicPr>
        <p:blipFill>
          <a:blip r:embed="rId3"/>
          <a:stretch/>
        </p:blipFill>
        <p:spPr>
          <a:xfrm>
            <a:off x="4275360" y="2849400"/>
            <a:ext cx="880200" cy="596160"/>
          </a:xfrm>
          <a:prstGeom prst="rect">
            <a:avLst/>
          </a:prstGeom>
          <a:ln w="0">
            <a:noFill/>
          </a:ln>
        </p:spPr>
      </p:pic>
      <p:pic>
        <p:nvPicPr>
          <p:cNvPr id="380" name="Picture 2" descr="Router Clipart | Free download on ClipArtMag"/>
          <p:cNvPicPr/>
          <p:nvPr/>
        </p:nvPicPr>
        <p:blipFill>
          <a:blip r:embed="rId3"/>
          <a:stretch/>
        </p:blipFill>
        <p:spPr>
          <a:xfrm>
            <a:off x="2579040" y="3488760"/>
            <a:ext cx="880200" cy="596160"/>
          </a:xfrm>
          <a:prstGeom prst="rect">
            <a:avLst/>
          </a:prstGeom>
          <a:ln w="0">
            <a:noFill/>
          </a:ln>
        </p:spPr>
      </p:pic>
      <p:pic>
        <p:nvPicPr>
          <p:cNvPr id="381" name="Picture 2" descr="Router Clipart | Free download on ClipArtMag"/>
          <p:cNvPicPr/>
          <p:nvPr/>
        </p:nvPicPr>
        <p:blipFill>
          <a:blip r:embed="rId3"/>
          <a:stretch/>
        </p:blipFill>
        <p:spPr>
          <a:xfrm>
            <a:off x="523440" y="4254120"/>
            <a:ext cx="880200" cy="596160"/>
          </a:xfrm>
          <a:prstGeom prst="rect">
            <a:avLst/>
          </a:prstGeom>
          <a:ln w="0">
            <a:noFill/>
          </a:ln>
        </p:spPr>
      </p:pic>
      <p:pic>
        <p:nvPicPr>
          <p:cNvPr id="382" name="Picture 2" descr="Router Clipart | Free download on ClipArtMag"/>
          <p:cNvPicPr/>
          <p:nvPr/>
        </p:nvPicPr>
        <p:blipFill>
          <a:blip r:embed="rId3"/>
          <a:stretch/>
        </p:blipFill>
        <p:spPr>
          <a:xfrm>
            <a:off x="2579040" y="4851000"/>
            <a:ext cx="880200" cy="596160"/>
          </a:xfrm>
          <a:prstGeom prst="rect">
            <a:avLst/>
          </a:prstGeom>
          <a:ln w="0">
            <a:noFill/>
          </a:ln>
        </p:spPr>
      </p:pic>
      <p:sp>
        <p:nvSpPr>
          <p:cNvPr id="383" name="Straight Connector 9"/>
          <p:cNvSpPr/>
          <p:nvPr/>
        </p:nvSpPr>
        <p:spPr>
          <a:xfrm>
            <a:off x="3459600" y="2498760"/>
            <a:ext cx="815760" cy="64872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384" name="Straight Connector 10"/>
          <p:cNvSpPr/>
          <p:nvPr/>
        </p:nvSpPr>
        <p:spPr>
          <a:xfrm flipV="1">
            <a:off x="3459600" y="3147480"/>
            <a:ext cx="815760" cy="639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385" name="Straight Connector 13"/>
          <p:cNvSpPr/>
          <p:nvPr/>
        </p:nvSpPr>
        <p:spPr>
          <a:xfrm flipV="1">
            <a:off x="1393200" y="2498760"/>
            <a:ext cx="1185840" cy="59688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386" name="Straight Connector 16"/>
          <p:cNvSpPr/>
          <p:nvPr/>
        </p:nvSpPr>
        <p:spPr>
          <a:xfrm flipH="1" flipV="1">
            <a:off x="952920" y="3394080"/>
            <a:ext cx="10800" cy="86004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387" name="Straight Connector 20"/>
          <p:cNvSpPr/>
          <p:nvPr/>
        </p:nvSpPr>
        <p:spPr>
          <a:xfrm>
            <a:off x="3019320" y="4085280"/>
            <a:ext cx="360" cy="765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388" name="TextBox 23"/>
          <p:cNvSpPr/>
          <p:nvPr/>
        </p:nvSpPr>
        <p:spPr>
          <a:xfrm>
            <a:off x="322560" y="4851000"/>
            <a:ext cx="12816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11.0.0.0/24</a:t>
            </a:r>
            <a:endParaRPr lang="en-US" sz="1800" b="0" strike="noStrike" spc="-1">
              <a:latin typeface="Arial"/>
            </a:endParaRPr>
          </a:p>
        </p:txBody>
      </p:sp>
      <p:sp>
        <p:nvSpPr>
          <p:cNvPr id="389" name="Arrow: Right 24"/>
          <p:cNvSpPr/>
          <p:nvPr/>
        </p:nvSpPr>
        <p:spPr>
          <a:xfrm rot="16200000">
            <a:off x="2854800" y="4336920"/>
            <a:ext cx="735840" cy="226800"/>
          </a:xfrm>
          <a:prstGeom prst="rightArrow">
            <a:avLst>
              <a:gd name="adj1" fmla="val 50000"/>
              <a:gd name="adj2" fmla="val 50000"/>
            </a:avLst>
          </a:prstGeom>
          <a:solidFill>
            <a:srgbClr val="70AD47"/>
          </a:solidFill>
          <a:ln>
            <a:solidFill>
              <a:srgbClr val="314B1F"/>
            </a:solidFill>
          </a:ln>
        </p:spPr>
        <p:style>
          <a:lnRef idx="2">
            <a:schemeClr val="accent6">
              <a:shade val="15000"/>
            </a:schemeClr>
          </a:lnRef>
          <a:fillRef idx="1">
            <a:schemeClr val="accent6"/>
          </a:fillRef>
          <a:effectRef idx="0">
            <a:schemeClr val="accent6"/>
          </a:effectRef>
          <a:fontRef idx="minor"/>
        </p:style>
        <p:txBody>
          <a:bodyPr/>
          <a:lstStyle/>
          <a:p>
            <a:endParaRPr lang="en-US"/>
          </a:p>
        </p:txBody>
      </p:sp>
      <p:sp>
        <p:nvSpPr>
          <p:cNvPr id="390" name="Arrow: Right 25"/>
          <p:cNvSpPr/>
          <p:nvPr/>
        </p:nvSpPr>
        <p:spPr>
          <a:xfrm rot="19313400">
            <a:off x="3386160" y="3280320"/>
            <a:ext cx="735840" cy="226800"/>
          </a:xfrm>
          <a:prstGeom prst="rightArrow">
            <a:avLst>
              <a:gd name="adj1" fmla="val 50000"/>
              <a:gd name="adj2" fmla="val 50000"/>
            </a:avLst>
          </a:prstGeom>
          <a:solidFill>
            <a:srgbClr val="70AD47"/>
          </a:solidFill>
          <a:ln>
            <a:solidFill>
              <a:srgbClr val="314B1F"/>
            </a:solidFill>
          </a:ln>
        </p:spPr>
        <p:style>
          <a:lnRef idx="2">
            <a:schemeClr val="accent6">
              <a:shade val="15000"/>
            </a:schemeClr>
          </a:lnRef>
          <a:fillRef idx="1">
            <a:schemeClr val="accent6"/>
          </a:fillRef>
          <a:effectRef idx="0">
            <a:schemeClr val="accent6"/>
          </a:effectRef>
          <a:fontRef idx="minor"/>
        </p:style>
        <p:txBody>
          <a:bodyPr/>
          <a:lstStyle/>
          <a:p>
            <a:endParaRPr lang="en-US"/>
          </a:p>
        </p:txBody>
      </p:sp>
      <p:sp>
        <p:nvSpPr>
          <p:cNvPr id="391" name="Arrow: Right 26"/>
          <p:cNvSpPr/>
          <p:nvPr/>
        </p:nvSpPr>
        <p:spPr>
          <a:xfrm rot="13123800">
            <a:off x="3396600" y="2776320"/>
            <a:ext cx="735840" cy="226800"/>
          </a:xfrm>
          <a:prstGeom prst="rightArrow">
            <a:avLst>
              <a:gd name="adj1" fmla="val 50000"/>
              <a:gd name="adj2" fmla="val 50000"/>
            </a:avLst>
          </a:prstGeom>
          <a:solidFill>
            <a:srgbClr val="70AD47"/>
          </a:solidFill>
          <a:ln>
            <a:solidFill>
              <a:srgbClr val="314B1F"/>
            </a:solidFill>
          </a:ln>
        </p:spPr>
        <p:style>
          <a:lnRef idx="2">
            <a:schemeClr val="accent6">
              <a:shade val="15000"/>
            </a:schemeClr>
          </a:lnRef>
          <a:fillRef idx="1">
            <a:schemeClr val="accent6"/>
          </a:fillRef>
          <a:effectRef idx="0">
            <a:schemeClr val="accent6"/>
          </a:effectRef>
          <a:fontRef idx="minor"/>
        </p:style>
        <p:txBody>
          <a:bodyPr/>
          <a:lstStyle/>
          <a:p>
            <a:endParaRPr lang="en-US"/>
          </a:p>
        </p:txBody>
      </p:sp>
      <p:sp>
        <p:nvSpPr>
          <p:cNvPr id="392" name="Arrow: Right 27"/>
          <p:cNvSpPr/>
          <p:nvPr/>
        </p:nvSpPr>
        <p:spPr>
          <a:xfrm rot="9204000">
            <a:off x="1670400" y="2828520"/>
            <a:ext cx="735840" cy="226800"/>
          </a:xfrm>
          <a:prstGeom prst="rightArrow">
            <a:avLst>
              <a:gd name="adj1" fmla="val 50000"/>
              <a:gd name="adj2" fmla="val 50000"/>
            </a:avLst>
          </a:prstGeom>
          <a:solidFill>
            <a:srgbClr val="70AD47"/>
          </a:solidFill>
          <a:ln>
            <a:solidFill>
              <a:srgbClr val="314B1F"/>
            </a:solidFill>
          </a:ln>
        </p:spPr>
        <p:style>
          <a:lnRef idx="2">
            <a:schemeClr val="accent6">
              <a:shade val="15000"/>
            </a:schemeClr>
          </a:lnRef>
          <a:fillRef idx="1">
            <a:schemeClr val="accent6"/>
          </a:fillRef>
          <a:effectRef idx="0">
            <a:schemeClr val="accent6"/>
          </a:effectRef>
          <a:fontRef idx="minor"/>
        </p:style>
        <p:txBody>
          <a:bodyPr/>
          <a:lstStyle/>
          <a:p>
            <a:endParaRPr lang="en-US"/>
          </a:p>
        </p:txBody>
      </p:sp>
      <p:sp>
        <p:nvSpPr>
          <p:cNvPr id="393" name="Arrow: Right 28"/>
          <p:cNvSpPr/>
          <p:nvPr/>
        </p:nvSpPr>
        <p:spPr>
          <a:xfrm rot="5400000">
            <a:off x="762840" y="3721680"/>
            <a:ext cx="735840" cy="226800"/>
          </a:xfrm>
          <a:prstGeom prst="rightArrow">
            <a:avLst>
              <a:gd name="adj1" fmla="val 50000"/>
              <a:gd name="adj2" fmla="val 50000"/>
            </a:avLst>
          </a:prstGeom>
          <a:solidFill>
            <a:srgbClr val="70AD47"/>
          </a:solidFill>
          <a:ln>
            <a:solidFill>
              <a:srgbClr val="314B1F"/>
            </a:solidFill>
          </a:ln>
        </p:spPr>
        <p:style>
          <a:lnRef idx="2">
            <a:schemeClr val="accent6">
              <a:shade val="15000"/>
            </a:schemeClr>
          </a:lnRef>
          <a:fillRef idx="1">
            <a:schemeClr val="accent6"/>
          </a:fillRef>
          <a:effectRef idx="0">
            <a:schemeClr val="accent6"/>
          </a:effectRef>
          <a:fontRef idx="minor"/>
        </p:style>
        <p:txBody>
          <a:bodyPr/>
          <a:lstStyle/>
          <a:p>
            <a:endParaRPr lang="en-US"/>
          </a:p>
        </p:txBody>
      </p:sp>
      <p:sp>
        <p:nvSpPr>
          <p:cNvPr id="394" name="TextBox 29"/>
          <p:cNvSpPr/>
          <p:nvPr/>
        </p:nvSpPr>
        <p:spPr>
          <a:xfrm>
            <a:off x="2482920" y="5399280"/>
            <a:ext cx="12816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11.0.0.0/24</a:t>
            </a:r>
            <a:endParaRPr lang="en-US" sz="1800" b="0" strike="noStrike" spc="-1">
              <a:latin typeface="Arial"/>
            </a:endParaRPr>
          </a:p>
        </p:txBody>
      </p:sp>
      <p:sp>
        <p:nvSpPr>
          <p:cNvPr id="395" name="Arrow: Right 32"/>
          <p:cNvSpPr/>
          <p:nvPr/>
        </p:nvSpPr>
        <p:spPr>
          <a:xfrm rot="8423400">
            <a:off x="3460320" y="3479400"/>
            <a:ext cx="880200" cy="276840"/>
          </a:xfrm>
          <a:prstGeom prst="rightArrow">
            <a:avLst>
              <a:gd name="adj1" fmla="val 50000"/>
              <a:gd name="adj2" fmla="val 5000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sp>
        <p:nvSpPr>
          <p:cNvPr id="396" name="Arrow: Right 34"/>
          <p:cNvSpPr/>
          <p:nvPr/>
        </p:nvSpPr>
        <p:spPr>
          <a:xfrm rot="5400000">
            <a:off x="2818080" y="4352760"/>
            <a:ext cx="818640" cy="276840"/>
          </a:xfrm>
          <a:prstGeom prst="rightArrow">
            <a:avLst>
              <a:gd name="adj1" fmla="val 50000"/>
              <a:gd name="adj2" fmla="val 5000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pic>
        <p:nvPicPr>
          <p:cNvPr id="397" name="Picture 2" descr="Router Clipart | Free download on ClipArtMag"/>
          <p:cNvPicPr/>
          <p:nvPr/>
        </p:nvPicPr>
        <p:blipFill>
          <a:blip r:embed="rId3"/>
          <a:stretch/>
        </p:blipFill>
        <p:spPr>
          <a:xfrm>
            <a:off x="6360480" y="2849400"/>
            <a:ext cx="880200" cy="596160"/>
          </a:xfrm>
          <a:prstGeom prst="rect">
            <a:avLst/>
          </a:prstGeom>
          <a:ln w="0">
            <a:noFill/>
          </a:ln>
        </p:spPr>
      </p:pic>
      <p:pic>
        <p:nvPicPr>
          <p:cNvPr id="398" name="Picture 2" descr="Router Clipart | Free download on ClipArtMag"/>
          <p:cNvPicPr/>
          <p:nvPr/>
        </p:nvPicPr>
        <p:blipFill>
          <a:blip r:embed="rId3"/>
          <a:stretch/>
        </p:blipFill>
        <p:spPr>
          <a:xfrm>
            <a:off x="8427240" y="2252520"/>
            <a:ext cx="880200" cy="596160"/>
          </a:xfrm>
          <a:prstGeom prst="rect">
            <a:avLst/>
          </a:prstGeom>
          <a:ln w="0">
            <a:noFill/>
          </a:ln>
        </p:spPr>
      </p:pic>
      <p:pic>
        <p:nvPicPr>
          <p:cNvPr id="399" name="Picture 2" descr="Router Clipart | Free download on ClipArtMag"/>
          <p:cNvPicPr/>
          <p:nvPr/>
        </p:nvPicPr>
        <p:blipFill>
          <a:blip r:embed="rId3"/>
          <a:stretch/>
        </p:blipFill>
        <p:spPr>
          <a:xfrm>
            <a:off x="10123560" y="2901240"/>
            <a:ext cx="880200" cy="596160"/>
          </a:xfrm>
          <a:prstGeom prst="rect">
            <a:avLst/>
          </a:prstGeom>
          <a:ln w="0">
            <a:noFill/>
          </a:ln>
        </p:spPr>
      </p:pic>
      <p:pic>
        <p:nvPicPr>
          <p:cNvPr id="400" name="Picture 2" descr="Router Clipart | Free download on ClipArtMag"/>
          <p:cNvPicPr/>
          <p:nvPr/>
        </p:nvPicPr>
        <p:blipFill>
          <a:blip r:embed="rId3"/>
          <a:stretch/>
        </p:blipFill>
        <p:spPr>
          <a:xfrm>
            <a:off x="8427240" y="3540600"/>
            <a:ext cx="880200" cy="596160"/>
          </a:xfrm>
          <a:prstGeom prst="rect">
            <a:avLst/>
          </a:prstGeom>
          <a:ln w="0">
            <a:noFill/>
          </a:ln>
        </p:spPr>
      </p:pic>
      <p:pic>
        <p:nvPicPr>
          <p:cNvPr id="401" name="Picture 2" descr="Router Clipart | Free download on ClipArtMag"/>
          <p:cNvPicPr/>
          <p:nvPr/>
        </p:nvPicPr>
        <p:blipFill>
          <a:blip r:embed="rId3"/>
          <a:stretch/>
        </p:blipFill>
        <p:spPr>
          <a:xfrm>
            <a:off x="6371280" y="4305960"/>
            <a:ext cx="880200" cy="596160"/>
          </a:xfrm>
          <a:prstGeom prst="rect">
            <a:avLst/>
          </a:prstGeom>
          <a:ln w="0">
            <a:noFill/>
          </a:ln>
        </p:spPr>
      </p:pic>
      <p:pic>
        <p:nvPicPr>
          <p:cNvPr id="402" name="Picture 2" descr="Router Clipart | Free download on ClipArtMag"/>
          <p:cNvPicPr/>
          <p:nvPr/>
        </p:nvPicPr>
        <p:blipFill>
          <a:blip r:embed="rId3"/>
          <a:stretch/>
        </p:blipFill>
        <p:spPr>
          <a:xfrm>
            <a:off x="8427240" y="4902840"/>
            <a:ext cx="880200" cy="596160"/>
          </a:xfrm>
          <a:prstGeom prst="rect">
            <a:avLst/>
          </a:prstGeom>
          <a:ln w="0">
            <a:noFill/>
          </a:ln>
        </p:spPr>
      </p:pic>
      <p:sp>
        <p:nvSpPr>
          <p:cNvPr id="403" name="Straight Connector 41"/>
          <p:cNvSpPr/>
          <p:nvPr/>
        </p:nvSpPr>
        <p:spPr>
          <a:xfrm>
            <a:off x="9307440" y="2550600"/>
            <a:ext cx="815760" cy="64872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404" name="Straight Connector 42"/>
          <p:cNvSpPr/>
          <p:nvPr/>
        </p:nvSpPr>
        <p:spPr>
          <a:xfrm flipV="1">
            <a:off x="9307440" y="3199320"/>
            <a:ext cx="815760" cy="639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405" name="Straight Connector 43"/>
          <p:cNvSpPr/>
          <p:nvPr/>
        </p:nvSpPr>
        <p:spPr>
          <a:xfrm flipV="1">
            <a:off x="7241040" y="2550600"/>
            <a:ext cx="1185840" cy="59688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406" name="Straight Connector 44"/>
          <p:cNvSpPr/>
          <p:nvPr/>
        </p:nvSpPr>
        <p:spPr>
          <a:xfrm flipH="1" flipV="1">
            <a:off x="6800760" y="3445920"/>
            <a:ext cx="10800" cy="86004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407" name="Straight Connector 45"/>
          <p:cNvSpPr/>
          <p:nvPr/>
        </p:nvSpPr>
        <p:spPr>
          <a:xfrm>
            <a:off x="8867160" y="4137120"/>
            <a:ext cx="360" cy="765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408" name="TextBox 46"/>
          <p:cNvSpPr/>
          <p:nvPr/>
        </p:nvSpPr>
        <p:spPr>
          <a:xfrm>
            <a:off x="6170760" y="4902840"/>
            <a:ext cx="12816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11.0.0.0/24</a:t>
            </a:r>
            <a:endParaRPr lang="en-US" sz="1800" b="0" strike="noStrike" spc="-1">
              <a:latin typeface="Arial"/>
            </a:endParaRPr>
          </a:p>
        </p:txBody>
      </p:sp>
      <p:sp>
        <p:nvSpPr>
          <p:cNvPr id="409" name="TextBox 52"/>
          <p:cNvSpPr/>
          <p:nvPr/>
        </p:nvSpPr>
        <p:spPr>
          <a:xfrm>
            <a:off x="8206920" y="5499360"/>
            <a:ext cx="17272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11.0.0.128/25</a:t>
            </a:r>
            <a:endParaRPr lang="en-US" sz="1800" b="0" strike="noStrike" spc="-1">
              <a:latin typeface="Arial"/>
            </a:endParaRPr>
          </a:p>
        </p:txBody>
      </p:sp>
      <p:sp>
        <p:nvSpPr>
          <p:cNvPr id="410" name="Content Placeholder 2"/>
          <p:cNvSpPr/>
          <p:nvPr/>
        </p:nvSpPr>
        <p:spPr>
          <a:xfrm>
            <a:off x="7529400" y="1713600"/>
            <a:ext cx="2958480" cy="63396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0500" lnSpcReduction="10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Sub-Prefix Hijacking</a:t>
            </a:r>
            <a:endParaRPr lang="en-US" sz="2800" b="0" strike="noStrike" spc="-1">
              <a:latin typeface="Arial"/>
            </a:endParaRPr>
          </a:p>
        </p:txBody>
      </p:sp>
      <p:sp>
        <p:nvSpPr>
          <p:cNvPr id="411" name="Arrow: Right 56"/>
          <p:cNvSpPr/>
          <p:nvPr/>
        </p:nvSpPr>
        <p:spPr>
          <a:xfrm rot="19888200">
            <a:off x="7351920" y="2541240"/>
            <a:ext cx="880200" cy="276840"/>
          </a:xfrm>
          <a:prstGeom prst="rightArrow">
            <a:avLst>
              <a:gd name="adj1" fmla="val 50000"/>
              <a:gd name="adj2" fmla="val 5000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sp>
        <p:nvSpPr>
          <p:cNvPr id="412" name="Arrow: Right 57"/>
          <p:cNvSpPr/>
          <p:nvPr/>
        </p:nvSpPr>
        <p:spPr>
          <a:xfrm rot="2390400">
            <a:off x="9155160" y="2853720"/>
            <a:ext cx="880200" cy="276840"/>
          </a:xfrm>
          <a:prstGeom prst="rightArrow">
            <a:avLst>
              <a:gd name="adj1" fmla="val 50000"/>
              <a:gd name="adj2" fmla="val 5000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sp>
        <p:nvSpPr>
          <p:cNvPr id="413" name="Arrow: Right 58"/>
          <p:cNvSpPr/>
          <p:nvPr/>
        </p:nvSpPr>
        <p:spPr>
          <a:xfrm rot="8423400">
            <a:off x="9314280" y="3571560"/>
            <a:ext cx="880200" cy="276840"/>
          </a:xfrm>
          <a:prstGeom prst="rightArrow">
            <a:avLst>
              <a:gd name="adj1" fmla="val 50000"/>
              <a:gd name="adj2" fmla="val 5000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sp>
        <p:nvSpPr>
          <p:cNvPr id="414" name="Arrow: Right 59"/>
          <p:cNvSpPr/>
          <p:nvPr/>
        </p:nvSpPr>
        <p:spPr>
          <a:xfrm rot="5400000">
            <a:off x="8694360" y="4391280"/>
            <a:ext cx="880200" cy="276840"/>
          </a:xfrm>
          <a:prstGeom prst="rightArrow">
            <a:avLst>
              <a:gd name="adj1" fmla="val 50000"/>
              <a:gd name="adj2" fmla="val 5000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sp>
        <p:nvSpPr>
          <p:cNvPr id="2" name="PlaceHolder 1">
            <a:extLst>
              <a:ext uri="{FF2B5EF4-FFF2-40B4-BE49-F238E27FC236}">
                <a16:creationId xmlns:a16="http://schemas.microsoft.com/office/drawing/2014/main" id="{A2E0F344-D404-E1EE-BD56-F256659AEC92}"/>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Internet Security</a:t>
            </a:r>
            <a:endParaRPr lang="en-US" sz="4000" spc="-1" dirty="0">
              <a:solidFill>
                <a:srgbClr val="000000"/>
              </a:solidFill>
              <a:latin typeface="Calibri"/>
            </a:endParaRPr>
          </a:p>
        </p:txBody>
      </p:sp>
    </p:spTree>
    <p:extLst>
      <p:ext uri="{BB962C8B-B14F-4D97-AF65-F5344CB8AC3E}">
        <p14:creationId xmlns:p14="http://schemas.microsoft.com/office/powerpoint/2010/main" val="408256066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390"/>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391"/>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3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fill="hold" nodeType="clickEffect">
                                  <p:stCondLst>
                                    <p:cond delay="0"/>
                                  </p:stCondLst>
                                  <p:childTnLst>
                                    <p:set>
                                      <p:cBhvr>
                                        <p:cTn id="22" dur="1" fill="hold">
                                          <p:stCondLst>
                                            <p:cond delay="0"/>
                                          </p:stCondLst>
                                        </p:cTn>
                                        <p:tgtEl>
                                          <p:spTgt spid="389"/>
                                        </p:tgtEl>
                                        <p:attrNameLst>
                                          <p:attrName>style.visibility</p:attrName>
                                        </p:attrNameLst>
                                      </p:cBhvr>
                                      <p:to>
                                        <p:strVal val="hidden"/>
                                      </p:to>
                                    </p:set>
                                  </p:childTnLst>
                                </p:cTn>
                              </p:par>
                              <p:par>
                                <p:cTn id="23" presetID="1" presetClass="exit" fill="hold" nodeType="withEffect">
                                  <p:stCondLst>
                                    <p:cond delay="0"/>
                                  </p:stCondLst>
                                  <p:childTnLst>
                                    <p:set>
                                      <p:cBhvr>
                                        <p:cTn id="24" dur="1" fill="hold">
                                          <p:stCondLst>
                                            <p:cond delay="0"/>
                                          </p:stCondLst>
                                        </p:cTn>
                                        <p:tgtEl>
                                          <p:spTgt spid="390"/>
                                        </p:tgtEl>
                                        <p:attrNameLst>
                                          <p:attrName>style.visibility</p:attrName>
                                        </p:attrNameLst>
                                      </p:cBhvr>
                                      <p:to>
                                        <p:strVal val="hidden"/>
                                      </p:to>
                                    </p:set>
                                  </p:childTnLst>
                                </p:cTn>
                              </p:par>
                              <p:par>
                                <p:cTn id="25" presetID="1" presetClass="exit" fill="hold" nodeType="withEffect">
                                  <p:stCondLst>
                                    <p:cond delay="0"/>
                                  </p:stCondLst>
                                  <p:childTnLst>
                                    <p:set>
                                      <p:cBhvr>
                                        <p:cTn id="26" dur="1" fill="hold">
                                          <p:stCondLst>
                                            <p:cond delay="0"/>
                                          </p:stCondLst>
                                        </p:cTn>
                                        <p:tgtEl>
                                          <p:spTgt spid="39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396"/>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39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fill="hold" nodeType="clickEffect">
                                  <p:stCondLst>
                                    <p:cond delay="0"/>
                                  </p:stCondLst>
                                  <p:childTnLst>
                                    <p:set>
                                      <p:cBhvr>
                                        <p:cTn id="36" dur="1" fill="hold">
                                          <p:stCondLst>
                                            <p:cond delay="0"/>
                                          </p:stCondLst>
                                        </p:cTn>
                                        <p:tgtEl>
                                          <p:spTgt spid="401"/>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408"/>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406"/>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397"/>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405"/>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398"/>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403"/>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399"/>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404"/>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400"/>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407"/>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402"/>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4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fill="hold" nodeType="clickEffect">
                                  <p:stCondLst>
                                    <p:cond delay="0"/>
                                  </p:stCondLst>
                                  <p:childTnLst>
                                    <p:set>
                                      <p:cBhvr>
                                        <p:cTn id="64" dur="1" fill="hold">
                                          <p:stCondLst>
                                            <p:cond delay="0"/>
                                          </p:stCondLst>
                                        </p:cTn>
                                        <p:tgtEl>
                                          <p:spTgt spid="411"/>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412"/>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413"/>
                                        </p:tgtEl>
                                        <p:attrNameLst>
                                          <p:attrName>style.visibility</p:attrName>
                                        </p:attrNameLst>
                                      </p:cBhvr>
                                      <p:to>
                                        <p:strVal val="visible"/>
                                      </p:to>
                                    </p:set>
                                  </p:childTnLst>
                                </p:cTn>
                              </p:par>
                              <p:par>
                                <p:cTn id="69" presetID="1" presetClass="entr" fill="hold" nodeType="withEffect">
                                  <p:stCondLst>
                                    <p:cond delay="0"/>
                                  </p:stCondLst>
                                  <p:childTnLst>
                                    <p:set>
                                      <p:cBhvr>
                                        <p:cTn id="70"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 name="Picture 2" descr="Router Clipart | Free download on ClipArtMag"/>
          <p:cNvPicPr/>
          <p:nvPr/>
        </p:nvPicPr>
        <p:blipFill>
          <a:blip r:embed="rId3"/>
          <a:stretch/>
        </p:blipFill>
        <p:spPr>
          <a:xfrm>
            <a:off x="915480" y="2862720"/>
            <a:ext cx="880200" cy="596160"/>
          </a:xfrm>
          <a:prstGeom prst="rect">
            <a:avLst/>
          </a:prstGeom>
          <a:ln w="0">
            <a:noFill/>
          </a:ln>
        </p:spPr>
      </p:pic>
      <p:pic>
        <p:nvPicPr>
          <p:cNvPr id="418" name="Picture 2" descr="Router Clipart | Free download on ClipArtMag"/>
          <p:cNvPicPr/>
          <p:nvPr/>
        </p:nvPicPr>
        <p:blipFill>
          <a:blip r:embed="rId3"/>
          <a:stretch/>
        </p:blipFill>
        <p:spPr>
          <a:xfrm>
            <a:off x="2981880" y="2266200"/>
            <a:ext cx="880200" cy="596160"/>
          </a:xfrm>
          <a:prstGeom prst="rect">
            <a:avLst/>
          </a:prstGeom>
          <a:ln w="0">
            <a:noFill/>
          </a:ln>
        </p:spPr>
      </p:pic>
      <p:pic>
        <p:nvPicPr>
          <p:cNvPr id="419" name="Picture 2" descr="Router Clipart | Free download on ClipArtMag"/>
          <p:cNvPicPr/>
          <p:nvPr/>
        </p:nvPicPr>
        <p:blipFill>
          <a:blip r:embed="rId3"/>
          <a:stretch/>
        </p:blipFill>
        <p:spPr>
          <a:xfrm>
            <a:off x="4678200" y="2914560"/>
            <a:ext cx="880200" cy="596160"/>
          </a:xfrm>
          <a:prstGeom prst="rect">
            <a:avLst/>
          </a:prstGeom>
          <a:ln w="0">
            <a:noFill/>
          </a:ln>
        </p:spPr>
      </p:pic>
      <p:pic>
        <p:nvPicPr>
          <p:cNvPr id="420" name="Picture 2" descr="Router Clipart | Free download on ClipArtMag"/>
          <p:cNvPicPr/>
          <p:nvPr/>
        </p:nvPicPr>
        <p:blipFill>
          <a:blip r:embed="rId3"/>
          <a:stretch/>
        </p:blipFill>
        <p:spPr>
          <a:xfrm>
            <a:off x="2981880" y="3553920"/>
            <a:ext cx="880200" cy="596160"/>
          </a:xfrm>
          <a:prstGeom prst="rect">
            <a:avLst/>
          </a:prstGeom>
          <a:ln w="0">
            <a:noFill/>
          </a:ln>
        </p:spPr>
      </p:pic>
      <p:pic>
        <p:nvPicPr>
          <p:cNvPr id="421" name="Picture 2" descr="Router Clipart | Free download on ClipArtMag"/>
          <p:cNvPicPr/>
          <p:nvPr/>
        </p:nvPicPr>
        <p:blipFill>
          <a:blip r:embed="rId3"/>
          <a:stretch/>
        </p:blipFill>
        <p:spPr>
          <a:xfrm>
            <a:off x="926280" y="4319640"/>
            <a:ext cx="880200" cy="596160"/>
          </a:xfrm>
          <a:prstGeom prst="rect">
            <a:avLst/>
          </a:prstGeom>
          <a:ln w="0">
            <a:noFill/>
          </a:ln>
        </p:spPr>
      </p:pic>
      <p:pic>
        <p:nvPicPr>
          <p:cNvPr id="422" name="Picture 2" descr="Router Clipart | Free download on ClipArtMag"/>
          <p:cNvPicPr/>
          <p:nvPr/>
        </p:nvPicPr>
        <p:blipFill>
          <a:blip r:embed="rId3"/>
          <a:stretch/>
        </p:blipFill>
        <p:spPr>
          <a:xfrm>
            <a:off x="2981880" y="4916160"/>
            <a:ext cx="880200" cy="596160"/>
          </a:xfrm>
          <a:prstGeom prst="rect">
            <a:avLst/>
          </a:prstGeom>
          <a:ln w="0">
            <a:noFill/>
          </a:ln>
        </p:spPr>
      </p:pic>
      <p:sp>
        <p:nvSpPr>
          <p:cNvPr id="423" name="Straight Connector 11"/>
          <p:cNvSpPr/>
          <p:nvPr/>
        </p:nvSpPr>
        <p:spPr>
          <a:xfrm>
            <a:off x="3862440" y="2564280"/>
            <a:ext cx="815760" cy="648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424" name="Straight Connector 12"/>
          <p:cNvSpPr/>
          <p:nvPr/>
        </p:nvSpPr>
        <p:spPr>
          <a:xfrm flipV="1">
            <a:off x="3862440" y="3212640"/>
            <a:ext cx="815760" cy="639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425" name="Straight Connector 13"/>
          <p:cNvSpPr/>
          <p:nvPr/>
        </p:nvSpPr>
        <p:spPr>
          <a:xfrm flipV="1">
            <a:off x="1796040" y="2564280"/>
            <a:ext cx="1185840" cy="59652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426" name="Straight Connector 14"/>
          <p:cNvSpPr/>
          <p:nvPr/>
        </p:nvSpPr>
        <p:spPr>
          <a:xfrm flipH="1" flipV="1">
            <a:off x="1355760" y="3459240"/>
            <a:ext cx="10440" cy="86004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427" name="Straight Connector 15"/>
          <p:cNvSpPr/>
          <p:nvPr/>
        </p:nvSpPr>
        <p:spPr>
          <a:xfrm>
            <a:off x="3422160" y="4150440"/>
            <a:ext cx="360" cy="76572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428" name="TextBox 16"/>
          <p:cNvSpPr/>
          <p:nvPr/>
        </p:nvSpPr>
        <p:spPr>
          <a:xfrm>
            <a:off x="725400" y="4916160"/>
            <a:ext cx="15602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S{11.0.0.0/24}</a:t>
            </a:r>
            <a:endParaRPr lang="en-US" sz="1800" b="0" strike="noStrike" spc="-1">
              <a:latin typeface="Arial"/>
            </a:endParaRPr>
          </a:p>
        </p:txBody>
      </p:sp>
      <p:sp>
        <p:nvSpPr>
          <p:cNvPr id="429" name="Arrow: Right 17"/>
          <p:cNvSpPr/>
          <p:nvPr/>
        </p:nvSpPr>
        <p:spPr>
          <a:xfrm rot="16200000">
            <a:off x="3257640" y="4402080"/>
            <a:ext cx="735840" cy="226800"/>
          </a:xfrm>
          <a:prstGeom prst="rightArrow">
            <a:avLst>
              <a:gd name="adj1" fmla="val 50000"/>
              <a:gd name="adj2" fmla="val 50000"/>
            </a:avLst>
          </a:prstGeom>
          <a:solidFill>
            <a:srgbClr val="70AD47"/>
          </a:solidFill>
          <a:ln>
            <a:solidFill>
              <a:srgbClr val="314B1F"/>
            </a:solidFill>
          </a:ln>
        </p:spPr>
        <p:style>
          <a:lnRef idx="2">
            <a:schemeClr val="accent6">
              <a:shade val="15000"/>
            </a:schemeClr>
          </a:lnRef>
          <a:fillRef idx="1">
            <a:schemeClr val="accent6"/>
          </a:fillRef>
          <a:effectRef idx="0">
            <a:schemeClr val="accent6"/>
          </a:effectRef>
          <a:fontRef idx="minor"/>
        </p:style>
        <p:txBody>
          <a:bodyPr/>
          <a:lstStyle/>
          <a:p>
            <a:endParaRPr lang="en-US"/>
          </a:p>
        </p:txBody>
      </p:sp>
      <p:sp>
        <p:nvSpPr>
          <p:cNvPr id="430" name="Arrow: Right 18"/>
          <p:cNvSpPr/>
          <p:nvPr/>
        </p:nvSpPr>
        <p:spPr>
          <a:xfrm rot="19313400">
            <a:off x="3789000" y="3345480"/>
            <a:ext cx="735840" cy="226800"/>
          </a:xfrm>
          <a:prstGeom prst="rightArrow">
            <a:avLst>
              <a:gd name="adj1" fmla="val 50000"/>
              <a:gd name="adj2" fmla="val 50000"/>
            </a:avLst>
          </a:prstGeom>
          <a:solidFill>
            <a:srgbClr val="70AD47"/>
          </a:solidFill>
          <a:ln>
            <a:solidFill>
              <a:srgbClr val="314B1F"/>
            </a:solidFill>
          </a:ln>
        </p:spPr>
        <p:style>
          <a:lnRef idx="2">
            <a:schemeClr val="accent6">
              <a:shade val="15000"/>
            </a:schemeClr>
          </a:lnRef>
          <a:fillRef idx="1">
            <a:schemeClr val="accent6"/>
          </a:fillRef>
          <a:effectRef idx="0">
            <a:schemeClr val="accent6"/>
          </a:effectRef>
          <a:fontRef idx="minor"/>
        </p:style>
        <p:txBody>
          <a:bodyPr/>
          <a:lstStyle/>
          <a:p>
            <a:endParaRPr lang="en-US"/>
          </a:p>
        </p:txBody>
      </p:sp>
      <p:sp>
        <p:nvSpPr>
          <p:cNvPr id="431" name="Arrow: Right 19"/>
          <p:cNvSpPr/>
          <p:nvPr/>
        </p:nvSpPr>
        <p:spPr>
          <a:xfrm rot="13123800">
            <a:off x="3799440" y="2841480"/>
            <a:ext cx="735840" cy="226800"/>
          </a:xfrm>
          <a:prstGeom prst="rightArrow">
            <a:avLst>
              <a:gd name="adj1" fmla="val 50000"/>
              <a:gd name="adj2" fmla="val 50000"/>
            </a:avLst>
          </a:prstGeom>
          <a:solidFill>
            <a:srgbClr val="70AD47"/>
          </a:solidFill>
          <a:ln>
            <a:solidFill>
              <a:srgbClr val="314B1F"/>
            </a:solidFill>
          </a:ln>
        </p:spPr>
        <p:style>
          <a:lnRef idx="2">
            <a:schemeClr val="accent6">
              <a:shade val="15000"/>
            </a:schemeClr>
          </a:lnRef>
          <a:fillRef idx="1">
            <a:schemeClr val="accent6"/>
          </a:fillRef>
          <a:effectRef idx="0">
            <a:schemeClr val="accent6"/>
          </a:effectRef>
          <a:fontRef idx="minor"/>
        </p:style>
        <p:txBody>
          <a:bodyPr/>
          <a:lstStyle/>
          <a:p>
            <a:endParaRPr lang="en-US"/>
          </a:p>
        </p:txBody>
      </p:sp>
      <p:sp>
        <p:nvSpPr>
          <p:cNvPr id="432" name="Arrow: Right 20"/>
          <p:cNvSpPr/>
          <p:nvPr/>
        </p:nvSpPr>
        <p:spPr>
          <a:xfrm rot="9204000">
            <a:off x="2072880" y="2893680"/>
            <a:ext cx="735840" cy="226800"/>
          </a:xfrm>
          <a:prstGeom prst="rightArrow">
            <a:avLst>
              <a:gd name="adj1" fmla="val 50000"/>
              <a:gd name="adj2" fmla="val 50000"/>
            </a:avLst>
          </a:prstGeom>
          <a:solidFill>
            <a:srgbClr val="70AD47"/>
          </a:solidFill>
          <a:ln>
            <a:solidFill>
              <a:srgbClr val="314B1F"/>
            </a:solidFill>
          </a:ln>
        </p:spPr>
        <p:style>
          <a:lnRef idx="2">
            <a:schemeClr val="accent6">
              <a:shade val="15000"/>
            </a:schemeClr>
          </a:lnRef>
          <a:fillRef idx="1">
            <a:schemeClr val="accent6"/>
          </a:fillRef>
          <a:effectRef idx="0">
            <a:schemeClr val="accent6"/>
          </a:effectRef>
          <a:fontRef idx="minor"/>
        </p:style>
        <p:txBody>
          <a:bodyPr/>
          <a:lstStyle/>
          <a:p>
            <a:endParaRPr lang="en-US"/>
          </a:p>
        </p:txBody>
      </p:sp>
      <p:sp>
        <p:nvSpPr>
          <p:cNvPr id="433" name="Arrow: Right 21"/>
          <p:cNvSpPr/>
          <p:nvPr/>
        </p:nvSpPr>
        <p:spPr>
          <a:xfrm rot="5400000">
            <a:off x="1165680" y="3787200"/>
            <a:ext cx="735840" cy="226800"/>
          </a:xfrm>
          <a:prstGeom prst="rightArrow">
            <a:avLst>
              <a:gd name="adj1" fmla="val 50000"/>
              <a:gd name="adj2" fmla="val 50000"/>
            </a:avLst>
          </a:prstGeom>
          <a:solidFill>
            <a:srgbClr val="70AD47"/>
          </a:solidFill>
          <a:ln>
            <a:solidFill>
              <a:srgbClr val="314B1F"/>
            </a:solidFill>
          </a:ln>
        </p:spPr>
        <p:style>
          <a:lnRef idx="2">
            <a:schemeClr val="accent6">
              <a:shade val="15000"/>
            </a:schemeClr>
          </a:lnRef>
          <a:fillRef idx="1">
            <a:schemeClr val="accent6"/>
          </a:fillRef>
          <a:effectRef idx="0">
            <a:schemeClr val="accent6"/>
          </a:effectRef>
          <a:fontRef idx="minor"/>
        </p:style>
        <p:txBody>
          <a:bodyPr/>
          <a:lstStyle/>
          <a:p>
            <a:endParaRPr lang="en-US"/>
          </a:p>
        </p:txBody>
      </p:sp>
      <p:sp>
        <p:nvSpPr>
          <p:cNvPr id="434" name="TextBox 22"/>
          <p:cNvSpPr/>
          <p:nvPr/>
        </p:nvSpPr>
        <p:spPr>
          <a:xfrm>
            <a:off x="2885400" y="5464440"/>
            <a:ext cx="12816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11.0.0.0/24</a:t>
            </a:r>
            <a:endParaRPr lang="en-US" sz="1800" b="0" strike="noStrike" spc="-1">
              <a:latin typeface="Arial"/>
            </a:endParaRPr>
          </a:p>
        </p:txBody>
      </p:sp>
      <p:pic>
        <p:nvPicPr>
          <p:cNvPr id="435" name="Picture 2" descr="database-icon — Coding Supply"/>
          <p:cNvPicPr/>
          <p:nvPr/>
        </p:nvPicPr>
        <p:blipFill>
          <a:blip r:embed="rId4"/>
          <a:stretch/>
        </p:blipFill>
        <p:spPr>
          <a:xfrm>
            <a:off x="5037840" y="4319640"/>
            <a:ext cx="478440" cy="478440"/>
          </a:xfrm>
          <a:prstGeom prst="rect">
            <a:avLst/>
          </a:prstGeom>
          <a:ln w="0">
            <a:noFill/>
          </a:ln>
        </p:spPr>
      </p:pic>
      <p:sp>
        <p:nvSpPr>
          <p:cNvPr id="436" name="Straight Arrow Connector 26"/>
          <p:cNvSpPr/>
          <p:nvPr/>
        </p:nvSpPr>
        <p:spPr>
          <a:xfrm>
            <a:off x="3907800" y="3978720"/>
            <a:ext cx="1033920" cy="397080"/>
          </a:xfrm>
          <a:custGeom>
            <a:avLst/>
            <a:gdLst/>
            <a:ahLst/>
            <a:cxnLst/>
            <a:rect l="l" t="t" r="r" b="b"/>
            <a:pathLst>
              <a:path w="21600" h="21600">
                <a:moveTo>
                  <a:pt x="0" y="0"/>
                </a:moveTo>
                <a:lnTo>
                  <a:pt x="21600" y="21600"/>
                </a:lnTo>
              </a:path>
            </a:pathLst>
          </a:custGeom>
          <a:noFill/>
          <a:ln>
            <a:solidFill>
              <a:srgbClr val="4472C4"/>
            </a:solidFill>
            <a:tailEnd type="triangle" w="med" len="med"/>
          </a:ln>
        </p:spPr>
        <p:style>
          <a:lnRef idx="1">
            <a:schemeClr val="accent1"/>
          </a:lnRef>
          <a:fillRef idx="0">
            <a:schemeClr val="accent1"/>
          </a:fillRef>
          <a:effectRef idx="0">
            <a:schemeClr val="accent1"/>
          </a:effectRef>
          <a:fontRef idx="minor"/>
        </p:style>
        <p:txBody>
          <a:bodyPr/>
          <a:lstStyle/>
          <a:p>
            <a:endParaRPr lang="en-US"/>
          </a:p>
        </p:txBody>
      </p:sp>
      <p:sp>
        <p:nvSpPr>
          <p:cNvPr id="437" name="TextBox 27"/>
          <p:cNvSpPr/>
          <p:nvPr/>
        </p:nvSpPr>
        <p:spPr>
          <a:xfrm>
            <a:off x="4303080" y="3830400"/>
            <a:ext cx="1815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Let me check!</a:t>
            </a:r>
            <a:endParaRPr lang="en-US" sz="1800" b="0" strike="noStrike" spc="-1">
              <a:latin typeface="Arial"/>
            </a:endParaRPr>
          </a:p>
        </p:txBody>
      </p:sp>
      <p:sp>
        <p:nvSpPr>
          <p:cNvPr id="438" name="TextBox 28"/>
          <p:cNvSpPr/>
          <p:nvPr/>
        </p:nvSpPr>
        <p:spPr>
          <a:xfrm>
            <a:off x="4608360" y="4739421"/>
            <a:ext cx="18158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Calibri"/>
              </a:rPr>
              <a:t>Local RPKI DB</a:t>
            </a:r>
            <a:endParaRPr lang="en-US" sz="1800" b="0" strike="noStrike" spc="-1" dirty="0">
              <a:latin typeface="Arial"/>
            </a:endParaRPr>
          </a:p>
        </p:txBody>
      </p:sp>
      <p:sp>
        <p:nvSpPr>
          <p:cNvPr id="439" name="Multiplication Sign 29"/>
          <p:cNvSpPr/>
          <p:nvPr/>
        </p:nvSpPr>
        <p:spPr>
          <a:xfrm>
            <a:off x="3237120" y="4067640"/>
            <a:ext cx="336600" cy="308160"/>
          </a:xfrm>
          <a:prstGeom prst="mathMultiply">
            <a:avLst>
              <a:gd name="adj1" fmla="val 2352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sp>
        <p:nvSpPr>
          <p:cNvPr id="440" name="TextBox 30"/>
          <p:cNvSpPr/>
          <p:nvPr/>
        </p:nvSpPr>
        <p:spPr>
          <a:xfrm>
            <a:off x="6433920" y="2421000"/>
            <a:ext cx="5235120" cy="28608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StarSymbol"/>
              <a:buChar char="-"/>
            </a:pPr>
            <a:r>
              <a:rPr lang="en-US" sz="1800" b="0" strike="noStrike" spc="-1" dirty="0">
                <a:solidFill>
                  <a:srgbClr val="000000"/>
                </a:solidFill>
                <a:latin typeface="Calibri"/>
              </a:rPr>
              <a:t>Cloudflare “Too expensive to adopt as proposed, created a modified solution”</a:t>
            </a:r>
            <a:endParaRPr lang="en-US" sz="1800" b="0" strike="noStrike" spc="-1" dirty="0">
              <a:latin typeface="Arial"/>
            </a:endParaRPr>
          </a:p>
          <a:p>
            <a:pPr marL="285840" indent="-285840">
              <a:lnSpc>
                <a:spcPct val="100000"/>
              </a:lnSpc>
              <a:buClr>
                <a:srgbClr val="000000"/>
              </a:buClr>
              <a:buFont typeface="StarSymbol"/>
              <a:buChar char="-"/>
            </a:pPr>
            <a:r>
              <a:rPr lang="en-US" sz="1800" b="0" strike="noStrike" spc="-1" dirty="0">
                <a:solidFill>
                  <a:srgbClr val="000000"/>
                </a:solidFill>
                <a:latin typeface="Calibri"/>
              </a:rPr>
              <a:t>Value occurs at broad adoption, no incentive for early adopters.</a:t>
            </a:r>
            <a:endParaRPr lang="en-US" sz="1800" b="0" strike="noStrike" spc="-1" dirty="0">
              <a:latin typeface="Arial"/>
            </a:endParaRPr>
          </a:p>
          <a:p>
            <a:pPr marL="285840" indent="-285840">
              <a:lnSpc>
                <a:spcPct val="100000"/>
              </a:lnSpc>
              <a:buClr>
                <a:srgbClr val="000000"/>
              </a:buClr>
              <a:buFont typeface="StarSymbol"/>
              <a:buChar char="-"/>
            </a:pPr>
            <a:r>
              <a:rPr lang="en-US" sz="1800" b="0" strike="noStrike" spc="-1" dirty="0">
                <a:solidFill>
                  <a:srgbClr val="000000"/>
                </a:solidFill>
                <a:latin typeface="Calibri"/>
              </a:rPr>
              <a:t>Still susceptible to path manipulation</a:t>
            </a:r>
            <a:endParaRPr lang="en-US" sz="1800" b="0" strike="noStrike" spc="-1" dirty="0">
              <a:latin typeface="Arial"/>
            </a:endParaRPr>
          </a:p>
          <a:p>
            <a:pPr marL="285840" indent="-285840">
              <a:lnSpc>
                <a:spcPct val="100000"/>
              </a:lnSpc>
              <a:buClr>
                <a:srgbClr val="000000"/>
              </a:buClr>
              <a:buFont typeface="StarSymbol"/>
              <a:buChar char="-"/>
            </a:pPr>
            <a:r>
              <a:rPr lang="en-US" sz="1800" b="0" strike="noStrike" spc="-1" dirty="0">
                <a:solidFill>
                  <a:srgbClr val="000000"/>
                </a:solidFill>
                <a:latin typeface="Calibri"/>
              </a:rPr>
              <a:t>Represents significant adoption costs and complexity risk for administrators.</a:t>
            </a:r>
          </a:p>
          <a:p>
            <a:pPr marL="285840" indent="-285840">
              <a:lnSpc>
                <a:spcPct val="100000"/>
              </a:lnSpc>
              <a:buClr>
                <a:srgbClr val="000000"/>
              </a:buClr>
              <a:buFont typeface="StarSymbol"/>
              <a:buChar char="-"/>
            </a:pPr>
            <a:r>
              <a:rPr lang="en-US" spc="-1" dirty="0">
                <a:solidFill>
                  <a:srgbClr val="000000"/>
                </a:solidFill>
                <a:latin typeface="Calibri"/>
              </a:rPr>
              <a:t>Delay in record freshness, ~5 minutes advertisement, ~30 minutes </a:t>
            </a:r>
            <a:r>
              <a:rPr lang="en-US" spc="-1" dirty="0" err="1">
                <a:solidFill>
                  <a:srgbClr val="000000"/>
                </a:solidFill>
                <a:latin typeface="Calibri"/>
              </a:rPr>
              <a:t>withdrawl</a:t>
            </a:r>
            <a:r>
              <a:rPr lang="en-US" spc="-1" dirty="0">
                <a:solidFill>
                  <a:srgbClr val="000000"/>
                </a:solidFill>
                <a:latin typeface="Calibri"/>
              </a:rPr>
              <a:t>.</a:t>
            </a:r>
            <a:endParaRPr lang="en-US" sz="1800" b="0" strike="noStrike" spc="-1" dirty="0">
              <a:latin typeface="Arial"/>
            </a:endParaRPr>
          </a:p>
          <a:p>
            <a:pPr>
              <a:lnSpc>
                <a:spcPct val="100000"/>
              </a:lnSpc>
              <a:buNone/>
            </a:pPr>
            <a:endParaRPr lang="en-US" sz="1800" b="0" strike="noStrike" spc="-1" dirty="0">
              <a:latin typeface="Arial"/>
            </a:endParaRPr>
          </a:p>
        </p:txBody>
      </p:sp>
      <p:sp>
        <p:nvSpPr>
          <p:cNvPr id="441" name="TextBox 5"/>
          <p:cNvSpPr/>
          <p:nvPr/>
        </p:nvSpPr>
        <p:spPr>
          <a:xfrm>
            <a:off x="3670920" y="1627920"/>
            <a:ext cx="72036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a:solidFill>
                  <a:srgbClr val="000000"/>
                </a:solidFill>
                <a:latin typeface="Calibri"/>
              </a:rPr>
              <a:t>Solution: Route Origin Validation (RPKI)</a:t>
            </a:r>
            <a:endParaRPr lang="en-US" sz="1800" b="0" strike="noStrike" spc="-1">
              <a:latin typeface="Arial"/>
            </a:endParaRPr>
          </a:p>
        </p:txBody>
      </p:sp>
      <p:sp>
        <p:nvSpPr>
          <p:cNvPr id="442" name="TextBox 24"/>
          <p:cNvSpPr/>
          <p:nvPr/>
        </p:nvSpPr>
        <p:spPr>
          <a:xfrm>
            <a:off x="6701760" y="5390280"/>
            <a:ext cx="622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Calibri"/>
              </a:rPr>
              <a:t>RPKI – Decade of deployment ~40% adoption</a:t>
            </a:r>
          </a:p>
        </p:txBody>
      </p:sp>
      <p:pic>
        <p:nvPicPr>
          <p:cNvPr id="2" name="Picture 2" descr="database-icon — Coding Supply">
            <a:extLst>
              <a:ext uri="{FF2B5EF4-FFF2-40B4-BE49-F238E27FC236}">
                <a16:creationId xmlns:a16="http://schemas.microsoft.com/office/drawing/2014/main" id="{57ADDB74-63EE-F3D7-D5F8-3510747E7708}"/>
              </a:ext>
            </a:extLst>
          </p:cNvPr>
          <p:cNvPicPr/>
          <p:nvPr/>
        </p:nvPicPr>
        <p:blipFill>
          <a:blip r:embed="rId4"/>
          <a:stretch/>
        </p:blipFill>
        <p:spPr>
          <a:xfrm>
            <a:off x="5516280" y="2734200"/>
            <a:ext cx="478440" cy="478440"/>
          </a:xfrm>
          <a:prstGeom prst="rect">
            <a:avLst/>
          </a:prstGeom>
          <a:ln w="0">
            <a:noFill/>
          </a:ln>
        </p:spPr>
      </p:pic>
      <p:pic>
        <p:nvPicPr>
          <p:cNvPr id="3" name="Picture 2" descr="database-icon — Coding Supply">
            <a:extLst>
              <a:ext uri="{FF2B5EF4-FFF2-40B4-BE49-F238E27FC236}">
                <a16:creationId xmlns:a16="http://schemas.microsoft.com/office/drawing/2014/main" id="{6FD0C8B4-CE8E-7C80-6E19-756548D3FB50}"/>
              </a:ext>
            </a:extLst>
          </p:cNvPr>
          <p:cNvPicPr/>
          <p:nvPr/>
        </p:nvPicPr>
        <p:blipFill>
          <a:blip r:embed="rId4"/>
          <a:stretch/>
        </p:blipFill>
        <p:spPr>
          <a:xfrm>
            <a:off x="3822840" y="2044674"/>
            <a:ext cx="478440" cy="478440"/>
          </a:xfrm>
          <a:prstGeom prst="rect">
            <a:avLst/>
          </a:prstGeom>
          <a:ln w="0">
            <a:noFill/>
          </a:ln>
        </p:spPr>
      </p:pic>
      <p:pic>
        <p:nvPicPr>
          <p:cNvPr id="4" name="Picture 2" descr="database-icon — Coding Supply">
            <a:extLst>
              <a:ext uri="{FF2B5EF4-FFF2-40B4-BE49-F238E27FC236}">
                <a16:creationId xmlns:a16="http://schemas.microsoft.com/office/drawing/2014/main" id="{CD7122ED-ADF4-7A11-40B2-86D105D6C706}"/>
              </a:ext>
            </a:extLst>
          </p:cNvPr>
          <p:cNvPicPr/>
          <p:nvPr/>
        </p:nvPicPr>
        <p:blipFill>
          <a:blip r:embed="rId4"/>
          <a:stretch/>
        </p:blipFill>
        <p:spPr>
          <a:xfrm>
            <a:off x="456660" y="2682360"/>
            <a:ext cx="478440" cy="478440"/>
          </a:xfrm>
          <a:prstGeom prst="rect">
            <a:avLst/>
          </a:prstGeom>
          <a:ln w="0">
            <a:noFill/>
          </a:ln>
        </p:spPr>
      </p:pic>
      <p:pic>
        <p:nvPicPr>
          <p:cNvPr id="5" name="Picture 2" descr="database-icon — Coding Supply">
            <a:extLst>
              <a:ext uri="{FF2B5EF4-FFF2-40B4-BE49-F238E27FC236}">
                <a16:creationId xmlns:a16="http://schemas.microsoft.com/office/drawing/2014/main" id="{28CD8826-CD06-CE7A-F5B1-71C18F6D1784}"/>
              </a:ext>
            </a:extLst>
          </p:cNvPr>
          <p:cNvPicPr/>
          <p:nvPr/>
        </p:nvPicPr>
        <p:blipFill>
          <a:blip r:embed="rId4"/>
          <a:stretch/>
        </p:blipFill>
        <p:spPr>
          <a:xfrm>
            <a:off x="499444" y="4194360"/>
            <a:ext cx="478440" cy="478440"/>
          </a:xfrm>
          <a:prstGeom prst="rect">
            <a:avLst/>
          </a:prstGeom>
          <a:ln w="0">
            <a:noFill/>
          </a:ln>
        </p:spPr>
      </p:pic>
      <p:sp>
        <p:nvSpPr>
          <p:cNvPr id="6" name="PlaceHolder 1">
            <a:extLst>
              <a:ext uri="{FF2B5EF4-FFF2-40B4-BE49-F238E27FC236}">
                <a16:creationId xmlns:a16="http://schemas.microsoft.com/office/drawing/2014/main" id="{50C3967D-2EDA-3F68-DCE2-2FA824F9EB40}"/>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Internet Security</a:t>
            </a:r>
            <a:endParaRPr lang="en-US" sz="4000" spc="-1" dirty="0">
              <a:solidFill>
                <a:srgbClr val="000000"/>
              </a:solidFill>
              <a:latin typeface="Calibri"/>
            </a:endParaRPr>
          </a:p>
        </p:txBody>
      </p:sp>
    </p:spTree>
    <p:extLst>
      <p:ext uri="{BB962C8B-B14F-4D97-AF65-F5344CB8AC3E}">
        <p14:creationId xmlns:p14="http://schemas.microsoft.com/office/powerpoint/2010/main" val="11949318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30"/>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431"/>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432"/>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37"/>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36"/>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3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4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fill="hold" nodeType="clickEffect">
                                  <p:stCondLst>
                                    <p:cond delay="0"/>
                                  </p:stCondLst>
                                  <p:childTnLst>
                                    <p:set>
                                      <p:cBhvr>
                                        <p:cTn id="32" dur="1" fill="hold">
                                          <p:stCondLst>
                                            <p:cond delay="0"/>
                                          </p:stCondLst>
                                        </p:cTn>
                                        <p:tgtEl>
                                          <p:spTgt spid="4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fill="hold" nodeType="clickEffect">
                                  <p:stCondLst>
                                    <p:cond delay="0"/>
                                  </p:stCondLst>
                                  <p:childTnLst>
                                    <p:set>
                                      <p:cBhvr>
                                        <p:cTn id="36" dur="1" fill="hold">
                                          <p:stCondLst>
                                            <p:cond delay="0"/>
                                          </p:stCondLst>
                                        </p:cTn>
                                        <p:tgtEl>
                                          <p:spTgt spid="442"/>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AS-Path Prepend</a:t>
            </a:r>
          </a:p>
        </p:txBody>
      </p:sp>
      <p:sp>
        <p:nvSpPr>
          <p:cNvPr id="445" name="Straight Connector 13"/>
          <p:cNvSpPr/>
          <p:nvPr/>
        </p:nvSpPr>
        <p:spPr>
          <a:xfrm>
            <a:off x="1550160" y="3027240"/>
            <a:ext cx="1240560" cy="69984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US"/>
          </a:p>
        </p:txBody>
      </p:sp>
      <p:sp>
        <p:nvSpPr>
          <p:cNvPr id="446" name="Straight Connector 14"/>
          <p:cNvSpPr/>
          <p:nvPr/>
        </p:nvSpPr>
        <p:spPr>
          <a:xfrm flipH="1">
            <a:off x="3072960" y="3125880"/>
            <a:ext cx="1234080" cy="67248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US"/>
          </a:p>
        </p:txBody>
      </p:sp>
      <p:sp>
        <p:nvSpPr>
          <p:cNvPr id="447" name="Straight Connector 17"/>
          <p:cNvSpPr/>
          <p:nvPr/>
        </p:nvSpPr>
        <p:spPr>
          <a:xfrm>
            <a:off x="4453560" y="3084480"/>
            <a:ext cx="1240200" cy="69984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US"/>
          </a:p>
        </p:txBody>
      </p:sp>
      <p:sp>
        <p:nvSpPr>
          <p:cNvPr id="448" name="Straight Connector 18"/>
          <p:cNvSpPr/>
          <p:nvPr/>
        </p:nvSpPr>
        <p:spPr>
          <a:xfrm flipV="1">
            <a:off x="5697720" y="3027240"/>
            <a:ext cx="1362960" cy="78264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US"/>
          </a:p>
        </p:txBody>
      </p:sp>
      <p:sp>
        <p:nvSpPr>
          <p:cNvPr id="449" name="Straight Connector 20"/>
          <p:cNvSpPr/>
          <p:nvPr/>
        </p:nvSpPr>
        <p:spPr>
          <a:xfrm flipH="1">
            <a:off x="4850280" y="3907440"/>
            <a:ext cx="843480" cy="1161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US"/>
          </a:p>
        </p:txBody>
      </p:sp>
      <p:pic>
        <p:nvPicPr>
          <p:cNvPr id="450" name="Picture 6" descr="Router Clipart | Free download on ClipArtMag"/>
          <p:cNvPicPr/>
          <p:nvPr/>
        </p:nvPicPr>
        <p:blipFill>
          <a:blip r:embed="rId3"/>
          <a:stretch/>
        </p:blipFill>
        <p:spPr>
          <a:xfrm>
            <a:off x="1002600" y="2628360"/>
            <a:ext cx="880200" cy="596160"/>
          </a:xfrm>
          <a:prstGeom prst="rect">
            <a:avLst/>
          </a:prstGeom>
          <a:ln w="0">
            <a:noFill/>
          </a:ln>
        </p:spPr>
      </p:pic>
      <p:pic>
        <p:nvPicPr>
          <p:cNvPr id="451" name="Picture 7" descr="Router Clipart | Free download on ClipArtMag"/>
          <p:cNvPicPr/>
          <p:nvPr/>
        </p:nvPicPr>
        <p:blipFill>
          <a:blip r:embed="rId3"/>
          <a:stretch/>
        </p:blipFill>
        <p:spPr>
          <a:xfrm>
            <a:off x="2440080" y="3429000"/>
            <a:ext cx="880200" cy="596160"/>
          </a:xfrm>
          <a:prstGeom prst="rect">
            <a:avLst/>
          </a:prstGeom>
          <a:ln w="0">
            <a:noFill/>
          </a:ln>
        </p:spPr>
      </p:pic>
      <p:pic>
        <p:nvPicPr>
          <p:cNvPr id="452" name="Picture 8" descr="Router Clipart | Free download on ClipArtMag"/>
          <p:cNvPicPr/>
          <p:nvPr/>
        </p:nvPicPr>
        <p:blipFill>
          <a:blip r:embed="rId3"/>
          <a:stretch/>
        </p:blipFill>
        <p:spPr>
          <a:xfrm>
            <a:off x="3866760" y="2728800"/>
            <a:ext cx="880200" cy="596160"/>
          </a:xfrm>
          <a:prstGeom prst="rect">
            <a:avLst/>
          </a:prstGeom>
          <a:ln w="0">
            <a:noFill/>
          </a:ln>
        </p:spPr>
      </p:pic>
      <p:pic>
        <p:nvPicPr>
          <p:cNvPr id="453" name="Picture 9" descr="Router Clipart | Free download on ClipArtMag"/>
          <p:cNvPicPr/>
          <p:nvPr/>
        </p:nvPicPr>
        <p:blipFill>
          <a:blip r:embed="rId3"/>
          <a:stretch/>
        </p:blipFill>
        <p:spPr>
          <a:xfrm>
            <a:off x="5273640" y="3500280"/>
            <a:ext cx="880200" cy="596160"/>
          </a:xfrm>
          <a:prstGeom prst="rect">
            <a:avLst/>
          </a:prstGeom>
          <a:ln w="0">
            <a:noFill/>
          </a:ln>
        </p:spPr>
      </p:pic>
      <p:pic>
        <p:nvPicPr>
          <p:cNvPr id="454" name="Picture 10" descr="Router Clipart | Free download on ClipArtMag"/>
          <p:cNvPicPr/>
          <p:nvPr/>
        </p:nvPicPr>
        <p:blipFill>
          <a:blip r:embed="rId3"/>
          <a:stretch/>
        </p:blipFill>
        <p:spPr>
          <a:xfrm>
            <a:off x="6729840" y="2628360"/>
            <a:ext cx="880200" cy="596160"/>
          </a:xfrm>
          <a:prstGeom prst="rect">
            <a:avLst/>
          </a:prstGeom>
          <a:ln w="0">
            <a:noFill/>
          </a:ln>
        </p:spPr>
      </p:pic>
      <p:pic>
        <p:nvPicPr>
          <p:cNvPr id="455" name="Picture 11" descr="Router Clipart | Free download on ClipArtMag"/>
          <p:cNvPicPr/>
          <p:nvPr/>
        </p:nvPicPr>
        <p:blipFill>
          <a:blip r:embed="rId3"/>
          <a:stretch/>
        </p:blipFill>
        <p:spPr>
          <a:xfrm>
            <a:off x="4487760" y="4773600"/>
            <a:ext cx="880200" cy="596160"/>
          </a:xfrm>
          <a:prstGeom prst="rect">
            <a:avLst/>
          </a:prstGeom>
          <a:ln w="0">
            <a:noFill/>
          </a:ln>
        </p:spPr>
      </p:pic>
      <p:sp>
        <p:nvSpPr>
          <p:cNvPr id="456" name="TextBox 22"/>
          <p:cNvSpPr/>
          <p:nvPr/>
        </p:nvSpPr>
        <p:spPr>
          <a:xfrm>
            <a:off x="1166400" y="3195000"/>
            <a:ext cx="646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AS1</a:t>
            </a:r>
            <a:endParaRPr lang="en-US" sz="1800" b="0" strike="noStrike" spc="-1">
              <a:latin typeface="Arial"/>
            </a:endParaRPr>
          </a:p>
        </p:txBody>
      </p:sp>
      <p:sp>
        <p:nvSpPr>
          <p:cNvPr id="457" name="TextBox 23"/>
          <p:cNvSpPr/>
          <p:nvPr/>
        </p:nvSpPr>
        <p:spPr>
          <a:xfrm>
            <a:off x="2591280" y="3959280"/>
            <a:ext cx="646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AS2</a:t>
            </a:r>
            <a:endParaRPr lang="en-US" sz="1800" b="0" strike="noStrike" spc="-1">
              <a:latin typeface="Arial"/>
            </a:endParaRPr>
          </a:p>
        </p:txBody>
      </p:sp>
      <p:sp>
        <p:nvSpPr>
          <p:cNvPr id="458" name="TextBox 24"/>
          <p:cNvSpPr/>
          <p:nvPr/>
        </p:nvSpPr>
        <p:spPr>
          <a:xfrm>
            <a:off x="3985920" y="2417400"/>
            <a:ext cx="646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AS3</a:t>
            </a:r>
            <a:endParaRPr lang="en-US" sz="1800" b="0" strike="noStrike" spc="-1">
              <a:latin typeface="Arial"/>
            </a:endParaRPr>
          </a:p>
        </p:txBody>
      </p:sp>
      <p:sp>
        <p:nvSpPr>
          <p:cNvPr id="459" name="TextBox 25"/>
          <p:cNvSpPr/>
          <p:nvPr/>
        </p:nvSpPr>
        <p:spPr>
          <a:xfrm>
            <a:off x="5459040" y="3195000"/>
            <a:ext cx="646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AS4</a:t>
            </a:r>
            <a:endParaRPr lang="en-US" sz="1800" b="0" strike="noStrike" spc="-1">
              <a:latin typeface="Arial"/>
            </a:endParaRPr>
          </a:p>
        </p:txBody>
      </p:sp>
      <p:sp>
        <p:nvSpPr>
          <p:cNvPr id="460" name="TextBox 26"/>
          <p:cNvSpPr/>
          <p:nvPr/>
        </p:nvSpPr>
        <p:spPr>
          <a:xfrm>
            <a:off x="6903360" y="2303640"/>
            <a:ext cx="646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AS5</a:t>
            </a:r>
            <a:endParaRPr lang="en-US" sz="1800" b="0" strike="noStrike" spc="-1">
              <a:latin typeface="Arial"/>
            </a:endParaRPr>
          </a:p>
        </p:txBody>
      </p:sp>
      <p:sp>
        <p:nvSpPr>
          <p:cNvPr id="461" name="TextBox 27"/>
          <p:cNvSpPr/>
          <p:nvPr/>
        </p:nvSpPr>
        <p:spPr>
          <a:xfrm>
            <a:off x="4633920" y="5404320"/>
            <a:ext cx="8802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AS666</a:t>
            </a:r>
            <a:endParaRPr lang="en-US" sz="1800" b="0" strike="noStrike" spc="-1">
              <a:latin typeface="Arial"/>
            </a:endParaRPr>
          </a:p>
        </p:txBody>
      </p:sp>
      <p:sp>
        <p:nvSpPr>
          <p:cNvPr id="462" name="TextBox 28"/>
          <p:cNvSpPr/>
          <p:nvPr/>
        </p:nvSpPr>
        <p:spPr>
          <a:xfrm>
            <a:off x="1007280" y="2312280"/>
            <a:ext cx="175176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000000"/>
                </a:solidFill>
                <a:latin typeface="Calibri"/>
              </a:rPr>
              <a:t>192.0.2.0/24</a:t>
            </a:r>
            <a:endParaRPr lang="en-US" sz="1200" b="0" strike="noStrike" spc="-1">
              <a:latin typeface="Arial"/>
            </a:endParaRPr>
          </a:p>
        </p:txBody>
      </p:sp>
      <p:sp>
        <p:nvSpPr>
          <p:cNvPr id="463" name="TextBox 29"/>
          <p:cNvSpPr/>
          <p:nvPr/>
        </p:nvSpPr>
        <p:spPr>
          <a:xfrm>
            <a:off x="2114640" y="4339080"/>
            <a:ext cx="175176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000000"/>
                </a:solidFill>
                <a:latin typeface="Calibri"/>
              </a:rPr>
              <a:t>192.0.2.0/24 AS_Path 1</a:t>
            </a:r>
            <a:endParaRPr lang="en-US" sz="1200" b="0" strike="noStrike" spc="-1">
              <a:latin typeface="Arial"/>
            </a:endParaRPr>
          </a:p>
        </p:txBody>
      </p:sp>
      <p:sp>
        <p:nvSpPr>
          <p:cNvPr id="464" name="TextBox 30"/>
          <p:cNvSpPr/>
          <p:nvPr/>
        </p:nvSpPr>
        <p:spPr>
          <a:xfrm>
            <a:off x="3488400" y="2238840"/>
            <a:ext cx="234756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000000"/>
                </a:solidFill>
                <a:latin typeface="Calibri"/>
              </a:rPr>
              <a:t>192.0.2.0/24 AS_Path 2,1</a:t>
            </a:r>
            <a:endParaRPr lang="en-US" sz="1200" b="0" strike="noStrike" spc="-1">
              <a:latin typeface="Arial"/>
            </a:endParaRPr>
          </a:p>
        </p:txBody>
      </p:sp>
      <p:sp>
        <p:nvSpPr>
          <p:cNvPr id="465" name="TextBox 31"/>
          <p:cNvSpPr/>
          <p:nvPr/>
        </p:nvSpPr>
        <p:spPr>
          <a:xfrm>
            <a:off x="6072120" y="3810240"/>
            <a:ext cx="23083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000000"/>
                </a:solidFill>
                <a:latin typeface="Calibri"/>
              </a:rPr>
              <a:t>192.0.2.0/24 AS_Path 3,2,1</a:t>
            </a:r>
            <a:endParaRPr lang="en-US" sz="1200" b="0" strike="noStrike" spc="-1">
              <a:latin typeface="Arial"/>
            </a:endParaRPr>
          </a:p>
        </p:txBody>
      </p:sp>
      <p:sp>
        <p:nvSpPr>
          <p:cNvPr id="466" name="TextBox 32"/>
          <p:cNvSpPr/>
          <p:nvPr/>
        </p:nvSpPr>
        <p:spPr>
          <a:xfrm>
            <a:off x="7610400" y="2750400"/>
            <a:ext cx="23083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000000"/>
                </a:solidFill>
                <a:latin typeface="Calibri"/>
              </a:rPr>
              <a:t>192.0.2.0/24 AS_Path 4,3,2,1</a:t>
            </a:r>
            <a:endParaRPr lang="en-US" sz="1200" b="0" strike="noStrike" spc="-1">
              <a:latin typeface="Arial"/>
            </a:endParaRPr>
          </a:p>
        </p:txBody>
      </p:sp>
      <p:sp>
        <p:nvSpPr>
          <p:cNvPr id="467" name="TextBox 33"/>
          <p:cNvSpPr/>
          <p:nvPr/>
        </p:nvSpPr>
        <p:spPr>
          <a:xfrm>
            <a:off x="5694120" y="4982040"/>
            <a:ext cx="23083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FF0000"/>
                </a:solidFill>
                <a:latin typeface="Calibri"/>
              </a:rPr>
              <a:t>192.0.2.0/24 AS_Path 1</a:t>
            </a:r>
            <a:endParaRPr lang="en-US" sz="1200" b="0" strike="noStrike" spc="-1">
              <a:latin typeface="Arial"/>
            </a:endParaRPr>
          </a:p>
        </p:txBody>
      </p:sp>
      <p:sp>
        <p:nvSpPr>
          <p:cNvPr id="468" name="TextBox 34"/>
          <p:cNvSpPr/>
          <p:nvPr/>
        </p:nvSpPr>
        <p:spPr>
          <a:xfrm>
            <a:off x="6154560" y="4044240"/>
            <a:ext cx="23083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FF0000"/>
                </a:solidFill>
                <a:latin typeface="Calibri"/>
              </a:rPr>
              <a:t>192.0.2.0/24 AS_Path 666,1</a:t>
            </a:r>
            <a:endParaRPr lang="en-US" sz="1200" b="0" strike="noStrike" spc="-1">
              <a:latin typeface="Arial"/>
            </a:endParaRPr>
          </a:p>
        </p:txBody>
      </p:sp>
      <p:sp>
        <p:nvSpPr>
          <p:cNvPr id="469" name="TextBox 35"/>
          <p:cNvSpPr/>
          <p:nvPr/>
        </p:nvSpPr>
        <p:spPr>
          <a:xfrm>
            <a:off x="7627320" y="3027240"/>
            <a:ext cx="230832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FF0000"/>
                </a:solidFill>
                <a:latin typeface="Calibri"/>
              </a:rPr>
              <a:t>192.0.2.0/24 AS_Path 4,666,1</a:t>
            </a:r>
            <a:endParaRPr lang="en-US" sz="1200" b="0" strike="noStrike" spc="-1">
              <a:latin typeface="Arial"/>
            </a:endParaRPr>
          </a:p>
        </p:txBody>
      </p:sp>
      <p:sp>
        <p:nvSpPr>
          <p:cNvPr id="470" name="Arrow: Down 36"/>
          <p:cNvSpPr/>
          <p:nvPr/>
        </p:nvSpPr>
        <p:spPr>
          <a:xfrm rot="3366600">
            <a:off x="6433560" y="3234960"/>
            <a:ext cx="251280" cy="529560"/>
          </a:xfrm>
          <a:prstGeom prst="downArrow">
            <a:avLst>
              <a:gd name="adj1" fmla="val 50000"/>
              <a:gd name="adj2" fmla="val 5000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sp>
        <p:nvSpPr>
          <p:cNvPr id="471" name="Arrow: Down 37"/>
          <p:cNvSpPr/>
          <p:nvPr/>
        </p:nvSpPr>
        <p:spPr>
          <a:xfrm rot="2073600">
            <a:off x="5338800" y="4189680"/>
            <a:ext cx="251280" cy="529560"/>
          </a:xfrm>
          <a:prstGeom prst="downArrow">
            <a:avLst>
              <a:gd name="adj1" fmla="val 50000"/>
              <a:gd name="adj2" fmla="val 50000"/>
            </a:avLst>
          </a:prstGeom>
          <a:solidFill>
            <a:srgbClr val="FF0000"/>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sp>
        <p:nvSpPr>
          <p:cNvPr id="2" name="PlaceHolder 1">
            <a:extLst>
              <a:ext uri="{FF2B5EF4-FFF2-40B4-BE49-F238E27FC236}">
                <a16:creationId xmlns:a16="http://schemas.microsoft.com/office/drawing/2014/main" id="{B3306564-E938-3966-1435-57330EEB3EE6}"/>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Internet Security</a:t>
            </a:r>
            <a:endParaRPr lang="en-US" sz="4000" spc="-1" dirty="0">
              <a:solidFill>
                <a:srgbClr val="000000"/>
              </a:solidFill>
              <a:latin typeface="Calibri"/>
            </a:endParaRPr>
          </a:p>
        </p:txBody>
      </p:sp>
    </p:spTree>
    <p:extLst>
      <p:ext uri="{BB962C8B-B14F-4D97-AF65-F5344CB8AC3E}">
        <p14:creationId xmlns:p14="http://schemas.microsoft.com/office/powerpoint/2010/main" val="48215028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70"/>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TextBox 5"/>
          <p:cNvSpPr/>
          <p:nvPr/>
        </p:nvSpPr>
        <p:spPr>
          <a:xfrm>
            <a:off x="375480" y="334116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S{</a:t>
            </a:r>
            <a:endParaRPr lang="en-US" sz="1800" b="0" strike="noStrike" spc="-1">
              <a:latin typeface="Arial"/>
            </a:endParaRPr>
          </a:p>
        </p:txBody>
      </p:sp>
      <p:pic>
        <p:nvPicPr>
          <p:cNvPr id="475" name="Picture 2" descr="Router Clipart | Free download on ClipArtMag"/>
          <p:cNvPicPr/>
          <p:nvPr/>
        </p:nvPicPr>
        <p:blipFill>
          <a:blip r:embed="rId3"/>
          <a:stretch/>
        </p:blipFill>
        <p:spPr>
          <a:xfrm>
            <a:off x="806760" y="2189880"/>
            <a:ext cx="880200" cy="596160"/>
          </a:xfrm>
          <a:prstGeom prst="rect">
            <a:avLst/>
          </a:prstGeom>
          <a:ln w="0">
            <a:noFill/>
          </a:ln>
        </p:spPr>
      </p:pic>
      <p:pic>
        <p:nvPicPr>
          <p:cNvPr id="476" name="Picture 6" descr="Router Clipart | Free download on ClipArtMag"/>
          <p:cNvPicPr/>
          <p:nvPr/>
        </p:nvPicPr>
        <p:blipFill>
          <a:blip r:embed="rId3"/>
          <a:stretch/>
        </p:blipFill>
        <p:spPr>
          <a:xfrm>
            <a:off x="2289240" y="2189880"/>
            <a:ext cx="880200" cy="596160"/>
          </a:xfrm>
          <a:prstGeom prst="rect">
            <a:avLst/>
          </a:prstGeom>
          <a:ln w="0">
            <a:noFill/>
          </a:ln>
        </p:spPr>
      </p:pic>
      <p:pic>
        <p:nvPicPr>
          <p:cNvPr id="477" name="Picture 7" descr="Router Clipart | Free download on ClipArtMag"/>
          <p:cNvPicPr/>
          <p:nvPr/>
        </p:nvPicPr>
        <p:blipFill>
          <a:blip r:embed="rId3"/>
          <a:stretch/>
        </p:blipFill>
        <p:spPr>
          <a:xfrm>
            <a:off x="3771360" y="2195280"/>
            <a:ext cx="880200" cy="596160"/>
          </a:xfrm>
          <a:prstGeom prst="rect">
            <a:avLst/>
          </a:prstGeom>
          <a:ln w="0">
            <a:noFill/>
          </a:ln>
        </p:spPr>
      </p:pic>
      <p:pic>
        <p:nvPicPr>
          <p:cNvPr id="478" name="Picture 8" descr="Router Clipart | Free download on ClipArtMag"/>
          <p:cNvPicPr/>
          <p:nvPr/>
        </p:nvPicPr>
        <p:blipFill>
          <a:blip r:embed="rId3"/>
          <a:stretch/>
        </p:blipFill>
        <p:spPr>
          <a:xfrm>
            <a:off x="5177160" y="2195280"/>
            <a:ext cx="880200" cy="596160"/>
          </a:xfrm>
          <a:prstGeom prst="rect">
            <a:avLst/>
          </a:prstGeom>
          <a:ln w="0">
            <a:noFill/>
          </a:ln>
        </p:spPr>
      </p:pic>
      <p:sp>
        <p:nvSpPr>
          <p:cNvPr id="479" name="TextBox 9"/>
          <p:cNvSpPr/>
          <p:nvPr/>
        </p:nvSpPr>
        <p:spPr>
          <a:xfrm>
            <a:off x="6123240" y="2026440"/>
            <a:ext cx="20088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“Hold on guys, I need to verify all these signatures”</a:t>
            </a:r>
            <a:endParaRPr lang="en-US" sz="1800" b="0" strike="noStrike" spc="-1">
              <a:latin typeface="Arial"/>
            </a:endParaRPr>
          </a:p>
        </p:txBody>
      </p:sp>
      <p:sp>
        <p:nvSpPr>
          <p:cNvPr id="480" name="TextBox 10"/>
          <p:cNvSpPr/>
          <p:nvPr/>
        </p:nvSpPr>
        <p:spPr>
          <a:xfrm>
            <a:off x="2390760" y="1776240"/>
            <a:ext cx="826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AS60</a:t>
            </a:r>
            <a:endParaRPr lang="en-US" sz="1800" b="0" strike="noStrike" spc="-1">
              <a:latin typeface="Arial"/>
            </a:endParaRPr>
          </a:p>
        </p:txBody>
      </p:sp>
      <p:sp>
        <p:nvSpPr>
          <p:cNvPr id="481" name="TextBox 11"/>
          <p:cNvSpPr/>
          <p:nvPr/>
        </p:nvSpPr>
        <p:spPr>
          <a:xfrm>
            <a:off x="3971880" y="1781280"/>
            <a:ext cx="826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AS70</a:t>
            </a:r>
            <a:endParaRPr lang="en-US" sz="1800" b="0" strike="noStrike" spc="-1">
              <a:latin typeface="Arial"/>
            </a:endParaRPr>
          </a:p>
        </p:txBody>
      </p:sp>
      <p:sp>
        <p:nvSpPr>
          <p:cNvPr id="482" name="TextBox 12"/>
          <p:cNvSpPr/>
          <p:nvPr/>
        </p:nvSpPr>
        <p:spPr>
          <a:xfrm>
            <a:off x="5295960" y="1781280"/>
            <a:ext cx="826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AS80</a:t>
            </a:r>
            <a:endParaRPr lang="en-US" sz="1800" b="0" strike="noStrike" spc="-1">
              <a:latin typeface="Arial"/>
            </a:endParaRPr>
          </a:p>
        </p:txBody>
      </p:sp>
      <p:sp>
        <p:nvSpPr>
          <p:cNvPr id="483" name="Straight Connector 14"/>
          <p:cNvSpPr/>
          <p:nvPr/>
        </p:nvSpPr>
        <p:spPr>
          <a:xfrm>
            <a:off x="1686960" y="2487960"/>
            <a:ext cx="601920" cy="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US"/>
          </a:p>
        </p:txBody>
      </p:sp>
      <p:sp>
        <p:nvSpPr>
          <p:cNvPr id="484" name="Straight Connector 16"/>
          <p:cNvSpPr/>
          <p:nvPr/>
        </p:nvSpPr>
        <p:spPr>
          <a:xfrm>
            <a:off x="3169440" y="2487960"/>
            <a:ext cx="601920" cy="540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US"/>
          </a:p>
        </p:txBody>
      </p:sp>
      <p:sp>
        <p:nvSpPr>
          <p:cNvPr id="485" name="Straight Connector 18"/>
          <p:cNvSpPr/>
          <p:nvPr/>
        </p:nvSpPr>
        <p:spPr>
          <a:xfrm>
            <a:off x="4651920" y="2493360"/>
            <a:ext cx="52524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US"/>
          </a:p>
        </p:txBody>
      </p:sp>
      <p:sp>
        <p:nvSpPr>
          <p:cNvPr id="486" name="TextBox 19"/>
          <p:cNvSpPr/>
          <p:nvPr/>
        </p:nvSpPr>
        <p:spPr>
          <a:xfrm>
            <a:off x="730440" y="2929320"/>
            <a:ext cx="1011960" cy="1461240"/>
          </a:xfrm>
          <a:prstGeom prst="rect">
            <a:avLst/>
          </a:prstGeom>
          <a:noFill/>
          <a:ln w="0">
            <a:solidFill>
              <a:srgbClr val="00B05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I’m AS50, sending to AS 60</a:t>
            </a:r>
            <a:endParaRPr lang="en-US" sz="1800" b="0" strike="noStrike" spc="-1">
              <a:latin typeface="Arial"/>
            </a:endParaRPr>
          </a:p>
        </p:txBody>
      </p:sp>
      <p:sp>
        <p:nvSpPr>
          <p:cNvPr id="487" name="TextBox 21"/>
          <p:cNvSpPr/>
          <p:nvPr/>
        </p:nvSpPr>
        <p:spPr>
          <a:xfrm>
            <a:off x="1698120" y="334116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a:t>
            </a:r>
            <a:endParaRPr lang="en-US" sz="1800" b="0" strike="noStrike" spc="-1">
              <a:latin typeface="Arial"/>
            </a:endParaRPr>
          </a:p>
        </p:txBody>
      </p:sp>
      <p:sp>
        <p:nvSpPr>
          <p:cNvPr id="488" name="TextBox 22"/>
          <p:cNvSpPr/>
          <p:nvPr/>
        </p:nvSpPr>
        <p:spPr>
          <a:xfrm>
            <a:off x="1849320" y="334116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S{</a:t>
            </a:r>
            <a:endParaRPr lang="en-US" sz="1800" b="0" strike="noStrike" spc="-1">
              <a:latin typeface="Arial"/>
            </a:endParaRPr>
          </a:p>
        </p:txBody>
      </p:sp>
      <p:sp>
        <p:nvSpPr>
          <p:cNvPr id="489" name="TextBox 23"/>
          <p:cNvSpPr/>
          <p:nvPr/>
        </p:nvSpPr>
        <p:spPr>
          <a:xfrm>
            <a:off x="2204280" y="2929320"/>
            <a:ext cx="1011960" cy="1461240"/>
          </a:xfrm>
          <a:prstGeom prst="rect">
            <a:avLst/>
          </a:prstGeom>
          <a:noFill/>
          <a:ln w="0">
            <a:solidFill>
              <a:srgbClr val="00B05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I’m AS60, sending to AS 70</a:t>
            </a:r>
            <a:endParaRPr lang="en-US" sz="1800" b="0" strike="noStrike" spc="-1">
              <a:latin typeface="Arial"/>
            </a:endParaRPr>
          </a:p>
        </p:txBody>
      </p:sp>
      <p:sp>
        <p:nvSpPr>
          <p:cNvPr id="490" name="TextBox 24"/>
          <p:cNvSpPr/>
          <p:nvPr/>
        </p:nvSpPr>
        <p:spPr>
          <a:xfrm>
            <a:off x="3171960" y="334116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a:t>
            </a:r>
            <a:endParaRPr lang="en-US" sz="1800" b="0" strike="noStrike" spc="-1">
              <a:latin typeface="Arial"/>
            </a:endParaRPr>
          </a:p>
        </p:txBody>
      </p:sp>
      <p:sp>
        <p:nvSpPr>
          <p:cNvPr id="491" name="TextBox 25"/>
          <p:cNvSpPr/>
          <p:nvPr/>
        </p:nvSpPr>
        <p:spPr>
          <a:xfrm>
            <a:off x="1849320" y="454140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S{</a:t>
            </a:r>
            <a:endParaRPr lang="en-US" sz="1800" b="0" strike="noStrike" spc="-1">
              <a:latin typeface="Arial"/>
            </a:endParaRPr>
          </a:p>
        </p:txBody>
      </p:sp>
      <p:sp>
        <p:nvSpPr>
          <p:cNvPr id="492" name="TextBox 26"/>
          <p:cNvSpPr/>
          <p:nvPr/>
        </p:nvSpPr>
        <p:spPr>
          <a:xfrm>
            <a:off x="2204280" y="4129920"/>
            <a:ext cx="1011960" cy="1461240"/>
          </a:xfrm>
          <a:prstGeom prst="rect">
            <a:avLst/>
          </a:prstGeom>
          <a:noFill/>
          <a:ln w="0">
            <a:solidFill>
              <a:srgbClr val="00B05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I’m AS50, sending to AS 60</a:t>
            </a:r>
            <a:endParaRPr lang="en-US" sz="1800" b="0" strike="noStrike" spc="-1">
              <a:latin typeface="Arial"/>
            </a:endParaRPr>
          </a:p>
        </p:txBody>
      </p:sp>
      <p:sp>
        <p:nvSpPr>
          <p:cNvPr id="493" name="TextBox 27"/>
          <p:cNvSpPr/>
          <p:nvPr/>
        </p:nvSpPr>
        <p:spPr>
          <a:xfrm>
            <a:off x="3171960" y="454140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a:t>
            </a:r>
            <a:endParaRPr lang="en-US" sz="1800" b="0" strike="noStrike" spc="-1">
              <a:latin typeface="Arial"/>
            </a:endParaRPr>
          </a:p>
        </p:txBody>
      </p:sp>
      <p:sp>
        <p:nvSpPr>
          <p:cNvPr id="494" name="TextBox 28"/>
          <p:cNvSpPr/>
          <p:nvPr/>
        </p:nvSpPr>
        <p:spPr>
          <a:xfrm>
            <a:off x="3340800" y="334764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S{</a:t>
            </a:r>
            <a:endParaRPr lang="en-US" sz="1800" b="0" strike="noStrike" spc="-1">
              <a:latin typeface="Arial"/>
            </a:endParaRPr>
          </a:p>
        </p:txBody>
      </p:sp>
      <p:sp>
        <p:nvSpPr>
          <p:cNvPr id="495" name="TextBox 29"/>
          <p:cNvSpPr/>
          <p:nvPr/>
        </p:nvSpPr>
        <p:spPr>
          <a:xfrm>
            <a:off x="3696120" y="2936160"/>
            <a:ext cx="1011960" cy="1461240"/>
          </a:xfrm>
          <a:prstGeom prst="rect">
            <a:avLst/>
          </a:prstGeom>
          <a:noFill/>
          <a:ln w="0">
            <a:solidFill>
              <a:srgbClr val="00B05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I’m AS70, sending to AS 80</a:t>
            </a:r>
            <a:endParaRPr lang="en-US" sz="1800" b="0" strike="noStrike" spc="-1">
              <a:latin typeface="Arial"/>
            </a:endParaRPr>
          </a:p>
        </p:txBody>
      </p:sp>
      <p:sp>
        <p:nvSpPr>
          <p:cNvPr id="496" name="TextBox 30"/>
          <p:cNvSpPr/>
          <p:nvPr/>
        </p:nvSpPr>
        <p:spPr>
          <a:xfrm>
            <a:off x="4663800" y="334764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a:t>
            </a:r>
            <a:endParaRPr lang="en-US" sz="1800" b="0" strike="noStrike" spc="-1">
              <a:latin typeface="Arial"/>
            </a:endParaRPr>
          </a:p>
        </p:txBody>
      </p:sp>
      <p:sp>
        <p:nvSpPr>
          <p:cNvPr id="497" name="TextBox 31"/>
          <p:cNvSpPr/>
          <p:nvPr/>
        </p:nvSpPr>
        <p:spPr>
          <a:xfrm>
            <a:off x="3339000" y="454500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S{</a:t>
            </a:r>
            <a:endParaRPr lang="en-US" sz="1800" b="0" strike="noStrike" spc="-1">
              <a:latin typeface="Arial"/>
            </a:endParaRPr>
          </a:p>
        </p:txBody>
      </p:sp>
      <p:sp>
        <p:nvSpPr>
          <p:cNvPr id="498" name="TextBox 32"/>
          <p:cNvSpPr/>
          <p:nvPr/>
        </p:nvSpPr>
        <p:spPr>
          <a:xfrm>
            <a:off x="3694320" y="4133160"/>
            <a:ext cx="1011960" cy="1461240"/>
          </a:xfrm>
          <a:prstGeom prst="rect">
            <a:avLst/>
          </a:prstGeom>
          <a:noFill/>
          <a:ln w="0">
            <a:solidFill>
              <a:srgbClr val="00B05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I’m AS60, sending to AS 70</a:t>
            </a:r>
            <a:endParaRPr lang="en-US" sz="1800" b="0" strike="noStrike" spc="-1">
              <a:latin typeface="Arial"/>
            </a:endParaRPr>
          </a:p>
        </p:txBody>
      </p:sp>
      <p:sp>
        <p:nvSpPr>
          <p:cNvPr id="499" name="TextBox 33"/>
          <p:cNvSpPr/>
          <p:nvPr/>
        </p:nvSpPr>
        <p:spPr>
          <a:xfrm>
            <a:off x="4662000" y="454500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a:t>
            </a:r>
            <a:endParaRPr lang="en-US" sz="1800" b="0" strike="noStrike" spc="-1">
              <a:latin typeface="Arial"/>
            </a:endParaRPr>
          </a:p>
        </p:txBody>
      </p:sp>
      <p:sp>
        <p:nvSpPr>
          <p:cNvPr id="500" name="TextBox 36"/>
          <p:cNvSpPr/>
          <p:nvPr/>
        </p:nvSpPr>
        <p:spPr>
          <a:xfrm>
            <a:off x="3352320" y="574524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S{</a:t>
            </a:r>
            <a:endParaRPr lang="en-US" sz="1800" b="0" strike="noStrike" spc="-1">
              <a:latin typeface="Arial"/>
            </a:endParaRPr>
          </a:p>
        </p:txBody>
      </p:sp>
      <p:sp>
        <p:nvSpPr>
          <p:cNvPr id="501" name="TextBox 37"/>
          <p:cNvSpPr/>
          <p:nvPr/>
        </p:nvSpPr>
        <p:spPr>
          <a:xfrm>
            <a:off x="3707280" y="5333760"/>
            <a:ext cx="1011960" cy="1461240"/>
          </a:xfrm>
          <a:prstGeom prst="rect">
            <a:avLst/>
          </a:prstGeom>
          <a:noFill/>
          <a:ln w="0">
            <a:solidFill>
              <a:srgbClr val="00B050"/>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I’m AS50, sending to AS 60</a:t>
            </a:r>
            <a:endParaRPr lang="en-US" sz="1800" b="0" strike="noStrike" spc="-1">
              <a:latin typeface="Arial"/>
            </a:endParaRPr>
          </a:p>
        </p:txBody>
      </p:sp>
      <p:sp>
        <p:nvSpPr>
          <p:cNvPr id="502" name="TextBox 38"/>
          <p:cNvSpPr/>
          <p:nvPr/>
        </p:nvSpPr>
        <p:spPr>
          <a:xfrm>
            <a:off x="4675320" y="5745240"/>
            <a:ext cx="501840" cy="37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a:t>
            </a:r>
            <a:endParaRPr lang="en-US" sz="1800" b="0" strike="noStrike" spc="-1">
              <a:latin typeface="Arial"/>
            </a:endParaRPr>
          </a:p>
        </p:txBody>
      </p:sp>
      <p:sp>
        <p:nvSpPr>
          <p:cNvPr id="503" name="TextBox 39"/>
          <p:cNvSpPr/>
          <p:nvPr/>
        </p:nvSpPr>
        <p:spPr>
          <a:xfrm>
            <a:off x="6459840" y="3429000"/>
            <a:ext cx="523512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0000"/>
              </a:buClr>
              <a:buFont typeface="StarSymbol"/>
              <a:buChar char="-"/>
            </a:pPr>
            <a:r>
              <a:rPr lang="en-US" sz="1800" b="0" strike="noStrike" spc="-1">
                <a:solidFill>
                  <a:srgbClr val="000000"/>
                </a:solidFill>
                <a:latin typeface="Calibri"/>
              </a:rPr>
              <a:t>Places cost on verifier.</a:t>
            </a:r>
            <a:endParaRPr lang="en-US" sz="1800" b="0" strike="noStrike" spc="-1">
              <a:latin typeface="Arial"/>
            </a:endParaRPr>
          </a:p>
          <a:p>
            <a:pPr marL="285840" indent="-285840">
              <a:lnSpc>
                <a:spcPct val="100000"/>
              </a:lnSpc>
              <a:buClr>
                <a:srgbClr val="000000"/>
              </a:buClr>
              <a:buFont typeface="StarSymbol"/>
              <a:buChar char="-"/>
            </a:pPr>
            <a:r>
              <a:rPr lang="en-US" sz="1800" b="0" strike="noStrike" spc="-1">
                <a:solidFill>
                  <a:srgbClr val="000000"/>
                </a:solidFill>
                <a:latin typeface="Calibri"/>
              </a:rPr>
              <a:t>All or nothing. 1 non-participant, whole system reverts.</a:t>
            </a:r>
            <a:endParaRPr lang="en-US" sz="1800" b="0" strike="noStrike" spc="-1">
              <a:latin typeface="Arial"/>
            </a:endParaRPr>
          </a:p>
          <a:p>
            <a:pPr marL="285840" indent="-285840">
              <a:lnSpc>
                <a:spcPct val="100000"/>
              </a:lnSpc>
              <a:buClr>
                <a:srgbClr val="000000"/>
              </a:buClr>
              <a:buFont typeface="StarSymbol"/>
              <a:buChar char="-"/>
            </a:pPr>
            <a:r>
              <a:rPr lang="en-US" sz="1800" b="0" strike="noStrike" spc="-1">
                <a:solidFill>
                  <a:srgbClr val="000000"/>
                </a:solidFill>
                <a:latin typeface="Calibri"/>
              </a:rPr>
              <a:t>Requires broad participation for value.</a:t>
            </a:r>
            <a:endParaRPr lang="en-US" sz="1800" b="0" strike="noStrike" spc="-1">
              <a:latin typeface="Arial"/>
            </a:endParaRPr>
          </a:p>
          <a:p>
            <a:pPr>
              <a:lnSpc>
                <a:spcPct val="100000"/>
              </a:lnSpc>
              <a:buNone/>
            </a:pPr>
            <a:endParaRPr lang="en-US" sz="1800" b="0" strike="noStrike" spc="-1">
              <a:latin typeface="Arial"/>
            </a:endParaRPr>
          </a:p>
        </p:txBody>
      </p:sp>
      <p:sp>
        <p:nvSpPr>
          <p:cNvPr id="504" name="TextBox 13"/>
          <p:cNvSpPr/>
          <p:nvPr/>
        </p:nvSpPr>
        <p:spPr>
          <a:xfrm>
            <a:off x="3674160" y="1491840"/>
            <a:ext cx="72036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a:solidFill>
                  <a:srgbClr val="000000"/>
                </a:solidFill>
                <a:latin typeface="Calibri"/>
              </a:rPr>
              <a:t>Solution: Path Validation (BGPsec)</a:t>
            </a:r>
            <a:endParaRPr lang="en-US" sz="1800" b="0" strike="noStrike" spc="-1">
              <a:latin typeface="Arial"/>
            </a:endParaRPr>
          </a:p>
        </p:txBody>
      </p:sp>
      <p:sp>
        <p:nvSpPr>
          <p:cNvPr id="505" name="TextBox 17"/>
          <p:cNvSpPr/>
          <p:nvPr/>
        </p:nvSpPr>
        <p:spPr>
          <a:xfrm>
            <a:off x="6672960" y="5330160"/>
            <a:ext cx="62215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BGPsec – Decade of deployment ~0% adoption</a:t>
            </a:r>
            <a:endParaRPr lang="en-US" sz="1800" b="0" strike="noStrike" spc="-1">
              <a:latin typeface="Arial"/>
            </a:endParaRPr>
          </a:p>
        </p:txBody>
      </p:sp>
      <p:sp>
        <p:nvSpPr>
          <p:cNvPr id="2" name="PlaceHolder 1">
            <a:extLst>
              <a:ext uri="{FF2B5EF4-FFF2-40B4-BE49-F238E27FC236}">
                <a16:creationId xmlns:a16="http://schemas.microsoft.com/office/drawing/2014/main" id="{3BF5C47C-AC1F-B366-7D55-3FCC1D363AFD}"/>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Internet Security</a:t>
            </a:r>
            <a:endParaRPr lang="en-US" sz="4000" spc="-1" dirty="0">
              <a:solidFill>
                <a:srgbClr val="000000"/>
              </a:solidFill>
              <a:latin typeface="Calibri"/>
            </a:endParaRPr>
          </a:p>
        </p:txBody>
      </p:sp>
    </p:spTree>
    <p:extLst>
      <p:ext uri="{BB962C8B-B14F-4D97-AF65-F5344CB8AC3E}">
        <p14:creationId xmlns:p14="http://schemas.microsoft.com/office/powerpoint/2010/main" val="3463058312"/>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86"/>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4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88"/>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89"/>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91"/>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92"/>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490"/>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494"/>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495"/>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496"/>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497"/>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498"/>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49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500"/>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501"/>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50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fill="hold" nodeType="clickEffect">
                                  <p:stCondLst>
                                    <p:cond delay="0"/>
                                  </p:stCondLst>
                                  <p:childTnLst>
                                    <p:set>
                                      <p:cBhvr>
                                        <p:cTn id="48" dur="1" fill="hold">
                                          <p:stCondLst>
                                            <p:cond delay="0"/>
                                          </p:stCondLst>
                                        </p:cTn>
                                        <p:tgtEl>
                                          <p:spTgt spid="4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fill="hold" nodeType="clickEffect">
                                  <p:stCondLst>
                                    <p:cond delay="0"/>
                                  </p:stCondLst>
                                  <p:childTnLst>
                                    <p:set>
                                      <p:cBhvr>
                                        <p:cTn id="52" dur="1" fill="hold">
                                          <p:stCondLst>
                                            <p:cond delay="0"/>
                                          </p:stCondLst>
                                        </p:cTn>
                                        <p:tgtEl>
                                          <p:spTgt spid="50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extBox 5"/>
          <p:cNvSpPr/>
          <p:nvPr/>
        </p:nvSpPr>
        <p:spPr>
          <a:xfrm>
            <a:off x="1273320" y="1694880"/>
            <a:ext cx="9165960" cy="239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rPr>
              <a:t>Current challenges with BGP routing security</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rPr>
              <a:t>1. Decentralized operation – hard to get broad buy-in easily. No flag day.</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rPr>
              <a:t>2. Limited partial deployment value. Eg. BGPsec = all or nothing or RPKI value based on broad deployment.</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rPr>
              <a:t>3. Added complexity and cost to operator</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rPr>
              <a:t>4. BGP works as-is– if everyone is an honest broker. </a:t>
            </a:r>
            <a:endParaRPr lang="en-US" sz="1800" b="0" strike="noStrike" spc="-1">
              <a:latin typeface="Arial"/>
            </a:endParaRPr>
          </a:p>
        </p:txBody>
      </p:sp>
      <p:sp>
        <p:nvSpPr>
          <p:cNvPr id="509" name="TextBox 6"/>
          <p:cNvSpPr/>
          <p:nvPr/>
        </p:nvSpPr>
        <p:spPr>
          <a:xfrm>
            <a:off x="1592032" y="4862160"/>
            <a:ext cx="9696358" cy="60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dirty="0">
                <a:solidFill>
                  <a:srgbClr val="000000"/>
                </a:solidFill>
                <a:latin typeface="Arial"/>
              </a:rPr>
              <a:t>End result: </a:t>
            </a:r>
            <a:r>
              <a:rPr lang="en-US" sz="1800" b="0" strike="noStrike" spc="-1" dirty="0">
                <a:solidFill>
                  <a:srgbClr val="FF0000"/>
                </a:solidFill>
                <a:latin typeface="Arial"/>
              </a:rPr>
              <a:t>Little incentive to change.  Unclear value for partial deployments. Clear up-front costs to implement. </a:t>
            </a:r>
            <a:endParaRPr lang="en-US" sz="1800" b="0" strike="noStrike" spc="-1" dirty="0">
              <a:latin typeface="Arial"/>
            </a:endParaRPr>
          </a:p>
        </p:txBody>
      </p:sp>
      <p:sp>
        <p:nvSpPr>
          <p:cNvPr id="2" name="PlaceHolder 1">
            <a:extLst>
              <a:ext uri="{FF2B5EF4-FFF2-40B4-BE49-F238E27FC236}">
                <a16:creationId xmlns:a16="http://schemas.microsoft.com/office/drawing/2014/main" id="{BEFFFACF-D213-C5CF-BC52-3C5DE02F1BBE}"/>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Internet Security</a:t>
            </a:r>
            <a:endParaRPr lang="en-US" sz="4000" spc="-1" dirty="0">
              <a:solidFill>
                <a:srgbClr val="000000"/>
              </a:solidFill>
              <a:latin typeface="Calibri"/>
            </a:endParaRPr>
          </a:p>
        </p:txBody>
      </p:sp>
    </p:spTree>
    <p:extLst>
      <p:ext uri="{BB962C8B-B14F-4D97-AF65-F5344CB8AC3E}">
        <p14:creationId xmlns:p14="http://schemas.microsoft.com/office/powerpoint/2010/main" val="47019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extBox 1"/>
          <p:cNvSpPr/>
          <p:nvPr/>
        </p:nvSpPr>
        <p:spPr>
          <a:xfrm rot="21591000">
            <a:off x="121320" y="3271320"/>
            <a:ext cx="625860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u="sng" strike="noStrike" spc="-1">
                <a:solidFill>
                  <a:srgbClr val="000000"/>
                </a:solidFill>
                <a:uFillTx/>
                <a:latin typeface="Arial"/>
                <a:ea typeface="DejaVu Sans"/>
              </a:rPr>
              <a:t>Home Routers:</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1. Incentivizes early adopters (first to market)</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2. Development cycles prioritize new release (shiny car)</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3. Ease of use (abstracting security away from user)</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4. Unclear role's and responsibility for security</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5. No market incentive to maintain/update</a:t>
            </a:r>
            <a:endParaRPr lang="en-US" sz="1800" b="0" strike="noStrike" spc="-1">
              <a:latin typeface="Arial"/>
            </a:endParaRPr>
          </a:p>
        </p:txBody>
      </p:sp>
      <p:sp>
        <p:nvSpPr>
          <p:cNvPr id="516" name="TextBox 2"/>
          <p:cNvSpPr/>
          <p:nvPr/>
        </p:nvSpPr>
        <p:spPr>
          <a:xfrm>
            <a:off x="6238080" y="3263040"/>
            <a:ext cx="655992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u="sng" strike="noStrike" spc="-1">
                <a:solidFill>
                  <a:srgbClr val="000000"/>
                </a:solidFill>
                <a:uFillTx/>
                <a:latin typeface="Arial"/>
                <a:ea typeface="DejaVu Sans"/>
              </a:rPr>
              <a:t>Internet Backbone (BGP):</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1. No incentives for early adopters (Partial Deployment)</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2. Solutions add complexity and overhead</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3. Distributed model challenges centralized solution</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4. Unclear role's and responsibility for security</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5. No market incentive to change</a:t>
            </a:r>
            <a:endParaRPr lang="en-US" sz="1800" b="0" strike="noStrike" spc="-1">
              <a:latin typeface="Arial"/>
            </a:endParaRPr>
          </a:p>
        </p:txBody>
      </p:sp>
      <p:sp>
        <p:nvSpPr>
          <p:cNvPr id="517" name="TextBox 5"/>
          <p:cNvSpPr/>
          <p:nvPr/>
        </p:nvSpPr>
        <p:spPr>
          <a:xfrm>
            <a:off x="1737360" y="1788120"/>
            <a:ext cx="9001440" cy="14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4400" b="1" u="sng" strike="noStrike" spc="-1">
                <a:solidFill>
                  <a:srgbClr val="000000"/>
                </a:solidFill>
                <a:uFillTx/>
                <a:latin typeface="Calibri"/>
              </a:rPr>
              <a:t>Where is the incentive for security?</a:t>
            </a:r>
            <a:endParaRPr lang="en-US" sz="4400" b="0" strike="noStrike" spc="-1">
              <a:latin typeface="Arial"/>
            </a:endParaRPr>
          </a:p>
        </p:txBody>
      </p:sp>
      <p:sp>
        <p:nvSpPr>
          <p:cNvPr id="2" name="PlaceHolder 1">
            <a:extLst>
              <a:ext uri="{FF2B5EF4-FFF2-40B4-BE49-F238E27FC236}">
                <a16:creationId xmlns:a16="http://schemas.microsoft.com/office/drawing/2014/main" id="{2FB868CA-66CB-80FF-660C-47CC7F616EB2}"/>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Internet Security</a:t>
            </a:r>
            <a:endParaRPr lang="en-US" sz="4000" spc="-1" dirty="0">
              <a:solidFill>
                <a:srgbClr val="000000"/>
              </a:solidFill>
              <a:latin typeface="Calibri"/>
            </a:endParaRPr>
          </a:p>
        </p:txBody>
      </p:sp>
      <p:sp>
        <p:nvSpPr>
          <p:cNvPr id="3" name="TextBox 2">
            <a:extLst>
              <a:ext uri="{FF2B5EF4-FFF2-40B4-BE49-F238E27FC236}">
                <a16:creationId xmlns:a16="http://schemas.microsoft.com/office/drawing/2014/main" id="{378268F1-98DB-71DF-12CF-2EFBD304EEB9}"/>
              </a:ext>
            </a:extLst>
          </p:cNvPr>
          <p:cNvSpPr txBox="1"/>
          <p:nvPr/>
        </p:nvSpPr>
        <p:spPr>
          <a:xfrm>
            <a:off x="1160328" y="5622307"/>
            <a:ext cx="10155503" cy="830997"/>
          </a:xfrm>
          <a:prstGeom prst="rect">
            <a:avLst/>
          </a:prstGeom>
          <a:noFill/>
        </p:spPr>
        <p:txBody>
          <a:bodyPr wrap="square" rtlCol="0">
            <a:spAutoFit/>
          </a:bodyPr>
          <a:lstStyle/>
          <a:p>
            <a:r>
              <a:rPr lang="en-US" sz="2400" dirty="0">
                <a:solidFill>
                  <a:srgbClr val="FF0000"/>
                </a:solidFill>
              </a:rPr>
              <a:t>#1 The need for security is not a strong incentive for adoption on its own.</a:t>
            </a:r>
          </a:p>
          <a:p>
            <a:r>
              <a:rPr lang="en-US" sz="2400" dirty="0">
                <a:solidFill>
                  <a:srgbClr val="FF0000"/>
                </a:solidFill>
              </a:rPr>
              <a:t>#2 Costs to implement cannot outweigh value gained.</a:t>
            </a:r>
          </a:p>
        </p:txBody>
      </p:sp>
    </p:spTree>
    <p:extLst>
      <p:ext uri="{BB962C8B-B14F-4D97-AF65-F5344CB8AC3E}">
        <p14:creationId xmlns:p14="http://schemas.microsoft.com/office/powerpoint/2010/main" val="5046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2"/>
          <p:cNvSpPr>
            <a:spLocks noGrp="1"/>
          </p:cNvSpPr>
          <p:nvPr>
            <p:ph/>
          </p:nvPr>
        </p:nvSpPr>
        <p:spPr>
          <a:xfrm>
            <a:off x="784080" y="3058920"/>
            <a:ext cx="10515240" cy="3117960"/>
          </a:xfrm>
          <a:prstGeom prst="rect">
            <a:avLst/>
          </a:prstGeom>
          <a:noFill/>
          <a:ln w="0">
            <a:noFill/>
          </a:ln>
        </p:spPr>
        <p:txBody>
          <a:bodyPr anchor="t">
            <a:normAutofit/>
          </a:bodyPr>
          <a:lstStyle/>
          <a:p>
            <a:pPr algn="ctr">
              <a:lnSpc>
                <a:spcPct val="90000"/>
              </a:lnSpc>
              <a:spcBef>
                <a:spcPts val="1001"/>
              </a:spcBef>
              <a:buNone/>
              <a:tabLst>
                <a:tab pos="0" algn="l"/>
              </a:tabLst>
            </a:pPr>
            <a:r>
              <a:rPr lang="en-US" sz="6600" b="0" strike="noStrike" spc="-1">
                <a:solidFill>
                  <a:srgbClr val="000000"/>
                </a:solidFill>
                <a:latin typeface="Calibri"/>
              </a:rPr>
              <a:t>Prior Work</a:t>
            </a:r>
          </a:p>
        </p:txBody>
      </p:sp>
      <p:sp>
        <p:nvSpPr>
          <p:cNvPr id="2" name="PlaceHolder 1">
            <a:extLst>
              <a:ext uri="{FF2B5EF4-FFF2-40B4-BE49-F238E27FC236}">
                <a16:creationId xmlns:a16="http://schemas.microsoft.com/office/drawing/2014/main" id="{49292634-5488-7A99-9293-506083960D14}"/>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Prior Work</a:t>
            </a:r>
            <a:endParaRPr lang="en-US" sz="4000" spc="-1" dirty="0">
              <a:solidFill>
                <a:srgbClr val="000000"/>
              </a:solidFill>
              <a:latin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4C304FB2-3C01-1CE0-A02C-0E63AE2D51EF}"/>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Prior Work – Incentivizing Security</a:t>
            </a:r>
            <a:endParaRPr lang="en-US" sz="4000" spc="-1" dirty="0">
              <a:solidFill>
                <a:srgbClr val="000000"/>
              </a:solidFill>
              <a:latin typeface="Calibri"/>
            </a:endParaRPr>
          </a:p>
        </p:txBody>
      </p:sp>
      <p:sp>
        <p:nvSpPr>
          <p:cNvPr id="174" name="TextBox 6"/>
          <p:cNvSpPr/>
          <p:nvPr/>
        </p:nvSpPr>
        <p:spPr>
          <a:xfrm>
            <a:off x="912600" y="1787400"/>
            <a:ext cx="9827640" cy="7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222222"/>
                </a:solidFill>
                <a:latin typeface="Arial"/>
              </a:rPr>
              <a:t>Incentivizing Cybersecurity Compliance in the New Digital Age: Prevalence of Security Breaches Should Prompt Action by Congress and the Supreme Court.  Modesti, C. (2018). </a:t>
            </a:r>
            <a:endParaRPr lang="en-US" sz="1400" b="0" strike="noStrike" spc="-1">
              <a:latin typeface="Arial"/>
            </a:endParaRPr>
          </a:p>
          <a:p>
            <a:pPr>
              <a:lnSpc>
                <a:spcPct val="100000"/>
              </a:lnSpc>
              <a:buNone/>
            </a:pPr>
            <a:r>
              <a:rPr lang="en-US" sz="1400" b="0" strike="noStrike" spc="-1">
                <a:solidFill>
                  <a:srgbClr val="FF0000"/>
                </a:solidFill>
                <a:latin typeface="Arial"/>
              </a:rPr>
              <a:t>Call for congress to lead regulatory change and specify baseline security requirements.</a:t>
            </a:r>
            <a:endParaRPr lang="en-US" sz="1400" b="0" strike="noStrike" spc="-1">
              <a:latin typeface="Arial"/>
            </a:endParaRPr>
          </a:p>
        </p:txBody>
      </p:sp>
      <p:sp>
        <p:nvSpPr>
          <p:cNvPr id="175" name="TextBox 8"/>
          <p:cNvSpPr/>
          <p:nvPr/>
        </p:nvSpPr>
        <p:spPr>
          <a:xfrm>
            <a:off x="912600" y="3425400"/>
            <a:ext cx="998244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222222"/>
                </a:solidFill>
                <a:latin typeface="Arial"/>
              </a:rPr>
              <a:t>How to dynamically incentivize sufficient level of IoT security. Su, J., Et. Al. (2020). </a:t>
            </a:r>
            <a:endParaRPr lang="en-US" sz="1400" b="0" strike="noStrike" spc="-1">
              <a:latin typeface="Arial"/>
            </a:endParaRPr>
          </a:p>
          <a:p>
            <a:pPr>
              <a:lnSpc>
                <a:spcPct val="100000"/>
              </a:lnSpc>
              <a:buNone/>
            </a:pPr>
            <a:r>
              <a:rPr lang="en-US" sz="1400" b="0" strike="noStrike" spc="-1">
                <a:solidFill>
                  <a:srgbClr val="FF0000"/>
                </a:solidFill>
                <a:latin typeface="Arial"/>
              </a:rPr>
              <a:t>Smart contract-based compliance monitoring to determine insurance premiums.</a:t>
            </a:r>
            <a:endParaRPr lang="en-US" sz="1400" b="0" strike="noStrike" spc="-1">
              <a:latin typeface="Arial"/>
            </a:endParaRPr>
          </a:p>
        </p:txBody>
      </p:sp>
      <p:sp>
        <p:nvSpPr>
          <p:cNvPr id="176" name="TextBox 10"/>
          <p:cNvSpPr/>
          <p:nvPr/>
        </p:nvSpPr>
        <p:spPr>
          <a:xfrm>
            <a:off x="912600" y="4058640"/>
            <a:ext cx="1005984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222222"/>
                </a:solidFill>
                <a:latin typeface="Arial"/>
              </a:rPr>
              <a:t>An informative security and privacy “nutrition” label for internet of things devices.  Emami-Naeini, P., Et. Al. (2021). </a:t>
            </a:r>
            <a:endParaRPr lang="en-US" sz="1400" b="0" strike="noStrike" spc="-1">
              <a:latin typeface="Arial"/>
            </a:endParaRPr>
          </a:p>
          <a:p>
            <a:pPr>
              <a:lnSpc>
                <a:spcPct val="100000"/>
              </a:lnSpc>
              <a:buNone/>
            </a:pPr>
            <a:r>
              <a:rPr lang="en-US" sz="1400" b="0" strike="noStrike" spc="-1">
                <a:solidFill>
                  <a:srgbClr val="FF0000"/>
                </a:solidFill>
                <a:latin typeface="Arial"/>
              </a:rPr>
              <a:t>Consumer device labelling standards for security.</a:t>
            </a:r>
            <a:endParaRPr lang="en-US" sz="1400" b="0" strike="noStrike" spc="-1">
              <a:latin typeface="Arial"/>
            </a:endParaRPr>
          </a:p>
        </p:txBody>
      </p:sp>
      <p:sp>
        <p:nvSpPr>
          <p:cNvPr id="177" name="TextBox 2"/>
          <p:cNvSpPr/>
          <p:nvPr/>
        </p:nvSpPr>
        <p:spPr>
          <a:xfrm>
            <a:off x="1581240" y="4874871"/>
            <a:ext cx="902952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Calibri"/>
              </a:rPr>
              <a:t>Takeaway: Proposals and directions to incentivize security exist, but mostly remain an academic exercise, e.g. too complicated, initial costs, low industry acceptance.</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FF0000"/>
                </a:solidFill>
                <a:latin typeface="Calibri"/>
              </a:rPr>
              <a:t>No action has been taken to broadly address security incentivization to date.</a:t>
            </a:r>
            <a:endParaRPr lang="en-US" sz="1800" b="0" strike="noStrike" spc="-1" dirty="0">
              <a:latin typeface="Arial"/>
            </a:endParaRPr>
          </a:p>
        </p:txBody>
      </p:sp>
      <p:sp>
        <p:nvSpPr>
          <p:cNvPr id="178" name="TextBox 5"/>
          <p:cNvSpPr/>
          <p:nvPr/>
        </p:nvSpPr>
        <p:spPr>
          <a:xfrm>
            <a:off x="912600" y="2594880"/>
            <a:ext cx="9897120" cy="72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222222"/>
                </a:solidFill>
                <a:latin typeface="Arial"/>
              </a:rPr>
              <a:t>Rosson, J., Rice, M., Lopez, J., &amp; Fass, D. (2019). Incentivizing cyber security investment in the power sector using an extended cyber insurance framework.</a:t>
            </a:r>
            <a:endParaRPr lang="en-US" sz="1400" b="0" strike="noStrike" spc="-1">
              <a:latin typeface="Arial"/>
            </a:endParaRPr>
          </a:p>
          <a:p>
            <a:pPr>
              <a:lnSpc>
                <a:spcPct val="100000"/>
              </a:lnSpc>
              <a:buNone/>
            </a:pPr>
            <a:r>
              <a:rPr lang="en-US" sz="1400" b="0" strike="noStrike" spc="-1">
                <a:solidFill>
                  <a:srgbClr val="FF0000"/>
                </a:solidFill>
                <a:latin typeface="Arial"/>
              </a:rPr>
              <a:t>Insurance can be a strong driver for security requirements.</a:t>
            </a:r>
            <a:endParaRPr lang="en-US" sz="1400" b="0" strike="noStrike" spc="-1">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dirty="0">
                <a:solidFill>
                  <a:srgbClr val="000000"/>
                </a:solidFill>
                <a:latin typeface="Calibri Light"/>
              </a:rPr>
              <a:t>Dissertation</a:t>
            </a:r>
            <a:endParaRPr lang="en-US" sz="4000" b="0" strike="noStrike" spc="-1" dirty="0">
              <a:solidFill>
                <a:srgbClr val="000000"/>
              </a:solidFill>
              <a:latin typeface="Calibri"/>
            </a:endParaRPr>
          </a:p>
        </p:txBody>
      </p:sp>
      <p:sp>
        <p:nvSpPr>
          <p:cNvPr id="182" name="PlaceHolder 2"/>
          <p:cNvSpPr>
            <a:spLocks noGrp="1"/>
          </p:cNvSpPr>
          <p:nvPr>
            <p:ph/>
          </p:nvPr>
        </p:nvSpPr>
        <p:spPr>
          <a:xfrm>
            <a:off x="870840" y="1552320"/>
            <a:ext cx="10449918" cy="1815480"/>
          </a:xfrm>
          <a:prstGeom prst="rect">
            <a:avLst/>
          </a:prstGeom>
          <a:noFill/>
          <a:ln w="0">
            <a:noFill/>
          </a:ln>
        </p:spPr>
        <p:txBody>
          <a:bodyPr anchor="t">
            <a:noAutofit/>
          </a:bodyPr>
          <a:lstStyle/>
          <a:p>
            <a:pPr>
              <a:lnSpc>
                <a:spcPct val="90000"/>
              </a:lnSpc>
              <a:spcBef>
                <a:spcPts val="1001"/>
              </a:spcBef>
              <a:buNone/>
              <a:tabLst>
                <a:tab pos="0" algn="l"/>
              </a:tabLst>
            </a:pPr>
            <a:r>
              <a:rPr lang="en-US" sz="2800" b="1" u="sng" strike="noStrike" spc="-1" dirty="0">
                <a:solidFill>
                  <a:srgbClr val="000000"/>
                </a:solidFill>
                <a:uFillTx/>
                <a:latin typeface="Calibri"/>
              </a:rPr>
              <a:t>Thesis Statement:</a:t>
            </a:r>
            <a:endParaRPr lang="en-US" sz="2800" b="0" strike="noStrike" spc="-1" dirty="0">
              <a:solidFill>
                <a:srgbClr val="000000"/>
              </a:solidFill>
              <a:latin typeface="Calibri"/>
            </a:endParaRPr>
          </a:p>
          <a:p>
            <a:pPr indent="-1588">
              <a:lnSpc>
                <a:spcPct val="90000"/>
              </a:lnSpc>
              <a:spcBef>
                <a:spcPts val="1001"/>
              </a:spcBef>
              <a:buNone/>
              <a:tabLst>
                <a:tab pos="0" algn="l"/>
              </a:tabLst>
            </a:pPr>
            <a:r>
              <a:rPr lang="en-US" sz="2000" b="0" strike="noStrike" spc="-1" dirty="0">
                <a:solidFill>
                  <a:srgbClr val="000000"/>
                </a:solidFill>
                <a:latin typeface="Calibri"/>
              </a:rPr>
              <a:t>Poor incentivization for network security has enabled a pervasive environment of insecurity. Proper incentivization can change this paradigm.</a:t>
            </a:r>
          </a:p>
          <a:p>
            <a:pPr>
              <a:lnSpc>
                <a:spcPct val="90000"/>
              </a:lnSpc>
              <a:spcBef>
                <a:spcPts val="1001"/>
              </a:spcBef>
              <a:buNone/>
              <a:tabLst>
                <a:tab pos="0" algn="l"/>
              </a:tabLst>
            </a:pPr>
            <a:endParaRPr lang="en-US" sz="2800" b="0" strike="noStrike" spc="-1" dirty="0">
              <a:solidFill>
                <a:srgbClr val="000000"/>
              </a:solidFill>
              <a:latin typeface="Calibri"/>
            </a:endParaRPr>
          </a:p>
        </p:txBody>
      </p:sp>
      <p:sp>
        <p:nvSpPr>
          <p:cNvPr id="183" name="TextBox 3"/>
          <p:cNvSpPr/>
          <p:nvPr/>
        </p:nvSpPr>
        <p:spPr>
          <a:xfrm>
            <a:off x="1232640" y="3432960"/>
            <a:ext cx="9726120" cy="230687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StarSymbol"/>
              <a:buAutoNum type="arabicPeriod"/>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a:p>
            <a:pPr>
              <a:lnSpc>
                <a:spcPct val="100000"/>
              </a:lnSpc>
              <a:buNone/>
            </a:pPr>
            <a:endParaRPr lang="en-US" sz="1800" b="0" strike="noStrike" spc="-1" dirty="0">
              <a:latin typeface="Arial"/>
            </a:endParaRPr>
          </a:p>
          <a:p>
            <a:pPr marL="342900" indent="-342900">
              <a:lnSpc>
                <a:spcPct val="100000"/>
              </a:lnSpc>
              <a:buClr>
                <a:srgbClr val="000000"/>
              </a:buClr>
              <a:buFont typeface="+mj-lt"/>
              <a:buAutoNum type="arabicPeriod" startAt="2"/>
            </a:pPr>
            <a:r>
              <a:rPr lang="en-US" sz="1800" b="0" strike="noStrike" spc="-1" dirty="0">
                <a:solidFill>
                  <a:srgbClr val="000000"/>
                </a:solidFill>
                <a:latin typeface="Arial"/>
              </a:rPr>
              <a:t>Do lessons from the past serve as incentives for better security at present?</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marL="343080" indent="-343080">
              <a:lnSpc>
                <a:spcPct val="100000"/>
              </a:lnSpc>
              <a:buClr>
                <a:srgbClr val="000000"/>
              </a:buClr>
              <a:buFont typeface="+mj-lt"/>
              <a:buAutoNum type="arabicPeriod" startAt="3"/>
            </a:pPr>
            <a:r>
              <a:rPr lang="en-US" sz="1800" b="0" strike="noStrike" spc="-1" dirty="0">
                <a:solidFill>
                  <a:srgbClr val="000000"/>
                </a:solidFill>
                <a:latin typeface="Arial"/>
              </a:rPr>
              <a:t>How can we better incentivize the adoption of security solutions or outcomes in the future?</a:t>
            </a:r>
            <a:br>
              <a:rPr sz="1800" dirty="0"/>
            </a:br>
            <a:r>
              <a:rPr lang="en-US" sz="1800" b="0" strike="noStrike" spc="-1" dirty="0">
                <a:solidFill>
                  <a:srgbClr val="000000"/>
                </a:solidFill>
                <a:latin typeface="Arial"/>
              </a:rPr>
              <a:t> </a:t>
            </a:r>
            <a:endParaRPr lang="en-US" sz="1800" b="0" strike="noStrike" spc="-1" dirty="0">
              <a:latin typeface="Arial"/>
            </a:endParaRPr>
          </a:p>
        </p:txBody>
      </p:sp>
      <p:sp>
        <p:nvSpPr>
          <p:cNvPr id="184" name="TextBox 6"/>
          <p:cNvSpPr/>
          <p:nvPr/>
        </p:nvSpPr>
        <p:spPr>
          <a:xfrm>
            <a:off x="1499760" y="3706200"/>
            <a:ext cx="10187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B050"/>
                </a:solidFill>
                <a:latin typeface="Arial"/>
              </a:rPr>
              <a:t>“Doomed to Repeat with IPv6? Characterization of NAT-centric Security in SOHO Routers”</a:t>
            </a:r>
            <a:endParaRPr lang="en-US" sz="1800" b="0" strike="noStrike" spc="-1" dirty="0">
              <a:latin typeface="Arial"/>
            </a:endParaRPr>
          </a:p>
          <a:p>
            <a:pPr>
              <a:lnSpc>
                <a:spcPct val="100000"/>
              </a:lnSpc>
              <a:buNone/>
            </a:pPr>
            <a:endParaRPr lang="en-US" sz="1800" b="0" strike="noStrike" spc="-1" dirty="0">
              <a:latin typeface="Arial"/>
            </a:endParaRPr>
          </a:p>
        </p:txBody>
      </p:sp>
      <p:sp>
        <p:nvSpPr>
          <p:cNvPr id="185" name="TextBox 7"/>
          <p:cNvSpPr/>
          <p:nvPr/>
        </p:nvSpPr>
        <p:spPr>
          <a:xfrm>
            <a:off x="1499760" y="4263840"/>
            <a:ext cx="10187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B050"/>
                </a:solidFill>
                <a:latin typeface="Arial"/>
              </a:rPr>
              <a:t>“</a:t>
            </a:r>
            <a:r>
              <a:rPr lang="en-US" sz="1800" b="0" strike="noStrike" spc="-1" dirty="0" err="1">
                <a:solidFill>
                  <a:srgbClr val="00B050"/>
                </a:solidFill>
                <a:latin typeface="Arial"/>
              </a:rPr>
              <a:t>NATting</a:t>
            </a:r>
            <a:r>
              <a:rPr lang="en-US" sz="1800" b="0" strike="noStrike" spc="-1" dirty="0">
                <a:solidFill>
                  <a:srgbClr val="00B050"/>
                </a:solidFill>
                <a:latin typeface="Arial"/>
              </a:rPr>
              <a:t> Else Matters: Evaluating of IPv6 Access Control Policies in Residential Networks”</a:t>
            </a:r>
            <a:endParaRPr lang="en-US" sz="1800" b="0" strike="noStrike" spc="-1" dirty="0">
              <a:latin typeface="Arial"/>
            </a:endParaRPr>
          </a:p>
        </p:txBody>
      </p:sp>
      <p:sp>
        <p:nvSpPr>
          <p:cNvPr id="188" name="TextBox 4"/>
          <p:cNvSpPr/>
          <p:nvPr/>
        </p:nvSpPr>
        <p:spPr>
          <a:xfrm>
            <a:off x="635760" y="3127320"/>
            <a:ext cx="1727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Calibri"/>
              </a:rPr>
              <a:t>SOHO Networks</a:t>
            </a:r>
            <a:endParaRPr lang="en-US" sz="1800" b="0" strike="noStrike" spc="-1" dirty="0">
              <a:latin typeface="Arial"/>
            </a:endParaRPr>
          </a:p>
        </p:txBody>
      </p:sp>
      <p:sp>
        <p:nvSpPr>
          <p:cNvPr id="189" name="TextBox 5"/>
          <p:cNvSpPr/>
          <p:nvPr/>
        </p:nvSpPr>
        <p:spPr>
          <a:xfrm>
            <a:off x="635760" y="4812120"/>
            <a:ext cx="19720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Calibri"/>
              </a:rPr>
              <a:t>Internet Backbone</a:t>
            </a:r>
            <a:endParaRPr lang="en-US" sz="1800" b="0" strike="noStrike" spc="-1" dirty="0">
              <a:latin typeface="Arial"/>
            </a:endParaRPr>
          </a:p>
        </p:txBody>
      </p:sp>
      <p:sp>
        <p:nvSpPr>
          <p:cNvPr id="2" name="TextBox 6">
            <a:extLst>
              <a:ext uri="{FF2B5EF4-FFF2-40B4-BE49-F238E27FC236}">
                <a16:creationId xmlns:a16="http://schemas.microsoft.com/office/drawing/2014/main" id="{070144F0-D612-4485-DECC-94A234B30801}"/>
              </a:ext>
            </a:extLst>
          </p:cNvPr>
          <p:cNvSpPr/>
          <p:nvPr/>
        </p:nvSpPr>
        <p:spPr>
          <a:xfrm>
            <a:off x="1499580" y="5368193"/>
            <a:ext cx="101876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B050"/>
                </a:solidFill>
                <a:latin typeface="Arial"/>
              </a:rPr>
              <a:t>“</a:t>
            </a:r>
            <a:r>
              <a:rPr lang="en-US" sz="1800" b="0" strike="noStrike" spc="-1" dirty="0" err="1">
                <a:solidFill>
                  <a:srgbClr val="00B050"/>
                </a:solidFill>
                <a:latin typeface="Arial"/>
              </a:rPr>
              <a:t>DnD</a:t>
            </a:r>
            <a:r>
              <a:rPr lang="en-US" sz="1800" b="0" strike="noStrike" spc="-1" dirty="0">
                <a:solidFill>
                  <a:srgbClr val="00B050"/>
                </a:solidFill>
                <a:latin typeface="Arial"/>
              </a:rPr>
              <a:t>-DB: Democratized Network Data Database for Tailored Routing and Security Campaigns”</a:t>
            </a:r>
            <a:endParaRPr lang="en-US" sz="1800" b="0" strike="noStrike" spc="-1" dirty="0">
              <a:latin typeface="Arial"/>
            </a:endParaRPr>
          </a:p>
          <a:p>
            <a:pPr>
              <a:lnSpc>
                <a:spcPct val="100000"/>
              </a:lnSpc>
              <a:buNone/>
            </a:pP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0" y="786960"/>
            <a:ext cx="5315760" cy="79380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Agenda</a:t>
            </a:r>
            <a:endParaRPr lang="en-US" sz="4000" b="0" strike="noStrike" spc="-1">
              <a:solidFill>
                <a:srgbClr val="000000"/>
              </a:solidFill>
              <a:latin typeface="Calibri"/>
            </a:endParaRPr>
          </a:p>
        </p:txBody>
      </p:sp>
      <p:sp>
        <p:nvSpPr>
          <p:cNvPr id="109"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Dissertation Overview</a:t>
            </a:r>
          </a:p>
          <a:p>
            <a:pPr lvl="1">
              <a:spcBef>
                <a:spcPts val="1001"/>
              </a:spcBef>
              <a:buClr>
                <a:srgbClr val="000000"/>
              </a:buClr>
              <a:buFont typeface="Arial"/>
              <a:buChar char="•"/>
            </a:pPr>
            <a:r>
              <a:rPr lang="en-US" spc="-1" dirty="0">
                <a:solidFill>
                  <a:srgbClr val="000000"/>
                </a:solidFill>
                <a:latin typeface="Calibri"/>
              </a:rPr>
              <a:t>Background</a:t>
            </a:r>
          </a:p>
          <a:p>
            <a:pPr lvl="2">
              <a:spcBef>
                <a:spcPts val="1001"/>
              </a:spcBef>
              <a:buClr>
                <a:srgbClr val="000000"/>
              </a:buClr>
              <a:buFont typeface="Arial"/>
              <a:buChar char="•"/>
            </a:pPr>
            <a:r>
              <a:rPr lang="en-US" b="0" strike="noStrike" spc="-1" dirty="0">
                <a:solidFill>
                  <a:srgbClr val="000000"/>
                </a:solidFill>
                <a:latin typeface="Calibri"/>
              </a:rPr>
              <a:t>Is there an incentive for security?</a:t>
            </a:r>
            <a:endParaRPr lang="en-US" spc="-1" dirty="0">
              <a:solidFill>
                <a:srgbClr val="000000"/>
              </a:solidFill>
              <a:latin typeface="Calibri"/>
            </a:endParaRPr>
          </a:p>
          <a:p>
            <a:pPr lvl="1">
              <a:spcBef>
                <a:spcPts val="1001"/>
              </a:spcBef>
              <a:buClr>
                <a:srgbClr val="000000"/>
              </a:buClr>
              <a:buFont typeface="Arial"/>
              <a:buChar char="•"/>
            </a:pPr>
            <a:r>
              <a:rPr lang="en-US" b="0" strike="noStrike" spc="-1" dirty="0">
                <a:solidFill>
                  <a:srgbClr val="000000"/>
                </a:solidFill>
                <a:latin typeface="Calibri"/>
              </a:rPr>
              <a:t>Dissertation Efforts</a:t>
            </a:r>
          </a:p>
          <a:p>
            <a:pPr lvl="2">
              <a:spcBef>
                <a:spcPts val="1001"/>
              </a:spcBef>
              <a:buClr>
                <a:srgbClr val="000000"/>
              </a:buClr>
              <a:buFont typeface="Arial"/>
              <a:buChar char="•"/>
            </a:pPr>
            <a:r>
              <a:rPr lang="en-US" b="0" strike="noStrike" spc="-1" dirty="0">
                <a:solidFill>
                  <a:srgbClr val="000000"/>
                </a:solidFill>
                <a:latin typeface="Calibri"/>
              </a:rPr>
              <a:t>How have manufacturers been incentivized for security in the past?</a:t>
            </a:r>
          </a:p>
          <a:p>
            <a:pPr lvl="2">
              <a:spcBef>
                <a:spcPts val="1001"/>
              </a:spcBef>
              <a:buClr>
                <a:srgbClr val="000000"/>
              </a:buClr>
              <a:buFont typeface="Arial"/>
              <a:buChar char="•"/>
            </a:pPr>
            <a:r>
              <a:rPr lang="en-US" spc="-1" dirty="0">
                <a:solidFill>
                  <a:srgbClr val="000000"/>
                </a:solidFill>
                <a:latin typeface="Calibri"/>
              </a:rPr>
              <a:t>Do lessons from the past serve as incentives for better security at present</a:t>
            </a:r>
            <a:r>
              <a:rPr lang="en-US" b="0" strike="noStrike" spc="-1" dirty="0">
                <a:solidFill>
                  <a:srgbClr val="000000"/>
                </a:solidFill>
                <a:latin typeface="Calibri"/>
              </a:rPr>
              <a:t>?</a:t>
            </a:r>
          </a:p>
          <a:p>
            <a:pPr lvl="2">
              <a:spcBef>
                <a:spcPts val="1001"/>
              </a:spcBef>
              <a:buClr>
                <a:srgbClr val="000000"/>
              </a:buClr>
              <a:buFont typeface="Arial"/>
              <a:buChar char="•"/>
            </a:pPr>
            <a:r>
              <a:rPr lang="en-US" sz="2000" b="0" strike="noStrike" spc="-1" dirty="0">
                <a:solidFill>
                  <a:srgbClr val="000000"/>
                </a:solidFill>
                <a:latin typeface="Calibri"/>
              </a:rPr>
              <a:t>How can we better incentivize security adoption in the future?</a:t>
            </a:r>
          </a:p>
          <a:p>
            <a:pPr lvl="1">
              <a:spcBef>
                <a:spcPts val="499"/>
              </a:spcBef>
              <a:buClr>
                <a:srgbClr val="000000"/>
              </a:buClr>
              <a:buFont typeface="Arial"/>
              <a:buChar char="•"/>
            </a:pPr>
            <a:r>
              <a:rPr lang="en-US" b="0" strike="noStrike" spc="-1" dirty="0">
                <a:solidFill>
                  <a:srgbClr val="000000"/>
                </a:solidFill>
                <a:latin typeface="Calibri"/>
              </a:rPr>
              <a:t>Conclusion/Recommendations</a:t>
            </a:r>
          </a:p>
          <a:p>
            <a:pPr>
              <a:lnSpc>
                <a:spcPct val="90000"/>
              </a:lnSpc>
              <a:spcBef>
                <a:spcPts val="1417"/>
              </a:spcBef>
              <a:buNone/>
            </a:pPr>
            <a:endParaRPr lang="en-US" sz="2400" b="0" strike="noStrike" spc="-1" dirty="0">
              <a:solidFill>
                <a:srgbClr val="000000"/>
              </a:solidFill>
              <a:latin typeface="Calibri"/>
            </a:endParaRPr>
          </a:p>
          <a:p>
            <a:pPr>
              <a:lnSpc>
                <a:spcPct val="90000"/>
              </a:lnSpc>
              <a:spcBef>
                <a:spcPts val="1417"/>
              </a:spcBef>
              <a:buNone/>
            </a:pPr>
            <a:endParaRPr lang="en-US" sz="2400" b="0" strike="noStrike" spc="-1" dirty="0">
              <a:solidFill>
                <a:srgbClr val="000000"/>
              </a:solidFill>
              <a:latin typeface="Calibri"/>
            </a:endParaRPr>
          </a:p>
          <a:p>
            <a:pPr>
              <a:lnSpc>
                <a:spcPct val="90000"/>
              </a:lnSpc>
              <a:spcBef>
                <a:spcPts val="1417"/>
              </a:spcBef>
              <a:buNone/>
            </a:pPr>
            <a:endParaRPr lang="en-US" sz="2400" b="0" strike="noStrike" spc="-1" dirty="0">
              <a:solidFill>
                <a:srgbClr val="000000"/>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B9170BBB-CBD0-7724-84CB-6CDD9278FA00}"/>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6F31D8FA-6742-FF49-7C99-8674224FF785}"/>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
        <p:nvSpPr>
          <p:cNvPr id="4" name="TextBox 3">
            <a:extLst>
              <a:ext uri="{FF2B5EF4-FFF2-40B4-BE49-F238E27FC236}">
                <a16:creationId xmlns:a16="http://schemas.microsoft.com/office/drawing/2014/main" id="{C57D7837-3ECA-6D1C-5399-7EF4ED74CDB0}"/>
              </a:ext>
            </a:extLst>
          </p:cNvPr>
          <p:cNvSpPr/>
          <p:nvPr/>
        </p:nvSpPr>
        <p:spPr>
          <a:xfrm>
            <a:off x="1232940" y="2947438"/>
            <a:ext cx="9726120" cy="230687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StarSymbol"/>
              <a:buAutoNum type="arabicPeriod"/>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a:p>
            <a:pPr>
              <a:lnSpc>
                <a:spcPct val="100000"/>
              </a:lnSpc>
              <a:buNone/>
            </a:pPr>
            <a:endParaRPr lang="en-US" sz="1800" b="0" strike="noStrike" spc="-1" dirty="0">
              <a:latin typeface="Arial"/>
            </a:endParaRPr>
          </a:p>
          <a:p>
            <a:pPr marL="342900" indent="-342900">
              <a:lnSpc>
                <a:spcPct val="100000"/>
              </a:lnSpc>
              <a:buClr>
                <a:schemeClr val="bg1">
                  <a:lumMod val="65000"/>
                </a:schemeClr>
              </a:buClr>
              <a:buFont typeface="+mj-lt"/>
              <a:buAutoNum type="arabicPeriod" startAt="2"/>
            </a:pPr>
            <a:r>
              <a:rPr lang="en-US" sz="1800" b="0" strike="noStrike" spc="-1" dirty="0">
                <a:solidFill>
                  <a:schemeClr val="bg1">
                    <a:lumMod val="65000"/>
                  </a:schemeClr>
                </a:solidFill>
                <a:latin typeface="Arial"/>
              </a:rPr>
              <a:t>Do lessons from the past serve as incentives for better security at present?</a:t>
            </a: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solidFill>
                <a:schemeClr val="bg1">
                  <a:lumMod val="65000"/>
                </a:schemeClr>
              </a:solidFill>
              <a:latin typeface="Arial"/>
            </a:endParaRPr>
          </a:p>
          <a:p>
            <a:pPr marL="343080" indent="-343080">
              <a:lnSpc>
                <a:spcPct val="100000"/>
              </a:lnSpc>
              <a:buClr>
                <a:schemeClr val="bg1">
                  <a:lumMod val="65000"/>
                </a:schemeClr>
              </a:buClr>
              <a:buFont typeface="+mj-lt"/>
              <a:buAutoNum type="arabicPeriod" startAt="3"/>
            </a:pPr>
            <a:r>
              <a:rPr lang="en-US" sz="1800" b="0" strike="noStrike" spc="-1" dirty="0">
                <a:solidFill>
                  <a:schemeClr val="bg1">
                    <a:lumMod val="65000"/>
                  </a:schemeClr>
                </a:solidFill>
                <a:latin typeface="Arial"/>
              </a:rPr>
              <a:t>How can we better incentivize the adoption of security solutions or outcomes?</a:t>
            </a:r>
            <a:br>
              <a:rPr sz="1800" dirty="0"/>
            </a:br>
            <a:r>
              <a:rPr lang="en-US" sz="1800" b="0" strike="noStrike" spc="-1" dirty="0">
                <a:solidFill>
                  <a:srgbClr val="000000"/>
                </a:solidFill>
                <a:latin typeface="Arial"/>
              </a:rPr>
              <a:t> </a:t>
            </a:r>
            <a:endParaRPr lang="en-US" sz="1800" b="0" strike="noStrike" spc="-1" dirty="0">
              <a:latin typeface="Arial"/>
            </a:endParaRPr>
          </a:p>
        </p:txBody>
      </p:sp>
      <p:sp>
        <p:nvSpPr>
          <p:cNvPr id="5" name="TextBox 6">
            <a:extLst>
              <a:ext uri="{FF2B5EF4-FFF2-40B4-BE49-F238E27FC236}">
                <a16:creationId xmlns:a16="http://schemas.microsoft.com/office/drawing/2014/main" id="{7BD23554-5052-56D3-CB75-3BC1DE989869}"/>
              </a:ext>
            </a:extLst>
          </p:cNvPr>
          <p:cNvSpPr/>
          <p:nvPr/>
        </p:nvSpPr>
        <p:spPr>
          <a:xfrm>
            <a:off x="1500060" y="3220678"/>
            <a:ext cx="10187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B050"/>
                </a:solidFill>
                <a:latin typeface="Arial"/>
              </a:rPr>
              <a:t>“Doomed to Repeat with IPv6? Characterization of NAT-centric Security in SOHO Routers”</a:t>
            </a:r>
            <a:endParaRPr lang="en-US" sz="1800" b="0" strike="noStrike" spc="-1" dirty="0">
              <a:latin typeface="Arial"/>
            </a:endParaRPr>
          </a:p>
        </p:txBody>
      </p:sp>
      <p:sp>
        <p:nvSpPr>
          <p:cNvPr id="7" name="TextBox 4">
            <a:extLst>
              <a:ext uri="{FF2B5EF4-FFF2-40B4-BE49-F238E27FC236}">
                <a16:creationId xmlns:a16="http://schemas.microsoft.com/office/drawing/2014/main" id="{AEAD1109-7B32-9D72-C5B2-496476336E55}"/>
              </a:ext>
            </a:extLst>
          </p:cNvPr>
          <p:cNvSpPr/>
          <p:nvPr/>
        </p:nvSpPr>
        <p:spPr>
          <a:xfrm>
            <a:off x="636060" y="2641798"/>
            <a:ext cx="1727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Calibri"/>
              </a:rPr>
              <a:t>SOHO Networks</a:t>
            </a:r>
            <a:endParaRPr lang="en-US" sz="1800" b="0" strike="noStrike" spc="-1" dirty="0">
              <a:latin typeface="Arial"/>
            </a:endParaRPr>
          </a:p>
        </p:txBody>
      </p:sp>
      <p:sp>
        <p:nvSpPr>
          <p:cNvPr id="8" name="TextBox 5">
            <a:extLst>
              <a:ext uri="{FF2B5EF4-FFF2-40B4-BE49-F238E27FC236}">
                <a16:creationId xmlns:a16="http://schemas.microsoft.com/office/drawing/2014/main" id="{2A5BFF16-9441-ECD3-0F6F-A6A721DDFC8F}"/>
              </a:ext>
            </a:extLst>
          </p:cNvPr>
          <p:cNvSpPr/>
          <p:nvPr/>
        </p:nvSpPr>
        <p:spPr>
          <a:xfrm>
            <a:off x="636060" y="4326598"/>
            <a:ext cx="19720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chemeClr val="bg1">
                    <a:lumMod val="65000"/>
                  </a:schemeClr>
                </a:solidFill>
                <a:latin typeface="Calibri"/>
              </a:rPr>
              <a:t>Internet Backbone</a:t>
            </a:r>
            <a:endParaRPr lang="en-US" sz="1800" b="0" strike="noStrike" spc="-1" dirty="0">
              <a:solidFill>
                <a:schemeClr val="bg1">
                  <a:lumMod val="65000"/>
                </a:schemeClr>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NAT Overview</a:t>
            </a:r>
          </a:p>
        </p:txBody>
      </p:sp>
      <p:pic>
        <p:nvPicPr>
          <p:cNvPr id="197" name="Picture 6" descr="Laptop notebook PNG image"/>
          <p:cNvPicPr/>
          <p:nvPr/>
        </p:nvPicPr>
        <p:blipFill>
          <a:blip r:embed="rId3"/>
          <a:stretch/>
        </p:blipFill>
        <p:spPr>
          <a:xfrm>
            <a:off x="2511720" y="3333240"/>
            <a:ext cx="947160" cy="804960"/>
          </a:xfrm>
          <a:prstGeom prst="rect">
            <a:avLst/>
          </a:prstGeom>
          <a:ln w="0">
            <a:noFill/>
          </a:ln>
        </p:spPr>
      </p:pic>
      <p:pic>
        <p:nvPicPr>
          <p:cNvPr id="198" name="Picture 4" descr="Broadband Modem PNG File | PNG All"/>
          <p:cNvPicPr/>
          <p:nvPr/>
        </p:nvPicPr>
        <p:blipFill>
          <a:blip r:embed="rId4"/>
          <a:stretch/>
        </p:blipFill>
        <p:spPr>
          <a:xfrm>
            <a:off x="5242680" y="3349800"/>
            <a:ext cx="976680" cy="650880"/>
          </a:xfrm>
          <a:prstGeom prst="rect">
            <a:avLst/>
          </a:prstGeom>
          <a:ln w="0">
            <a:noFill/>
          </a:ln>
        </p:spPr>
      </p:pic>
      <p:pic>
        <p:nvPicPr>
          <p:cNvPr id="199" name="Picture 14" descr="Firewall Icon SVG Clip Art, icon computer hardware protection virus ..."/>
          <p:cNvPicPr/>
          <p:nvPr/>
        </p:nvPicPr>
        <p:blipFill>
          <a:blip r:embed="rId5"/>
          <a:stretch/>
        </p:blipFill>
        <p:spPr>
          <a:xfrm>
            <a:off x="5838480" y="3290400"/>
            <a:ext cx="1097280" cy="1097280"/>
          </a:xfrm>
          <a:prstGeom prst="rect">
            <a:avLst/>
          </a:prstGeom>
          <a:ln w="0">
            <a:noFill/>
          </a:ln>
        </p:spPr>
      </p:pic>
      <p:pic>
        <p:nvPicPr>
          <p:cNvPr id="200" name="Picture 6"/>
          <p:cNvPicPr/>
          <p:nvPr/>
        </p:nvPicPr>
        <p:blipFill>
          <a:blip r:embed="rId6"/>
          <a:stretch/>
        </p:blipFill>
        <p:spPr>
          <a:xfrm>
            <a:off x="8699760" y="3333240"/>
            <a:ext cx="1005480" cy="891000"/>
          </a:xfrm>
          <a:prstGeom prst="rect">
            <a:avLst/>
          </a:prstGeom>
          <a:ln w="0">
            <a:noFill/>
          </a:ln>
        </p:spPr>
      </p:pic>
      <p:sp>
        <p:nvSpPr>
          <p:cNvPr id="201" name="TextBox 7"/>
          <p:cNvSpPr/>
          <p:nvPr/>
        </p:nvSpPr>
        <p:spPr>
          <a:xfrm>
            <a:off x="2383920" y="4108320"/>
            <a:ext cx="14227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192.168.1.5</a:t>
            </a:r>
            <a:endParaRPr lang="en-US" sz="1800" b="0" strike="noStrike" spc="-1">
              <a:latin typeface="Arial"/>
            </a:endParaRPr>
          </a:p>
        </p:txBody>
      </p:sp>
      <p:sp>
        <p:nvSpPr>
          <p:cNvPr id="202" name="TextBox 8"/>
          <p:cNvSpPr/>
          <p:nvPr/>
        </p:nvSpPr>
        <p:spPr>
          <a:xfrm>
            <a:off x="5352120" y="4138560"/>
            <a:ext cx="14227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174.88.220.7</a:t>
            </a:r>
            <a:endParaRPr lang="en-US" sz="1800" b="0" strike="noStrike" spc="-1">
              <a:latin typeface="Arial"/>
            </a:endParaRPr>
          </a:p>
        </p:txBody>
      </p:sp>
      <p:sp>
        <p:nvSpPr>
          <p:cNvPr id="203" name="Rectangle 9"/>
          <p:cNvSpPr/>
          <p:nvPr/>
        </p:nvSpPr>
        <p:spPr>
          <a:xfrm>
            <a:off x="4082040" y="3614760"/>
            <a:ext cx="544320" cy="2242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sp>
        <p:nvSpPr>
          <p:cNvPr id="204" name="TextBox 10"/>
          <p:cNvSpPr/>
          <p:nvPr/>
        </p:nvSpPr>
        <p:spPr>
          <a:xfrm>
            <a:off x="3850560" y="2633400"/>
            <a:ext cx="192960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rPr>
              <a:t>SRC: 192.168.1.5</a:t>
            </a:r>
            <a:endParaRPr lang="en-US" sz="1400" b="0" strike="noStrike" spc="-1">
              <a:latin typeface="Arial"/>
            </a:endParaRPr>
          </a:p>
          <a:p>
            <a:pPr>
              <a:lnSpc>
                <a:spcPct val="100000"/>
              </a:lnSpc>
              <a:buNone/>
            </a:pPr>
            <a:r>
              <a:rPr lang="en-US" sz="1400" b="0" strike="noStrike" spc="-1">
                <a:solidFill>
                  <a:srgbClr val="000000"/>
                </a:solidFill>
                <a:latin typeface="Calibri"/>
              </a:rPr>
              <a:t>DST: 88.121.90.10</a:t>
            </a:r>
            <a:endParaRPr lang="en-US" sz="1400" b="0" strike="noStrike" spc="-1">
              <a:latin typeface="Arial"/>
            </a:endParaRPr>
          </a:p>
        </p:txBody>
      </p:sp>
      <p:sp>
        <p:nvSpPr>
          <p:cNvPr id="205" name="TextBox 12"/>
          <p:cNvSpPr/>
          <p:nvPr/>
        </p:nvSpPr>
        <p:spPr>
          <a:xfrm>
            <a:off x="8481600" y="4138560"/>
            <a:ext cx="1548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88.121.90.10</a:t>
            </a:r>
            <a:endParaRPr lang="en-US" sz="1800" b="0" strike="noStrike" spc="-1">
              <a:latin typeface="Arial"/>
            </a:endParaRPr>
          </a:p>
        </p:txBody>
      </p:sp>
      <p:sp>
        <p:nvSpPr>
          <p:cNvPr id="206" name="Straight Arrow Connector 14"/>
          <p:cNvSpPr/>
          <p:nvPr/>
        </p:nvSpPr>
        <p:spPr>
          <a:xfrm flipH="1">
            <a:off x="4595040" y="3188520"/>
            <a:ext cx="30600" cy="365400"/>
          </a:xfrm>
          <a:custGeom>
            <a:avLst/>
            <a:gdLst/>
            <a:ahLst/>
            <a:cxnLst/>
            <a:rect l="l" t="t" r="r" b="b"/>
            <a:pathLst>
              <a:path w="21600" h="21600">
                <a:moveTo>
                  <a:pt x="0" y="0"/>
                </a:moveTo>
                <a:lnTo>
                  <a:pt x="21600" y="21600"/>
                </a:lnTo>
              </a:path>
            </a:pathLst>
          </a:custGeom>
          <a:noFill/>
          <a:ln>
            <a:solidFill>
              <a:srgbClr val="4472C4"/>
            </a:solidFill>
            <a:tailEnd type="triangle" w="med" len="med"/>
          </a:ln>
        </p:spPr>
        <p:style>
          <a:lnRef idx="1">
            <a:schemeClr val="accent1"/>
          </a:lnRef>
          <a:fillRef idx="0">
            <a:schemeClr val="accent1"/>
          </a:fillRef>
          <a:effectRef idx="0">
            <a:schemeClr val="accent1"/>
          </a:effectRef>
          <a:fontRef idx="minor"/>
        </p:style>
        <p:txBody>
          <a:bodyPr/>
          <a:lstStyle/>
          <a:p>
            <a:endParaRPr lang="en-US"/>
          </a:p>
        </p:txBody>
      </p:sp>
      <p:sp>
        <p:nvSpPr>
          <p:cNvPr id="207" name="Rectangle 15"/>
          <p:cNvSpPr/>
          <p:nvPr/>
        </p:nvSpPr>
        <p:spPr>
          <a:xfrm>
            <a:off x="7404840" y="3625200"/>
            <a:ext cx="544320" cy="2242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sp>
        <p:nvSpPr>
          <p:cNvPr id="208" name="TextBox 16"/>
          <p:cNvSpPr/>
          <p:nvPr/>
        </p:nvSpPr>
        <p:spPr>
          <a:xfrm>
            <a:off x="7173360" y="2643840"/>
            <a:ext cx="192960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rPr>
              <a:t>SRC: 174.88.220.7</a:t>
            </a:r>
            <a:endParaRPr lang="en-US" sz="1400" b="0" strike="noStrike" spc="-1">
              <a:latin typeface="Arial"/>
            </a:endParaRPr>
          </a:p>
          <a:p>
            <a:pPr>
              <a:lnSpc>
                <a:spcPct val="100000"/>
              </a:lnSpc>
              <a:buNone/>
            </a:pPr>
            <a:r>
              <a:rPr lang="en-US" sz="1400" b="0" strike="noStrike" spc="-1">
                <a:solidFill>
                  <a:srgbClr val="000000"/>
                </a:solidFill>
                <a:latin typeface="Calibri"/>
              </a:rPr>
              <a:t>DST: 88.121.90.10</a:t>
            </a:r>
            <a:endParaRPr lang="en-US" sz="1400" b="0" strike="noStrike" spc="-1">
              <a:latin typeface="Arial"/>
            </a:endParaRPr>
          </a:p>
        </p:txBody>
      </p:sp>
      <p:sp>
        <p:nvSpPr>
          <p:cNvPr id="209" name="Straight Arrow Connector 17"/>
          <p:cNvSpPr/>
          <p:nvPr/>
        </p:nvSpPr>
        <p:spPr>
          <a:xfrm flipH="1">
            <a:off x="7917840" y="3198960"/>
            <a:ext cx="30600" cy="365400"/>
          </a:xfrm>
          <a:custGeom>
            <a:avLst/>
            <a:gdLst/>
            <a:ahLst/>
            <a:cxnLst/>
            <a:rect l="l" t="t" r="r" b="b"/>
            <a:pathLst>
              <a:path w="21600" h="21600">
                <a:moveTo>
                  <a:pt x="0" y="0"/>
                </a:moveTo>
                <a:lnTo>
                  <a:pt x="21600" y="21600"/>
                </a:lnTo>
              </a:path>
            </a:pathLst>
          </a:custGeom>
          <a:noFill/>
          <a:ln>
            <a:solidFill>
              <a:srgbClr val="4472C4"/>
            </a:solidFill>
            <a:tailEnd type="triangle" w="med" len="med"/>
          </a:ln>
        </p:spPr>
        <p:style>
          <a:lnRef idx="1">
            <a:schemeClr val="accent1"/>
          </a:lnRef>
          <a:fillRef idx="0">
            <a:schemeClr val="accent1"/>
          </a:fillRef>
          <a:effectRef idx="0">
            <a:schemeClr val="accent1"/>
          </a:effectRef>
          <a:fontRef idx="minor"/>
        </p:style>
        <p:txBody>
          <a:bodyPr/>
          <a:lstStyle/>
          <a:p>
            <a:endParaRPr lang="en-US"/>
          </a:p>
        </p:txBody>
      </p:sp>
      <p:sp>
        <p:nvSpPr>
          <p:cNvPr id="210" name="TextBox 18"/>
          <p:cNvSpPr/>
          <p:nvPr/>
        </p:nvSpPr>
        <p:spPr>
          <a:xfrm>
            <a:off x="5183640" y="5111280"/>
            <a:ext cx="27666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“If I get anything back from 88.121.90.10 I should send to 192.168.1.5”</a:t>
            </a:r>
            <a:endParaRPr lang="en-US" sz="1800" b="0" strike="noStrike" spc="-1">
              <a:latin typeface="Arial"/>
            </a:endParaRPr>
          </a:p>
        </p:txBody>
      </p:sp>
      <p:sp>
        <p:nvSpPr>
          <p:cNvPr id="212" name="TextBox 13"/>
          <p:cNvSpPr/>
          <p:nvPr/>
        </p:nvSpPr>
        <p:spPr>
          <a:xfrm>
            <a:off x="4595040" y="855042"/>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
        <p:nvSpPr>
          <p:cNvPr id="213" name="Straight Arrow Connector 20"/>
          <p:cNvSpPr/>
          <p:nvPr/>
        </p:nvSpPr>
        <p:spPr>
          <a:xfrm>
            <a:off x="3649680" y="3905640"/>
            <a:ext cx="1533600" cy="360"/>
          </a:xfrm>
          <a:custGeom>
            <a:avLst/>
            <a:gdLst/>
            <a:ahLst/>
            <a:cxnLst/>
            <a:rect l="l" t="t" r="r" b="b"/>
            <a:pathLst>
              <a:path w="21600" h="21600">
                <a:moveTo>
                  <a:pt x="0" y="0"/>
                </a:moveTo>
                <a:lnTo>
                  <a:pt x="21600" y="21600"/>
                </a:lnTo>
              </a:path>
            </a:pathLst>
          </a:custGeom>
          <a:noFill/>
          <a:ln>
            <a:solidFill>
              <a:srgbClr val="4472C4"/>
            </a:solidFill>
            <a:tailEnd type="triangle" w="med" len="med"/>
          </a:ln>
        </p:spPr>
        <p:style>
          <a:lnRef idx="1">
            <a:schemeClr val="accent1"/>
          </a:lnRef>
          <a:fillRef idx="0">
            <a:schemeClr val="accent1"/>
          </a:fillRef>
          <a:effectRef idx="0">
            <a:schemeClr val="accent1"/>
          </a:effectRef>
          <a:fontRef idx="minor"/>
        </p:style>
        <p:txBody>
          <a:bodyPr/>
          <a:lstStyle/>
          <a:p>
            <a:endParaRPr lang="en-US"/>
          </a:p>
        </p:txBody>
      </p:sp>
      <p:sp>
        <p:nvSpPr>
          <p:cNvPr id="214" name="Straight Arrow Connector 21"/>
          <p:cNvSpPr/>
          <p:nvPr/>
        </p:nvSpPr>
        <p:spPr>
          <a:xfrm>
            <a:off x="6840000" y="3905640"/>
            <a:ext cx="1533600" cy="360"/>
          </a:xfrm>
          <a:custGeom>
            <a:avLst/>
            <a:gdLst/>
            <a:ahLst/>
            <a:cxnLst/>
            <a:rect l="l" t="t" r="r" b="b"/>
            <a:pathLst>
              <a:path w="21600" h="21600">
                <a:moveTo>
                  <a:pt x="0" y="0"/>
                </a:moveTo>
                <a:lnTo>
                  <a:pt x="21600" y="21600"/>
                </a:lnTo>
              </a:path>
            </a:pathLst>
          </a:custGeom>
          <a:noFill/>
          <a:ln>
            <a:solidFill>
              <a:srgbClr val="4472C4"/>
            </a:solidFill>
            <a:tailEnd type="triangle" w="med" len="med"/>
          </a:ln>
        </p:spPr>
        <p:style>
          <a:lnRef idx="1">
            <a:schemeClr val="accent1"/>
          </a:lnRef>
          <a:fillRef idx="0">
            <a:schemeClr val="accent1"/>
          </a:fillRef>
          <a:effectRef idx="0">
            <a:schemeClr val="accent1"/>
          </a:effectRef>
          <a:fontRef idx="minor"/>
        </p:style>
        <p:txBody>
          <a:bodyPr/>
          <a:lstStyle/>
          <a:p>
            <a:endParaRPr lang="en-US"/>
          </a:p>
        </p:txBody>
      </p:sp>
      <p:sp>
        <p:nvSpPr>
          <p:cNvPr id="2" name="PlaceHolder 1">
            <a:extLst>
              <a:ext uri="{FF2B5EF4-FFF2-40B4-BE49-F238E27FC236}">
                <a16:creationId xmlns:a16="http://schemas.microsoft.com/office/drawing/2014/main" id="{DE19CBD5-9059-B483-E153-98232C284523}"/>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207EB893-770F-3AED-EE06-2FCEFACE08B1}"/>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04"/>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2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9"/>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07"/>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Box 3"/>
          <p:cNvSpPr/>
          <p:nvPr/>
        </p:nvSpPr>
        <p:spPr>
          <a:xfrm>
            <a:off x="1431360" y="1779840"/>
            <a:ext cx="87627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1" strike="noStrike" spc="-1">
                <a:solidFill>
                  <a:srgbClr val="000000"/>
                </a:solidFill>
                <a:latin typeface="Arial"/>
                <a:ea typeface="DejaVu Sans"/>
              </a:rPr>
              <a:t>Understanding the role of NAT and Hole-punching protocols in SoHo Security</a:t>
            </a:r>
            <a:endParaRPr lang="en-US" sz="1800" b="0" strike="noStrike" spc="-1">
              <a:latin typeface="Arial"/>
            </a:endParaRPr>
          </a:p>
        </p:txBody>
      </p:sp>
      <p:sp>
        <p:nvSpPr>
          <p:cNvPr id="218" name="TextBox 4"/>
          <p:cNvSpPr/>
          <p:nvPr/>
        </p:nvSpPr>
        <p:spPr>
          <a:xfrm>
            <a:off x="609480" y="2494800"/>
            <a:ext cx="112215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strike="noStrike" spc="-1">
                <a:solidFill>
                  <a:srgbClr val="FF0000"/>
                </a:solidFill>
                <a:latin typeface="Merriweather"/>
                <a:ea typeface="DejaVu Sans"/>
              </a:rPr>
              <a:t>NAT provides an "Appropriate" level of security for consumers. Firewalls likely too complicated.</a:t>
            </a:r>
            <a:r>
              <a:rPr lang="en-US" sz="1800" b="0" strike="noStrike" spc="-1">
                <a:solidFill>
                  <a:srgbClr val="000000"/>
                </a:solidFill>
                <a:latin typeface="Merriweather"/>
                <a:ea typeface="DejaVu Sans"/>
              </a:rPr>
              <a:t>​ - Network security using NAT and NAPT (M. Smith 2002)</a:t>
            </a:r>
            <a:endParaRPr lang="en-US" sz="1800" b="0" strike="noStrike" spc="-1">
              <a:latin typeface="Arial"/>
            </a:endParaRPr>
          </a:p>
        </p:txBody>
      </p:sp>
      <p:sp>
        <p:nvSpPr>
          <p:cNvPr id="219" name="TextBox 5"/>
          <p:cNvSpPr/>
          <p:nvPr/>
        </p:nvSpPr>
        <p:spPr>
          <a:xfrm>
            <a:off x="556200" y="3515400"/>
            <a:ext cx="82994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strike="noStrike" spc="-1">
                <a:solidFill>
                  <a:srgbClr val="000000"/>
                </a:solidFill>
                <a:latin typeface="Arial"/>
                <a:ea typeface="DejaVu Sans"/>
              </a:rPr>
              <a:t>1. Provides a default-deny baseline security policy</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2. Masks internal network from public</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3. Serves as a simple and automatic firewall for consumers (little involvement)</a:t>
            </a:r>
            <a:endParaRPr lang="en-US" sz="1800" b="0" strike="noStrike" spc="-1">
              <a:latin typeface="Arial"/>
            </a:endParaRPr>
          </a:p>
        </p:txBody>
      </p:sp>
      <p:sp>
        <p:nvSpPr>
          <p:cNvPr id="220" name="TextBox 6"/>
          <p:cNvSpPr/>
          <p:nvPr/>
        </p:nvSpPr>
        <p:spPr>
          <a:xfrm>
            <a:off x="2739600" y="4696200"/>
            <a:ext cx="5512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gn="ctr">
              <a:lnSpc>
                <a:spcPct val="100000"/>
              </a:lnSpc>
              <a:buNone/>
            </a:pPr>
            <a:r>
              <a:rPr lang="en-US" sz="1800" b="0" strike="noStrike" spc="-1">
                <a:solidFill>
                  <a:srgbClr val="000000"/>
                </a:solidFill>
                <a:latin typeface="Arial"/>
                <a:ea typeface="DejaVu Sans"/>
              </a:rPr>
              <a:t>Win-Win!</a:t>
            </a:r>
            <a:endParaRPr lang="en-US" sz="1800" b="0" strike="noStrike" spc="-1">
              <a:latin typeface="Arial"/>
            </a:endParaRPr>
          </a:p>
        </p:txBody>
      </p:sp>
      <p:sp>
        <p:nvSpPr>
          <p:cNvPr id="221" name="TextBox 7"/>
          <p:cNvSpPr/>
          <p:nvPr/>
        </p:nvSpPr>
        <p:spPr>
          <a:xfrm>
            <a:off x="0" y="5328000"/>
            <a:ext cx="121917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strike="noStrike" spc="-1">
                <a:solidFill>
                  <a:srgbClr val="000000"/>
                </a:solidFill>
                <a:latin typeface="Arial"/>
                <a:ea typeface="DejaVu Sans"/>
              </a:rPr>
              <a:t>1. Manufacturers could minimize security development/integration of more complex systems for security management.</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2. Consumers got a simplistic default security mechanism that required little to no involvement.</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3. Security was a perimeter solution to keep bad guys out!</a:t>
            </a:r>
            <a:endParaRPr lang="en-US" sz="1800" b="0" strike="noStrike" spc="-1">
              <a:latin typeface="Arial"/>
            </a:endParaRPr>
          </a:p>
        </p:txBody>
      </p:sp>
      <p:sp>
        <p:nvSpPr>
          <p:cNvPr id="4" name="PlaceHolder 1">
            <a:extLst>
              <a:ext uri="{FF2B5EF4-FFF2-40B4-BE49-F238E27FC236}">
                <a16:creationId xmlns:a16="http://schemas.microsoft.com/office/drawing/2014/main" id="{69169780-FFCF-EB30-C59B-608BA6E56C1A}"/>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5" name="TextBox 4">
            <a:extLst>
              <a:ext uri="{FF2B5EF4-FFF2-40B4-BE49-F238E27FC236}">
                <a16:creationId xmlns:a16="http://schemas.microsoft.com/office/drawing/2014/main" id="{456D0FA3-C639-B801-2A6C-2EAEFC65154B}"/>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Box 3"/>
          <p:cNvSpPr/>
          <p:nvPr/>
        </p:nvSpPr>
        <p:spPr>
          <a:xfrm>
            <a:off x="637200" y="2472480"/>
            <a:ext cx="1052568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marL="343080" indent="-343080">
              <a:lnSpc>
                <a:spcPct val="100000"/>
              </a:lnSpc>
              <a:buClr>
                <a:srgbClr val="000000"/>
              </a:buClr>
              <a:buFont typeface="StarSymbol"/>
              <a:buAutoNum type="arabicPeriod"/>
            </a:pPr>
            <a:r>
              <a:rPr lang="en-US" sz="1800" b="0" strike="noStrike" spc="-1">
                <a:solidFill>
                  <a:srgbClr val="000000"/>
                </a:solidFill>
                <a:latin typeface="Arial"/>
                <a:ea typeface="DejaVu Sans"/>
              </a:rPr>
              <a:t>Broke end-to-end design of internet and systems that relied on a fully reachable architecture (VOIP, Peer-to-peer)</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2. Fixing required placing "holes" in defensive boundary.</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3. Consumer's rarely involved with configuration</a:t>
            </a:r>
            <a:endParaRPr lang="en-US" sz="1800" b="0" strike="noStrike" spc="-1">
              <a:latin typeface="Arial"/>
            </a:endParaRPr>
          </a:p>
        </p:txBody>
      </p:sp>
      <p:sp>
        <p:nvSpPr>
          <p:cNvPr id="224" name="TextBox 6"/>
          <p:cNvSpPr/>
          <p:nvPr/>
        </p:nvSpPr>
        <p:spPr>
          <a:xfrm>
            <a:off x="637200" y="1755000"/>
            <a:ext cx="62251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ea typeface="DejaVu Sans"/>
              </a:rPr>
              <a:t>NAT is not without issue.</a:t>
            </a:r>
            <a:endParaRPr lang="en-US" sz="1800" b="0" strike="noStrike" spc="-1">
              <a:latin typeface="Arial"/>
            </a:endParaRPr>
          </a:p>
        </p:txBody>
      </p:sp>
      <p:sp>
        <p:nvSpPr>
          <p:cNvPr id="225" name="TextBox 4"/>
          <p:cNvSpPr/>
          <p:nvPr/>
        </p:nvSpPr>
        <p:spPr>
          <a:xfrm>
            <a:off x="2923560" y="4472280"/>
            <a:ext cx="73764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strike="noStrike" spc="-1">
                <a:solidFill>
                  <a:srgbClr val="000000"/>
                </a:solidFill>
                <a:latin typeface="Arial"/>
                <a:ea typeface="DejaVu Sans"/>
              </a:rPr>
              <a:t>Solution: Automate hole-punching too!</a:t>
            </a:r>
            <a:endParaRPr lang="en-US" sz="1800" b="0" strike="noStrike" spc="-1">
              <a:latin typeface="Arial"/>
            </a:endParaRPr>
          </a:p>
        </p:txBody>
      </p:sp>
      <p:sp>
        <p:nvSpPr>
          <p:cNvPr id="226" name="TextBox 5"/>
          <p:cNvSpPr/>
          <p:nvPr/>
        </p:nvSpPr>
        <p:spPr>
          <a:xfrm>
            <a:off x="751320" y="5083560"/>
            <a:ext cx="1052568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strike="noStrike" spc="-1">
                <a:solidFill>
                  <a:srgbClr val="000000"/>
                </a:solidFill>
                <a:latin typeface="Arial"/>
                <a:ea typeface="DejaVu Sans"/>
              </a:rPr>
              <a:t>Endstate: </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1. Simplistic security system where user security involvement has been abstracted away.</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2. Consumer placing full trust in a system to behave securely and in their best interest.</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3. Added device complexity</a:t>
            </a:r>
            <a:endParaRPr lang="en-US" sz="1800" b="0" strike="noStrike" spc="-1">
              <a:latin typeface="Arial"/>
            </a:endParaRPr>
          </a:p>
        </p:txBody>
      </p:sp>
      <p:sp>
        <p:nvSpPr>
          <p:cNvPr id="2" name="PlaceHolder 1">
            <a:extLst>
              <a:ext uri="{FF2B5EF4-FFF2-40B4-BE49-F238E27FC236}">
                <a16:creationId xmlns:a16="http://schemas.microsoft.com/office/drawing/2014/main" id="{88D631C2-B7A9-2EF0-52E0-69B156AE8AF1}"/>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1711114A-DED7-FBDE-222A-3E43658B56B9}"/>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Box 3"/>
          <p:cNvSpPr/>
          <p:nvPr/>
        </p:nvSpPr>
        <p:spPr>
          <a:xfrm>
            <a:off x="2846880" y="1769760"/>
            <a:ext cx="82015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strike="noStrike" spc="-1">
                <a:solidFill>
                  <a:srgbClr val="000000"/>
                </a:solidFill>
                <a:latin typeface="Arial"/>
                <a:ea typeface="DejaVu Sans"/>
              </a:rPr>
              <a:t>What have we got from this NAT-centric security model?</a:t>
            </a:r>
            <a:endParaRPr lang="en-US" sz="1800" b="0" strike="noStrike" spc="-1">
              <a:latin typeface="Arial"/>
            </a:endParaRPr>
          </a:p>
        </p:txBody>
      </p:sp>
      <p:pic>
        <p:nvPicPr>
          <p:cNvPr id="230" name="Picture 5" descr="Text&#10;&#10;Description automatically generated"/>
          <p:cNvPicPr/>
          <p:nvPr/>
        </p:nvPicPr>
        <p:blipFill>
          <a:blip r:embed="rId3"/>
          <a:stretch/>
        </p:blipFill>
        <p:spPr>
          <a:xfrm rot="21112200">
            <a:off x="1644840" y="2610360"/>
            <a:ext cx="3427560" cy="1053360"/>
          </a:xfrm>
          <a:prstGeom prst="rect">
            <a:avLst/>
          </a:prstGeom>
          <a:ln w="0">
            <a:solidFill>
              <a:srgbClr val="2A6099"/>
            </a:solidFill>
          </a:ln>
        </p:spPr>
      </p:pic>
      <p:pic>
        <p:nvPicPr>
          <p:cNvPr id="231" name="Picture 7" descr="A picture containing text&#10;&#10;Description automatically generated"/>
          <p:cNvPicPr/>
          <p:nvPr/>
        </p:nvPicPr>
        <p:blipFill>
          <a:blip r:embed="rId4"/>
          <a:stretch/>
        </p:blipFill>
        <p:spPr>
          <a:xfrm>
            <a:off x="3473280" y="3317040"/>
            <a:ext cx="3656520" cy="664920"/>
          </a:xfrm>
          <a:prstGeom prst="rect">
            <a:avLst/>
          </a:prstGeom>
          <a:ln w="0">
            <a:solidFill>
              <a:srgbClr val="2A6099"/>
            </a:solidFill>
          </a:ln>
        </p:spPr>
      </p:pic>
      <p:pic>
        <p:nvPicPr>
          <p:cNvPr id="232" name="Picture 9" descr="Graphical user interface, application, logo&#10;&#10;Description automatically generated"/>
          <p:cNvPicPr/>
          <p:nvPr/>
        </p:nvPicPr>
        <p:blipFill>
          <a:blip r:embed="rId5"/>
          <a:stretch/>
        </p:blipFill>
        <p:spPr>
          <a:xfrm rot="424800">
            <a:off x="1670760" y="3969720"/>
            <a:ext cx="3968280" cy="684720"/>
          </a:xfrm>
          <a:prstGeom prst="rect">
            <a:avLst/>
          </a:prstGeom>
          <a:ln w="0">
            <a:solidFill>
              <a:srgbClr val="2A6099"/>
            </a:solidFill>
          </a:ln>
        </p:spPr>
      </p:pic>
      <p:pic>
        <p:nvPicPr>
          <p:cNvPr id="233" name="Picture 11" descr="Graphical user interface, text, application, chat or text message&#10;&#10;Description automatically generated"/>
          <p:cNvPicPr/>
          <p:nvPr/>
        </p:nvPicPr>
        <p:blipFill>
          <a:blip r:embed="rId6"/>
          <a:stretch/>
        </p:blipFill>
        <p:spPr>
          <a:xfrm rot="411000">
            <a:off x="5302080" y="2828880"/>
            <a:ext cx="4570920" cy="750240"/>
          </a:xfrm>
          <a:prstGeom prst="rect">
            <a:avLst/>
          </a:prstGeom>
          <a:ln w="0">
            <a:solidFill>
              <a:srgbClr val="2A6099"/>
            </a:solidFill>
          </a:ln>
        </p:spPr>
      </p:pic>
      <p:pic>
        <p:nvPicPr>
          <p:cNvPr id="234" name="Picture 13"/>
          <p:cNvPicPr/>
          <p:nvPr/>
        </p:nvPicPr>
        <p:blipFill>
          <a:blip r:embed="rId7"/>
          <a:stretch/>
        </p:blipFill>
        <p:spPr>
          <a:xfrm rot="21268800">
            <a:off x="5684040" y="3621240"/>
            <a:ext cx="4146480" cy="1077480"/>
          </a:xfrm>
          <a:prstGeom prst="rect">
            <a:avLst/>
          </a:prstGeom>
          <a:ln w="0">
            <a:solidFill>
              <a:srgbClr val="2A6099"/>
            </a:solidFill>
          </a:ln>
        </p:spPr>
      </p:pic>
      <p:pic>
        <p:nvPicPr>
          <p:cNvPr id="235" name="Picture 15" descr="Text&#10;&#10;Description automatically generated"/>
          <p:cNvPicPr/>
          <p:nvPr/>
        </p:nvPicPr>
        <p:blipFill>
          <a:blip r:embed="rId8"/>
          <a:stretch/>
        </p:blipFill>
        <p:spPr>
          <a:xfrm>
            <a:off x="1611720" y="4668840"/>
            <a:ext cx="4146480" cy="784800"/>
          </a:xfrm>
          <a:prstGeom prst="rect">
            <a:avLst/>
          </a:prstGeom>
          <a:ln w="0">
            <a:solidFill>
              <a:srgbClr val="2A6099"/>
            </a:solidFill>
          </a:ln>
        </p:spPr>
      </p:pic>
      <p:pic>
        <p:nvPicPr>
          <p:cNvPr id="236" name="Picture 17" descr="Text&#10;&#10;Description automatically generated"/>
          <p:cNvPicPr/>
          <p:nvPr/>
        </p:nvPicPr>
        <p:blipFill>
          <a:blip r:embed="rId9"/>
          <a:stretch/>
        </p:blipFill>
        <p:spPr>
          <a:xfrm>
            <a:off x="6216480" y="4629600"/>
            <a:ext cx="4146480" cy="1181160"/>
          </a:xfrm>
          <a:prstGeom prst="rect">
            <a:avLst/>
          </a:prstGeom>
          <a:ln w="0">
            <a:solidFill>
              <a:srgbClr val="2A6099"/>
            </a:solidFill>
          </a:ln>
        </p:spPr>
      </p:pic>
      <p:pic>
        <p:nvPicPr>
          <p:cNvPr id="237" name="Picture 19" descr="Graphical user interface, text, application&#10;&#10;Description automatically generated"/>
          <p:cNvPicPr/>
          <p:nvPr/>
        </p:nvPicPr>
        <p:blipFill>
          <a:blip r:embed="rId10"/>
          <a:stretch/>
        </p:blipFill>
        <p:spPr>
          <a:xfrm>
            <a:off x="1644480" y="5307840"/>
            <a:ext cx="2284920" cy="1188720"/>
          </a:xfrm>
          <a:prstGeom prst="rect">
            <a:avLst/>
          </a:prstGeom>
          <a:ln w="0">
            <a:solidFill>
              <a:srgbClr val="2A6099"/>
            </a:solidFill>
          </a:ln>
        </p:spPr>
      </p:pic>
      <p:pic>
        <p:nvPicPr>
          <p:cNvPr id="238" name="Picture 21" descr="Text&#10;&#10;Description automatically generated"/>
          <p:cNvPicPr/>
          <p:nvPr/>
        </p:nvPicPr>
        <p:blipFill>
          <a:blip r:embed="rId11"/>
          <a:stretch/>
        </p:blipFill>
        <p:spPr>
          <a:xfrm>
            <a:off x="3871440" y="5454720"/>
            <a:ext cx="3944160" cy="913320"/>
          </a:xfrm>
          <a:prstGeom prst="rect">
            <a:avLst/>
          </a:prstGeom>
          <a:ln w="0">
            <a:solidFill>
              <a:srgbClr val="2A6099"/>
            </a:solidFill>
          </a:ln>
        </p:spPr>
      </p:pic>
      <p:sp>
        <p:nvSpPr>
          <p:cNvPr id="2" name="PlaceHolder 1">
            <a:extLst>
              <a:ext uri="{FF2B5EF4-FFF2-40B4-BE49-F238E27FC236}">
                <a16:creationId xmlns:a16="http://schemas.microsoft.com/office/drawing/2014/main" id="{30A19394-A810-67F5-F969-3265788B6A38}"/>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570237B1-A57C-8122-8B32-C72C0AB17518}"/>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000" b="0" strike="noStrike" spc="-1">
                <a:solidFill>
                  <a:srgbClr val="000000"/>
                </a:solidFill>
                <a:latin typeface="Calibri"/>
              </a:rPr>
              <a:t>Unclear standards enabled environment of ambiguity</a:t>
            </a:r>
          </a:p>
          <a:p>
            <a:pPr marL="685800" lvl="1" indent="-228600">
              <a:lnSpc>
                <a:spcPct val="90000"/>
              </a:lnSpc>
              <a:spcBef>
                <a:spcPts val="499"/>
              </a:spcBef>
              <a:buClr>
                <a:srgbClr val="000000"/>
              </a:buClr>
              <a:buFont typeface="Arial"/>
              <a:buChar char="•"/>
            </a:pPr>
            <a:r>
              <a:rPr lang="en-US" sz="2000" b="0" strike="noStrike" spc="-1">
                <a:solidFill>
                  <a:srgbClr val="000000"/>
                </a:solidFill>
                <a:latin typeface="Calibri"/>
              </a:rPr>
              <a:t>NAT never formalized until 10 years after significant adoption</a:t>
            </a:r>
          </a:p>
          <a:p>
            <a:pPr marL="685800" lvl="1" indent="-228600">
              <a:lnSpc>
                <a:spcPct val="90000"/>
              </a:lnSpc>
              <a:spcBef>
                <a:spcPts val="499"/>
              </a:spcBef>
              <a:buClr>
                <a:srgbClr val="000000"/>
              </a:buClr>
              <a:buFont typeface="Arial"/>
              <a:buChar char="•"/>
            </a:pPr>
            <a:r>
              <a:rPr lang="en-US" sz="2000" b="0" strike="noStrike" spc="-1">
                <a:solidFill>
                  <a:srgbClr val="000000"/>
                </a:solidFill>
                <a:latin typeface="Calibri"/>
              </a:rPr>
              <a:t>Broad interpretation resulted in complex operating environment</a:t>
            </a:r>
          </a:p>
          <a:p>
            <a:pPr marL="914400">
              <a:lnSpc>
                <a:spcPct val="90000"/>
              </a:lnSpc>
              <a:spcBef>
                <a:spcPts val="499"/>
              </a:spcBef>
              <a:buNone/>
              <a:tabLst>
                <a:tab pos="0" algn="l"/>
              </a:tabLst>
            </a:pPr>
            <a:endParaRPr lang="en-US" sz="2000" b="0" strike="noStrike" spc="-1">
              <a:solidFill>
                <a:srgbClr val="000000"/>
              </a:solidFill>
              <a:latin typeface="Calibri"/>
            </a:endParaRPr>
          </a:p>
        </p:txBody>
      </p:sp>
      <p:pic>
        <p:nvPicPr>
          <p:cNvPr id="243" name="Picture 8"/>
          <p:cNvPicPr/>
          <p:nvPr/>
        </p:nvPicPr>
        <p:blipFill>
          <a:blip r:embed="rId3"/>
          <a:stretch/>
        </p:blipFill>
        <p:spPr>
          <a:xfrm>
            <a:off x="734760" y="2896200"/>
            <a:ext cx="10006200" cy="2209680"/>
          </a:xfrm>
          <a:prstGeom prst="rect">
            <a:avLst/>
          </a:prstGeom>
          <a:ln w="0">
            <a:noFill/>
          </a:ln>
        </p:spPr>
      </p:pic>
      <p:sp>
        <p:nvSpPr>
          <p:cNvPr id="244" name="TextBox 9"/>
          <p:cNvSpPr/>
          <p:nvPr/>
        </p:nvSpPr>
        <p:spPr>
          <a:xfrm>
            <a:off x="609840" y="6176880"/>
            <a:ext cx="1134036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FF0000"/>
                </a:solidFill>
                <a:latin typeface="Calibri"/>
              </a:rPr>
              <a:t>Addressing various NAT methods requires equally diverse hole-punching methods = added complexity and uncertainty</a:t>
            </a:r>
            <a:endParaRPr lang="en-US" sz="1800" b="0" strike="noStrike" spc="-1">
              <a:latin typeface="Arial"/>
            </a:endParaRPr>
          </a:p>
        </p:txBody>
      </p:sp>
      <p:sp>
        <p:nvSpPr>
          <p:cNvPr id="245" name="TextBox 10"/>
          <p:cNvSpPr/>
          <p:nvPr/>
        </p:nvSpPr>
        <p:spPr>
          <a:xfrm>
            <a:off x="734760" y="5171040"/>
            <a:ext cx="10515240" cy="69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Arial"/>
              <a:buChar char="•"/>
            </a:pPr>
            <a:r>
              <a:rPr lang="en-US" sz="2000" b="0" strike="noStrike" spc="-1">
                <a:solidFill>
                  <a:srgbClr val="000000"/>
                </a:solidFill>
                <a:latin typeface="Calibri"/>
              </a:rPr>
              <a:t>Additional differences between manufacturers add more complexity, e.g. TCP SYN Timeouts, Port Sequencing, etc.</a:t>
            </a:r>
            <a:endParaRPr lang="en-US" sz="2000" b="0" strike="noStrike" spc="-1">
              <a:latin typeface="Arial"/>
            </a:endParaRPr>
          </a:p>
        </p:txBody>
      </p:sp>
      <p:sp>
        <p:nvSpPr>
          <p:cNvPr id="2" name="PlaceHolder 1">
            <a:extLst>
              <a:ext uri="{FF2B5EF4-FFF2-40B4-BE49-F238E27FC236}">
                <a16:creationId xmlns:a16="http://schemas.microsoft.com/office/drawing/2014/main" id="{A9D6ECB9-2D39-A0F2-89CC-2AD5FC7D8502}"/>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055B5FCA-9824-3B47-8B19-DB56DD199C91}"/>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Picture 4" descr="Diagram&#10;&#10;Description automatically generated"/>
          <p:cNvPicPr/>
          <p:nvPr/>
        </p:nvPicPr>
        <p:blipFill>
          <a:blip r:embed="rId3"/>
          <a:stretch/>
        </p:blipFill>
        <p:spPr>
          <a:xfrm>
            <a:off x="1545120" y="2864880"/>
            <a:ext cx="9703800" cy="3311640"/>
          </a:xfrm>
          <a:prstGeom prst="rect">
            <a:avLst/>
          </a:prstGeom>
          <a:ln w="0">
            <a:noFill/>
          </a:ln>
        </p:spPr>
      </p:pic>
      <p:sp>
        <p:nvSpPr>
          <p:cNvPr id="248" name="TextBox 5"/>
          <p:cNvSpPr/>
          <p:nvPr/>
        </p:nvSpPr>
        <p:spPr>
          <a:xfrm>
            <a:off x="3855600" y="2030760"/>
            <a:ext cx="31186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a:solidFill>
                  <a:srgbClr val="000000"/>
                </a:solidFill>
                <a:latin typeface="Arial"/>
                <a:ea typeface="DejaVu Sans"/>
              </a:rPr>
              <a:t>Investigation Methodology</a:t>
            </a:r>
            <a:endParaRPr lang="en-US" sz="1800" b="0" strike="noStrike" spc="-1">
              <a:latin typeface="Arial"/>
            </a:endParaRPr>
          </a:p>
        </p:txBody>
      </p:sp>
      <p:sp>
        <p:nvSpPr>
          <p:cNvPr id="4" name="PlaceHolder 1">
            <a:extLst>
              <a:ext uri="{FF2B5EF4-FFF2-40B4-BE49-F238E27FC236}">
                <a16:creationId xmlns:a16="http://schemas.microsoft.com/office/drawing/2014/main" id="{9010B2EF-C87E-8143-8FA4-5D95C1B1CF3E}"/>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5" name="TextBox 4">
            <a:extLst>
              <a:ext uri="{FF2B5EF4-FFF2-40B4-BE49-F238E27FC236}">
                <a16:creationId xmlns:a16="http://schemas.microsoft.com/office/drawing/2014/main" id="{2EEB8A70-E407-673F-777A-614E29EFC469}"/>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Picture 4" descr="Chart, line chart&#10;&#10;Description automatically generated"/>
          <p:cNvPicPr/>
          <p:nvPr/>
        </p:nvPicPr>
        <p:blipFill>
          <a:blip r:embed="rId3"/>
          <a:stretch/>
        </p:blipFill>
        <p:spPr>
          <a:xfrm>
            <a:off x="1536840" y="1616040"/>
            <a:ext cx="8179560" cy="3177360"/>
          </a:xfrm>
          <a:prstGeom prst="rect">
            <a:avLst/>
          </a:prstGeom>
          <a:ln w="0">
            <a:noFill/>
          </a:ln>
        </p:spPr>
      </p:pic>
      <p:sp>
        <p:nvSpPr>
          <p:cNvPr id="252" name="TextBox 5"/>
          <p:cNvSpPr/>
          <p:nvPr/>
        </p:nvSpPr>
        <p:spPr>
          <a:xfrm>
            <a:off x="166320" y="4793760"/>
            <a:ext cx="451620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ea typeface="DejaVu Sans"/>
              </a:rPr>
              <a:t>1. NAT integrated into linux-kernel via Netfilter package which 90% of home routers use. - single package maintenance vs. 1500 UPnP implementations (though 10 represent 90% of home gateway implementations - Excl. Versioning)</a:t>
            </a:r>
            <a:endParaRPr lang="en-US" sz="1800" b="0" strike="noStrike" spc="-1">
              <a:latin typeface="Arial"/>
            </a:endParaRPr>
          </a:p>
        </p:txBody>
      </p:sp>
      <p:sp>
        <p:nvSpPr>
          <p:cNvPr id="253" name="TextBox 7"/>
          <p:cNvSpPr/>
          <p:nvPr/>
        </p:nvSpPr>
        <p:spPr>
          <a:xfrm>
            <a:off x="4682880" y="4784400"/>
            <a:ext cx="224424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ea typeface="DejaVu Sans"/>
              </a:rPr>
              <a:t>2. NAT implementation roughly 1000 LOC vs 45k for UPnP; roughly 15-50 bugs per 1000 LOC...</a:t>
            </a:r>
            <a:endParaRPr lang="en-US" sz="1800" b="0" strike="noStrike" spc="-1">
              <a:latin typeface="Arial"/>
            </a:endParaRPr>
          </a:p>
        </p:txBody>
      </p:sp>
      <p:sp>
        <p:nvSpPr>
          <p:cNvPr id="254" name="TextBox 9"/>
          <p:cNvSpPr/>
          <p:nvPr/>
        </p:nvSpPr>
        <p:spPr>
          <a:xfrm>
            <a:off x="6895800" y="4775040"/>
            <a:ext cx="211464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ea typeface="DejaVu Sans"/>
              </a:rPr>
              <a:t>3. Lack of patching – roughly 25% of SoHo routers in 2020 still used UPnP 1.0 worldwide</a:t>
            </a:r>
            <a:endParaRPr lang="en-US" sz="1800" b="0" strike="noStrike" spc="-1">
              <a:latin typeface="Arial"/>
            </a:endParaRPr>
          </a:p>
        </p:txBody>
      </p:sp>
      <p:sp>
        <p:nvSpPr>
          <p:cNvPr id="255" name="TextBox 11"/>
          <p:cNvSpPr/>
          <p:nvPr/>
        </p:nvSpPr>
        <p:spPr>
          <a:xfrm>
            <a:off x="9011160" y="4775040"/>
            <a:ext cx="281124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ea typeface="DejaVu Sans"/>
              </a:rPr>
              <a:t>4. Little incentive for manufacturers to update packages – testing costs, time, potential conflicts, etc. </a:t>
            </a:r>
            <a:endParaRPr lang="en-US" sz="1800" b="0" strike="noStrike" spc="-1">
              <a:latin typeface="Arial"/>
            </a:endParaRPr>
          </a:p>
        </p:txBody>
      </p:sp>
      <p:sp>
        <p:nvSpPr>
          <p:cNvPr id="2" name="PlaceHolder 1">
            <a:extLst>
              <a:ext uri="{FF2B5EF4-FFF2-40B4-BE49-F238E27FC236}">
                <a16:creationId xmlns:a16="http://schemas.microsoft.com/office/drawing/2014/main" id="{57D433B7-1A81-0096-9981-54858FE389EB}"/>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9FF9AD49-5F88-ACCC-9550-651543B5EC72}"/>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Picture 4" descr="Chart, waterfall chart&#10;&#10;Description automatically generated"/>
          <p:cNvPicPr/>
          <p:nvPr/>
        </p:nvPicPr>
        <p:blipFill>
          <a:blip r:embed="rId3"/>
          <a:stretch/>
        </p:blipFill>
        <p:spPr>
          <a:xfrm>
            <a:off x="148680" y="1874880"/>
            <a:ext cx="3200040" cy="2583000"/>
          </a:xfrm>
          <a:prstGeom prst="rect">
            <a:avLst/>
          </a:prstGeom>
          <a:ln w="0">
            <a:noFill/>
          </a:ln>
        </p:spPr>
      </p:pic>
      <p:pic>
        <p:nvPicPr>
          <p:cNvPr id="259" name="Picture 5" descr="Chart&#10;&#10;Description automatically generated"/>
          <p:cNvPicPr/>
          <p:nvPr/>
        </p:nvPicPr>
        <p:blipFill>
          <a:blip r:embed="rId4"/>
          <a:stretch/>
        </p:blipFill>
        <p:spPr>
          <a:xfrm>
            <a:off x="3245760" y="2116440"/>
            <a:ext cx="4073760" cy="2341440"/>
          </a:xfrm>
          <a:prstGeom prst="rect">
            <a:avLst/>
          </a:prstGeom>
          <a:ln w="0">
            <a:noFill/>
          </a:ln>
        </p:spPr>
      </p:pic>
      <p:pic>
        <p:nvPicPr>
          <p:cNvPr id="260" name="Picture 6" descr="Chart, bar chart&#10;&#10;Description automatically generated"/>
          <p:cNvPicPr/>
          <p:nvPr/>
        </p:nvPicPr>
        <p:blipFill>
          <a:blip r:embed="rId5"/>
          <a:stretch/>
        </p:blipFill>
        <p:spPr>
          <a:xfrm>
            <a:off x="7216560" y="1874880"/>
            <a:ext cx="4704480" cy="2583000"/>
          </a:xfrm>
          <a:prstGeom prst="rect">
            <a:avLst/>
          </a:prstGeom>
          <a:ln w="0">
            <a:noFill/>
          </a:ln>
        </p:spPr>
      </p:pic>
      <p:sp>
        <p:nvSpPr>
          <p:cNvPr id="261" name="TextBox 6"/>
          <p:cNvSpPr/>
          <p:nvPr/>
        </p:nvSpPr>
        <p:spPr>
          <a:xfrm>
            <a:off x="1875240" y="5088240"/>
            <a:ext cx="85474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strike="noStrike" spc="-1" dirty="0">
                <a:solidFill>
                  <a:srgbClr val="000000"/>
                </a:solidFill>
                <a:latin typeface="Arial"/>
                <a:ea typeface="DejaVu Sans"/>
              </a:rPr>
              <a:t>1. Most attacks remotely exploitable</a:t>
            </a:r>
            <a:endParaRPr lang="en-US" sz="1800" b="0" strike="noStrike" spc="-1" dirty="0">
              <a:latin typeface="Arial"/>
            </a:endParaRPr>
          </a:p>
        </p:txBody>
      </p:sp>
      <p:sp>
        <p:nvSpPr>
          <p:cNvPr id="2" name="PlaceHolder 1">
            <a:extLst>
              <a:ext uri="{FF2B5EF4-FFF2-40B4-BE49-F238E27FC236}">
                <a16:creationId xmlns:a16="http://schemas.microsoft.com/office/drawing/2014/main" id="{01420190-23D6-DDBC-2343-308D6C6B8241}"/>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1A8CC6DC-9C85-32BB-8440-CCCDF02F3D76}"/>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
        <p:nvSpPr>
          <p:cNvPr id="4" name="Oval 3">
            <a:extLst>
              <a:ext uri="{FF2B5EF4-FFF2-40B4-BE49-F238E27FC236}">
                <a16:creationId xmlns:a16="http://schemas.microsoft.com/office/drawing/2014/main" id="{BD52CFC7-54FA-FF3B-EF84-603031A677C0}"/>
              </a:ext>
            </a:extLst>
          </p:cNvPr>
          <p:cNvSpPr/>
          <p:nvPr/>
        </p:nvSpPr>
        <p:spPr>
          <a:xfrm>
            <a:off x="2112021" y="2322414"/>
            <a:ext cx="1236699" cy="21354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B0F040E-B4FF-FEBD-CC6A-A9E1CA638A23}"/>
              </a:ext>
            </a:extLst>
          </p:cNvPr>
          <p:cNvSpPr/>
          <p:nvPr/>
        </p:nvSpPr>
        <p:spPr>
          <a:xfrm>
            <a:off x="5753436" y="2468071"/>
            <a:ext cx="1463123" cy="19016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284C76-8008-5DB8-D561-B822BB42895F}"/>
              </a:ext>
            </a:extLst>
          </p:cNvPr>
          <p:cNvSpPr/>
          <p:nvPr/>
        </p:nvSpPr>
        <p:spPr>
          <a:xfrm>
            <a:off x="10079979" y="2478186"/>
            <a:ext cx="1629196" cy="19016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043F0D-D8D2-07EF-E47F-8978732FDEC5}"/>
              </a:ext>
            </a:extLst>
          </p:cNvPr>
          <p:cNvSpPr txBox="1"/>
          <p:nvPr/>
        </p:nvSpPr>
        <p:spPr>
          <a:xfrm>
            <a:off x="1890263" y="5392923"/>
            <a:ext cx="6853954" cy="369332"/>
          </a:xfrm>
          <a:prstGeom prst="rect">
            <a:avLst/>
          </a:prstGeom>
          <a:noFill/>
        </p:spPr>
        <p:txBody>
          <a:bodyPr wrap="square">
            <a:spAutoFit/>
          </a:bodyPr>
          <a:lstStyle/>
          <a:p>
            <a:pPr>
              <a:lnSpc>
                <a:spcPct val="100000"/>
              </a:lnSpc>
              <a:buNone/>
            </a:pPr>
            <a:r>
              <a:rPr lang="en-US" sz="1800" b="0" strike="noStrike" spc="-1" dirty="0">
                <a:solidFill>
                  <a:srgbClr val="000000"/>
                </a:solidFill>
                <a:latin typeface="Arial"/>
                <a:ea typeface="DejaVu Sans"/>
              </a:rPr>
              <a:t>2. There is significant exposure from these flaws</a:t>
            </a:r>
            <a:endParaRPr lang="en-US" sz="1800" b="0" strike="noStrike" spc="-1" dirty="0">
              <a:latin typeface="Arial"/>
            </a:endParaRPr>
          </a:p>
        </p:txBody>
      </p:sp>
      <p:sp>
        <p:nvSpPr>
          <p:cNvPr id="10" name="TextBox 9">
            <a:extLst>
              <a:ext uri="{FF2B5EF4-FFF2-40B4-BE49-F238E27FC236}">
                <a16:creationId xmlns:a16="http://schemas.microsoft.com/office/drawing/2014/main" id="{8A785DFA-D524-6F33-BD1D-BBA54F7AB7C6}"/>
              </a:ext>
            </a:extLst>
          </p:cNvPr>
          <p:cNvSpPr txBox="1"/>
          <p:nvPr/>
        </p:nvSpPr>
        <p:spPr>
          <a:xfrm>
            <a:off x="1890263" y="5718543"/>
            <a:ext cx="6853954" cy="646331"/>
          </a:xfrm>
          <a:prstGeom prst="rect">
            <a:avLst/>
          </a:prstGeom>
          <a:noFill/>
        </p:spPr>
        <p:txBody>
          <a:bodyPr wrap="square">
            <a:spAutoFit/>
          </a:bodyPr>
          <a:lstStyle/>
          <a:p>
            <a:pPr>
              <a:lnSpc>
                <a:spcPct val="100000"/>
              </a:lnSpc>
              <a:buNone/>
            </a:pPr>
            <a:r>
              <a:rPr lang="en-US" sz="1800" b="0" strike="noStrike" spc="-1" dirty="0">
                <a:solidFill>
                  <a:srgbClr val="000000"/>
                </a:solidFill>
                <a:latin typeface="Arial"/>
                <a:ea typeface="DejaVu Sans"/>
              </a:rPr>
              <a:t>3. There is a little a consumer can do about these other than “wait for a patch”.</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Picture 4" descr="Chart, waterfall chart&#10;&#10;Description automatically generated"/>
          <p:cNvPicPr/>
          <p:nvPr/>
        </p:nvPicPr>
        <p:blipFill>
          <a:blip r:embed="rId3"/>
          <a:stretch/>
        </p:blipFill>
        <p:spPr>
          <a:xfrm>
            <a:off x="348840" y="1772640"/>
            <a:ext cx="6274800" cy="4107240"/>
          </a:xfrm>
          <a:prstGeom prst="rect">
            <a:avLst/>
          </a:prstGeom>
          <a:ln w="0">
            <a:noFill/>
          </a:ln>
        </p:spPr>
      </p:pic>
      <p:pic>
        <p:nvPicPr>
          <p:cNvPr id="265" name="Picture 7" descr="Chart, waterfall chart&#10;&#10;Description automatically generated"/>
          <p:cNvPicPr/>
          <p:nvPr/>
        </p:nvPicPr>
        <p:blipFill>
          <a:blip r:embed="rId4"/>
          <a:stretch/>
        </p:blipFill>
        <p:spPr>
          <a:xfrm>
            <a:off x="7428960" y="1643760"/>
            <a:ext cx="4088160" cy="2061360"/>
          </a:xfrm>
          <a:prstGeom prst="rect">
            <a:avLst/>
          </a:prstGeom>
          <a:ln w="0">
            <a:noFill/>
          </a:ln>
        </p:spPr>
      </p:pic>
      <p:pic>
        <p:nvPicPr>
          <p:cNvPr id="266" name="Picture 6" descr="Chart, bar chart&#10;&#10;Description automatically generated"/>
          <p:cNvPicPr/>
          <p:nvPr/>
        </p:nvPicPr>
        <p:blipFill>
          <a:blip r:embed="rId5"/>
          <a:stretch/>
        </p:blipFill>
        <p:spPr>
          <a:xfrm>
            <a:off x="7521480" y="3844080"/>
            <a:ext cx="3996000" cy="1945080"/>
          </a:xfrm>
          <a:prstGeom prst="rect">
            <a:avLst/>
          </a:prstGeom>
          <a:ln w="0">
            <a:noFill/>
          </a:ln>
        </p:spPr>
      </p:pic>
      <p:sp>
        <p:nvSpPr>
          <p:cNvPr id="267" name="TextBox 2"/>
          <p:cNvSpPr/>
          <p:nvPr/>
        </p:nvSpPr>
        <p:spPr>
          <a:xfrm>
            <a:off x="1681560" y="6149520"/>
            <a:ext cx="93682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FF0000"/>
                </a:solidFill>
                <a:latin typeface="Calibri"/>
              </a:rPr>
              <a:t>Security automation with hole-punching has significantly degraded the security of home networks.</a:t>
            </a:r>
            <a:endParaRPr lang="en-US" sz="1800" b="0" strike="noStrike" spc="-1">
              <a:latin typeface="Arial"/>
            </a:endParaRPr>
          </a:p>
        </p:txBody>
      </p:sp>
      <p:sp>
        <p:nvSpPr>
          <p:cNvPr id="2" name="PlaceHolder 1">
            <a:extLst>
              <a:ext uri="{FF2B5EF4-FFF2-40B4-BE49-F238E27FC236}">
                <a16:creationId xmlns:a16="http://schemas.microsoft.com/office/drawing/2014/main" id="{8E605280-4109-411B-DDA0-E2776F526701}"/>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565D1BF7-E416-A7F2-D324-677B39ED4A7E}"/>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2"/>
          <p:cNvSpPr>
            <a:spLocks noGrp="1"/>
          </p:cNvSpPr>
          <p:nvPr>
            <p:ph/>
          </p:nvPr>
        </p:nvSpPr>
        <p:spPr>
          <a:xfrm>
            <a:off x="838080" y="2605680"/>
            <a:ext cx="10515240" cy="3206880"/>
          </a:xfrm>
          <a:prstGeom prst="rect">
            <a:avLst/>
          </a:prstGeom>
          <a:noFill/>
          <a:ln w="0">
            <a:noFill/>
          </a:ln>
        </p:spPr>
        <p:txBody>
          <a:bodyPr anchor="t">
            <a:normAutofit/>
          </a:bodyPr>
          <a:lstStyle/>
          <a:p>
            <a:pPr algn="ctr">
              <a:lnSpc>
                <a:spcPct val="90000"/>
              </a:lnSpc>
              <a:spcBef>
                <a:spcPts val="1001"/>
              </a:spcBef>
              <a:buNone/>
              <a:tabLst>
                <a:tab pos="0" algn="l"/>
              </a:tabLst>
            </a:pPr>
            <a:r>
              <a:rPr lang="en-US" sz="6600" b="0" strike="noStrike" spc="-1" dirty="0">
                <a:solidFill>
                  <a:srgbClr val="000000"/>
                </a:solidFill>
                <a:latin typeface="Calibri"/>
              </a:rPr>
              <a:t>Background:</a:t>
            </a:r>
          </a:p>
          <a:p>
            <a:pPr algn="ctr">
              <a:lnSpc>
                <a:spcPct val="90000"/>
              </a:lnSpc>
              <a:spcBef>
                <a:spcPts val="1001"/>
              </a:spcBef>
              <a:buNone/>
              <a:tabLst>
                <a:tab pos="0" algn="l"/>
              </a:tabLst>
            </a:pPr>
            <a:r>
              <a:rPr lang="en-US" sz="4000" b="0" strike="noStrike" spc="-1" dirty="0">
                <a:solidFill>
                  <a:srgbClr val="000000"/>
                </a:solidFill>
                <a:latin typeface="Calibri"/>
              </a:rPr>
              <a:t>Is there an incentive for security</a:t>
            </a:r>
            <a:r>
              <a:rPr lang="en-US" sz="3500" b="0" strike="noStrike" spc="-1" dirty="0">
                <a:solidFill>
                  <a:srgbClr val="000000"/>
                </a:solidFill>
                <a:latin typeface="Calibri"/>
              </a:rPr>
              <a:t>?</a:t>
            </a:r>
          </a:p>
          <a:p>
            <a:pPr algn="ctr">
              <a:lnSpc>
                <a:spcPct val="90000"/>
              </a:lnSpc>
              <a:spcBef>
                <a:spcPts val="1001"/>
              </a:spcBef>
              <a:buNone/>
              <a:tabLst>
                <a:tab pos="0" algn="l"/>
              </a:tabLst>
            </a:pPr>
            <a:endParaRPr lang="en-US" sz="6600" b="0" strike="noStrike" spc="-1" dirty="0">
              <a:solidFill>
                <a:srgbClr val="000000"/>
              </a:solidFill>
              <a:latin typeface="Calibri"/>
            </a:endParaRPr>
          </a:p>
        </p:txBody>
      </p:sp>
      <p:sp>
        <p:nvSpPr>
          <p:cNvPr id="2" name="PlaceHolder 1">
            <a:extLst>
              <a:ext uri="{FF2B5EF4-FFF2-40B4-BE49-F238E27FC236}">
                <a16:creationId xmlns:a16="http://schemas.microsoft.com/office/drawing/2014/main" id="{FD0EDA50-47C6-6262-0461-D33F56F0DBCB}"/>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a:t>
            </a:r>
            <a:endParaRPr lang="en-US" sz="4000" spc="-1" dirty="0">
              <a:solidFill>
                <a:srgbClr val="000000"/>
              </a:solidFill>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Picture 3"/>
          <p:cNvPicPr/>
          <p:nvPr/>
        </p:nvPicPr>
        <p:blipFill>
          <a:blip r:embed="rId3"/>
          <a:stretch/>
        </p:blipFill>
        <p:spPr>
          <a:xfrm>
            <a:off x="1059120" y="1946520"/>
            <a:ext cx="9716760" cy="3952440"/>
          </a:xfrm>
          <a:prstGeom prst="rect">
            <a:avLst/>
          </a:prstGeom>
          <a:ln w="0">
            <a:noFill/>
          </a:ln>
        </p:spPr>
      </p:pic>
      <p:sp>
        <p:nvSpPr>
          <p:cNvPr id="2" name="PlaceHolder 1">
            <a:extLst>
              <a:ext uri="{FF2B5EF4-FFF2-40B4-BE49-F238E27FC236}">
                <a16:creationId xmlns:a16="http://schemas.microsoft.com/office/drawing/2014/main" id="{C3CF16E6-C767-FEC4-6A60-07B4A5568A86}"/>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09B6B0D8-F61A-A760-E06E-658226A5C80C}"/>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Box 4"/>
          <p:cNvSpPr/>
          <p:nvPr/>
        </p:nvSpPr>
        <p:spPr>
          <a:xfrm>
            <a:off x="426240" y="2019600"/>
            <a:ext cx="2992320" cy="3925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400" b="0" strike="noStrike" spc="-1">
                <a:solidFill>
                  <a:srgbClr val="000000"/>
                </a:solidFill>
                <a:latin typeface="Arial"/>
                <a:ea typeface="DejaVu Sans"/>
              </a:rPr>
              <a:t>1. Reliance on outdated packages with known security issues</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en-US" sz="1400" b="0" strike="noStrike" spc="-1">
                <a:solidFill>
                  <a:srgbClr val="000000"/>
                </a:solidFill>
                <a:latin typeface="Arial"/>
                <a:ea typeface="DejaVu Sans"/>
              </a:rPr>
              <a:t>2. Lack of Vendor Support to Address known issues</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en-US" sz="1400" b="0" strike="noStrike" spc="-1">
                <a:solidFill>
                  <a:srgbClr val="000000"/>
                </a:solidFill>
                <a:latin typeface="Arial"/>
                <a:ea typeface="DejaVu Sans"/>
              </a:rPr>
              <a:t>3. NAT is not a good security mechanism</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en-US" sz="1400" b="0" strike="noStrike" spc="-1">
                <a:solidFill>
                  <a:srgbClr val="000000"/>
                </a:solidFill>
                <a:latin typeface="Arial"/>
                <a:ea typeface="DejaVu Sans"/>
              </a:rPr>
              <a:t>4. Security abstractions meant to ease consumer involvement commonly increase security exposure</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en-US" sz="1400" b="0" strike="noStrike" spc="-1">
                <a:solidFill>
                  <a:srgbClr val="000000"/>
                </a:solidFill>
                <a:latin typeface="Arial"/>
                <a:ea typeface="DejaVu Sans"/>
              </a:rPr>
              <a:t>5. Consumers typically do little to involve themselves with the security maintenance of their systems</a:t>
            </a:r>
            <a:endParaRPr lang="en-US" sz="1400" b="0" strike="noStrike" spc="-1">
              <a:latin typeface="Arial"/>
            </a:endParaRPr>
          </a:p>
        </p:txBody>
      </p:sp>
      <p:sp>
        <p:nvSpPr>
          <p:cNvPr id="275" name="TextBox 8"/>
          <p:cNvSpPr/>
          <p:nvPr/>
        </p:nvSpPr>
        <p:spPr>
          <a:xfrm>
            <a:off x="1293120" y="1650240"/>
            <a:ext cx="784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u="sng" strike="noStrike" spc="-1">
                <a:solidFill>
                  <a:srgbClr val="000000"/>
                </a:solidFill>
                <a:uFillTx/>
                <a:latin typeface="Arial"/>
                <a:ea typeface="DejaVu Sans"/>
              </a:rPr>
              <a:t>2010</a:t>
            </a:r>
            <a:endParaRPr lang="en-US" sz="1800" b="0" strike="noStrike" spc="-1">
              <a:latin typeface="Arial"/>
            </a:endParaRPr>
          </a:p>
        </p:txBody>
      </p:sp>
      <p:sp>
        <p:nvSpPr>
          <p:cNvPr id="276" name="TextBox 9"/>
          <p:cNvSpPr/>
          <p:nvPr/>
        </p:nvSpPr>
        <p:spPr>
          <a:xfrm>
            <a:off x="9524160" y="1650240"/>
            <a:ext cx="7848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u="sng" strike="noStrike" spc="-1">
                <a:solidFill>
                  <a:srgbClr val="000000"/>
                </a:solidFill>
                <a:uFillTx/>
                <a:latin typeface="Arial"/>
                <a:ea typeface="DejaVu Sans"/>
              </a:rPr>
              <a:t>2020</a:t>
            </a:r>
            <a:endParaRPr lang="en-US" sz="1800" b="0" strike="noStrike" spc="-1">
              <a:latin typeface="Arial"/>
            </a:endParaRPr>
          </a:p>
        </p:txBody>
      </p:sp>
      <p:sp>
        <p:nvSpPr>
          <p:cNvPr id="277" name="TextBox 6"/>
          <p:cNvSpPr/>
          <p:nvPr/>
        </p:nvSpPr>
        <p:spPr>
          <a:xfrm>
            <a:off x="3626258" y="3047967"/>
            <a:ext cx="4709563" cy="258386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pPr>
              <a:lnSpc>
                <a:spcPct val="100000"/>
              </a:lnSpc>
              <a:buNone/>
            </a:pPr>
            <a:r>
              <a:rPr lang="en-US" sz="1800" b="0" strike="noStrike" spc="-1" dirty="0">
                <a:solidFill>
                  <a:srgbClr val="FF0000"/>
                </a:solidFill>
                <a:latin typeface="Arial"/>
                <a:ea typeface="DejaVu Sans"/>
              </a:rPr>
              <a:t>Address scarcity incentivized a common operational architecture, which could have served as a strong security approach,  but competing incentives outweighed strong security outcomes.</a:t>
            </a:r>
          </a:p>
          <a:p>
            <a:pPr>
              <a:lnSpc>
                <a:spcPct val="100000"/>
              </a:lnSpc>
              <a:buNone/>
            </a:pPr>
            <a:endParaRPr lang="en-US" spc="-1" dirty="0">
              <a:solidFill>
                <a:srgbClr val="FF0000"/>
              </a:solidFill>
              <a:latin typeface="Arial"/>
              <a:ea typeface="DejaVu Sans"/>
            </a:endParaRPr>
          </a:p>
          <a:p>
            <a:pPr>
              <a:lnSpc>
                <a:spcPct val="100000"/>
              </a:lnSpc>
              <a:buNone/>
            </a:pPr>
            <a:r>
              <a:rPr lang="en-US" sz="1800" b="0" strike="noStrike" spc="-1" dirty="0">
                <a:solidFill>
                  <a:srgbClr val="FF0000"/>
                </a:solidFill>
                <a:latin typeface="Arial"/>
                <a:ea typeface="DejaVu Sans"/>
              </a:rPr>
              <a:t>Consumer Simplicity &gt; Consumer Security</a:t>
            </a:r>
          </a:p>
          <a:p>
            <a:pPr>
              <a:lnSpc>
                <a:spcPct val="100000"/>
              </a:lnSpc>
              <a:buNone/>
            </a:pPr>
            <a:endParaRPr lang="en-US" spc="-1" dirty="0">
              <a:solidFill>
                <a:srgbClr val="FF0000"/>
              </a:solidFill>
              <a:latin typeface="Arial"/>
            </a:endParaRPr>
          </a:p>
          <a:p>
            <a:pPr>
              <a:lnSpc>
                <a:spcPct val="100000"/>
              </a:lnSpc>
              <a:buNone/>
            </a:pPr>
            <a:r>
              <a:rPr lang="en-US" sz="1800" b="0" strike="noStrike" spc="-1" dirty="0">
                <a:solidFill>
                  <a:srgbClr val="FF0000"/>
                </a:solidFill>
                <a:latin typeface="Arial"/>
              </a:rPr>
              <a:t>Uncertainty surrounding security ownership.</a:t>
            </a:r>
            <a:endParaRPr lang="en-US" sz="1800" b="0" strike="noStrike" spc="-1" dirty="0">
              <a:latin typeface="Arial"/>
            </a:endParaRPr>
          </a:p>
        </p:txBody>
      </p:sp>
      <p:sp>
        <p:nvSpPr>
          <p:cNvPr id="278" name="TextBox 5"/>
          <p:cNvSpPr/>
          <p:nvPr/>
        </p:nvSpPr>
        <p:spPr>
          <a:xfrm>
            <a:off x="8543520" y="2019600"/>
            <a:ext cx="2992320" cy="3925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dirty="0">
                <a:solidFill>
                  <a:srgbClr val="000000"/>
                </a:solidFill>
                <a:latin typeface="Arial"/>
                <a:ea typeface="DejaVu Sans"/>
              </a:rPr>
              <a:t>1. Reliance on outdated packages with known security issues</a:t>
            </a:r>
            <a:endParaRPr lang="en-US" sz="1400" b="0" strike="noStrike" spc="-1" dirty="0">
              <a:latin typeface="Arial"/>
            </a:endParaRPr>
          </a:p>
          <a:p>
            <a:pPr>
              <a:lnSpc>
                <a:spcPct val="100000"/>
              </a:lnSpc>
              <a:buNone/>
            </a:pPr>
            <a:endParaRPr lang="en-US" sz="1400" b="0" strike="noStrike" spc="-1" dirty="0">
              <a:latin typeface="Arial"/>
            </a:endParaRPr>
          </a:p>
          <a:p>
            <a:pPr>
              <a:lnSpc>
                <a:spcPct val="100000"/>
              </a:lnSpc>
              <a:buNone/>
            </a:pPr>
            <a:r>
              <a:rPr lang="en-US" sz="1400" b="0" strike="noStrike" spc="-1" dirty="0">
                <a:solidFill>
                  <a:srgbClr val="000000"/>
                </a:solidFill>
                <a:latin typeface="Arial"/>
                <a:ea typeface="DejaVu Sans"/>
              </a:rPr>
              <a:t>2. Lack of Vendor Support to Address known issues</a:t>
            </a:r>
            <a:endParaRPr lang="en-US" sz="1400" b="0" strike="noStrike" spc="-1" dirty="0">
              <a:latin typeface="Arial"/>
            </a:endParaRPr>
          </a:p>
          <a:p>
            <a:pPr>
              <a:lnSpc>
                <a:spcPct val="100000"/>
              </a:lnSpc>
              <a:buNone/>
            </a:pPr>
            <a:endParaRPr lang="en-US" sz="1400" b="0" strike="noStrike" spc="-1" dirty="0">
              <a:latin typeface="Arial"/>
            </a:endParaRPr>
          </a:p>
          <a:p>
            <a:pPr>
              <a:lnSpc>
                <a:spcPct val="100000"/>
              </a:lnSpc>
              <a:buNone/>
            </a:pPr>
            <a:r>
              <a:rPr lang="en-US" sz="1400" b="0" strike="noStrike" spc="-1" dirty="0">
                <a:solidFill>
                  <a:srgbClr val="000000"/>
                </a:solidFill>
                <a:latin typeface="Arial"/>
                <a:ea typeface="DejaVu Sans"/>
              </a:rPr>
              <a:t>3. NAT is not a good security mechanism</a:t>
            </a:r>
            <a:endParaRPr lang="en-US" sz="1400" b="0" strike="noStrike" spc="-1" dirty="0">
              <a:latin typeface="Arial"/>
            </a:endParaRPr>
          </a:p>
          <a:p>
            <a:pPr>
              <a:lnSpc>
                <a:spcPct val="100000"/>
              </a:lnSpc>
              <a:buNone/>
            </a:pPr>
            <a:endParaRPr lang="en-US" sz="1400" b="0" strike="noStrike" spc="-1" dirty="0">
              <a:latin typeface="Arial"/>
            </a:endParaRPr>
          </a:p>
          <a:p>
            <a:pPr>
              <a:lnSpc>
                <a:spcPct val="100000"/>
              </a:lnSpc>
              <a:buNone/>
            </a:pPr>
            <a:r>
              <a:rPr lang="en-US" sz="1400" b="0" strike="noStrike" spc="-1" dirty="0">
                <a:solidFill>
                  <a:srgbClr val="000000"/>
                </a:solidFill>
                <a:latin typeface="Arial"/>
                <a:ea typeface="DejaVu Sans"/>
              </a:rPr>
              <a:t>4. Security abstractions meant to ease consumer involvement commonly increase security exposure</a:t>
            </a:r>
            <a:endParaRPr lang="en-US" sz="1400" b="0" strike="noStrike" spc="-1" dirty="0">
              <a:latin typeface="Arial"/>
            </a:endParaRPr>
          </a:p>
          <a:p>
            <a:pPr>
              <a:lnSpc>
                <a:spcPct val="100000"/>
              </a:lnSpc>
              <a:buNone/>
            </a:pPr>
            <a:endParaRPr lang="en-US" sz="1400" b="0" strike="noStrike" spc="-1" dirty="0">
              <a:latin typeface="Arial"/>
            </a:endParaRPr>
          </a:p>
          <a:p>
            <a:pPr>
              <a:lnSpc>
                <a:spcPct val="100000"/>
              </a:lnSpc>
              <a:buNone/>
            </a:pPr>
            <a:r>
              <a:rPr lang="en-US" sz="1400" b="0" strike="noStrike" spc="-1" dirty="0">
                <a:solidFill>
                  <a:srgbClr val="000000"/>
                </a:solidFill>
                <a:latin typeface="Arial"/>
                <a:ea typeface="DejaVu Sans"/>
              </a:rPr>
              <a:t>5. Consumers typically do little to involve themselves with the security maintenance of their systems</a:t>
            </a:r>
            <a:endParaRPr lang="en-US" sz="1400" b="0" strike="noStrike" spc="-1" dirty="0">
              <a:latin typeface="Arial"/>
            </a:endParaRPr>
          </a:p>
        </p:txBody>
      </p:sp>
      <p:sp>
        <p:nvSpPr>
          <p:cNvPr id="2" name="PlaceHolder 1">
            <a:extLst>
              <a:ext uri="{FF2B5EF4-FFF2-40B4-BE49-F238E27FC236}">
                <a16:creationId xmlns:a16="http://schemas.microsoft.com/office/drawing/2014/main" id="{0F4CEC15-03D5-EF36-40A0-4AE336164CD7}"/>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6EA8934C-62D9-5A79-960A-DDC205A374FF}"/>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2"/>
          <p:cNvSpPr>
            <a:spLocks noGrp="1"/>
          </p:cNvSpPr>
          <p:nvPr>
            <p:ph/>
          </p:nvPr>
        </p:nvSpPr>
        <p:spPr>
          <a:xfrm>
            <a:off x="838080" y="1825560"/>
            <a:ext cx="10515240" cy="2892097"/>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Main contributions:</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Holistic look at access control policies in home routers, which demonstrated little evolution/change in security outcomes over time.</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NAT and Hole-punching protocol security taxonomy.</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Identification of CIA Triad exposure &amp; severity for consumer routers demonstrating the broad risk and need for better security incentives.</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Detailed documentation of NAT operational methods and hole-punching solutions consolidated into Journal report.</a:t>
            </a:r>
          </a:p>
        </p:txBody>
      </p:sp>
      <p:sp>
        <p:nvSpPr>
          <p:cNvPr id="2" name="PlaceHolder 1">
            <a:extLst>
              <a:ext uri="{FF2B5EF4-FFF2-40B4-BE49-F238E27FC236}">
                <a16:creationId xmlns:a16="http://schemas.microsoft.com/office/drawing/2014/main" id="{1BBD70CD-AA5E-73E7-9888-24ED1DCB4521}"/>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Dissertation Effort #1</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1D2F5D4F-92DB-CB99-26C7-161971D093BB}"/>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
        <p:nvSpPr>
          <p:cNvPr id="6" name="TextBox 6">
            <a:extLst>
              <a:ext uri="{FF2B5EF4-FFF2-40B4-BE49-F238E27FC236}">
                <a16:creationId xmlns:a16="http://schemas.microsoft.com/office/drawing/2014/main" id="{5D47F1E5-00A5-13FC-106B-09FE4AA3E600}"/>
              </a:ext>
            </a:extLst>
          </p:cNvPr>
          <p:cNvSpPr/>
          <p:nvPr/>
        </p:nvSpPr>
        <p:spPr>
          <a:xfrm>
            <a:off x="536579" y="5212166"/>
            <a:ext cx="11417862" cy="8295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pPr>
              <a:lnSpc>
                <a:spcPct val="100000"/>
              </a:lnSpc>
              <a:buNone/>
            </a:pPr>
            <a:r>
              <a:rPr lang="en-US" sz="2400" b="0" strike="noStrike" spc="-1" dirty="0">
                <a:solidFill>
                  <a:srgbClr val="FF0000"/>
                </a:solidFill>
                <a:latin typeface="Arial"/>
                <a:ea typeface="DejaVu Sans"/>
              </a:rPr>
              <a:t>1. The desire/need for security is clearly not a strong enough incentive on its own.</a:t>
            </a:r>
          </a:p>
          <a:p>
            <a:pPr>
              <a:lnSpc>
                <a:spcPct val="100000"/>
              </a:lnSpc>
              <a:buNone/>
            </a:pPr>
            <a:r>
              <a:rPr lang="en-US" sz="2400" b="0" strike="noStrike" spc="-1" dirty="0">
                <a:solidFill>
                  <a:srgbClr val="FF0000"/>
                </a:solidFill>
                <a:latin typeface="Arial"/>
              </a:rPr>
              <a:t>2. Ambiguity in security ownership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B85058B1-9C9E-F188-C334-56A45DFBF7C5}"/>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F5FD7756-3026-81A9-ECCE-602850816747}"/>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
        <p:nvSpPr>
          <p:cNvPr id="4" name="TextBox 3">
            <a:extLst>
              <a:ext uri="{FF2B5EF4-FFF2-40B4-BE49-F238E27FC236}">
                <a16:creationId xmlns:a16="http://schemas.microsoft.com/office/drawing/2014/main" id="{109EA776-BA72-88F5-50F7-0B415393A071}"/>
              </a:ext>
            </a:extLst>
          </p:cNvPr>
          <p:cNvSpPr/>
          <p:nvPr/>
        </p:nvSpPr>
        <p:spPr>
          <a:xfrm>
            <a:off x="1370204" y="2850333"/>
            <a:ext cx="9726120" cy="230687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chemeClr val="bg1">
                  <a:lumMod val="65000"/>
                </a:schemeClr>
              </a:buClr>
              <a:buFont typeface="StarSymbol"/>
              <a:buAutoNum type="arabicPeriod"/>
            </a:pPr>
            <a:r>
              <a:rPr lang="en-US" sz="1800" b="0" strike="noStrike" spc="-1" dirty="0">
                <a:solidFill>
                  <a:schemeClr val="bg1">
                    <a:lumMod val="65000"/>
                  </a:schemeClr>
                </a:solidFill>
                <a:latin typeface="Arial"/>
              </a:rPr>
              <a:t>How have manufacturers been incentivized for security in the past?</a:t>
            </a:r>
          </a:p>
          <a:p>
            <a:pPr>
              <a:lnSpc>
                <a:spcPct val="100000"/>
              </a:lnSpc>
              <a:buNone/>
            </a:pPr>
            <a:endParaRPr lang="en-US" sz="1800" b="0" strike="noStrike" spc="-1" dirty="0">
              <a:latin typeface="Arial"/>
            </a:endParaRPr>
          </a:p>
          <a:p>
            <a:pPr marL="342900" indent="-342900">
              <a:lnSpc>
                <a:spcPct val="100000"/>
              </a:lnSpc>
              <a:buClr>
                <a:srgbClr val="000000"/>
              </a:buClr>
              <a:buFont typeface="+mj-lt"/>
              <a:buAutoNum type="arabicPeriod" startAt="2"/>
            </a:pPr>
            <a:r>
              <a:rPr lang="en-US" sz="1800" b="0" strike="noStrike" spc="-1" dirty="0">
                <a:solidFill>
                  <a:srgbClr val="000000"/>
                </a:solidFill>
                <a:latin typeface="Arial"/>
              </a:rPr>
              <a:t>Do lessons from the past serve as incentives for better security at present?</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marL="343080" indent="-343080">
              <a:lnSpc>
                <a:spcPct val="100000"/>
              </a:lnSpc>
              <a:buClr>
                <a:schemeClr val="bg1">
                  <a:lumMod val="65000"/>
                </a:schemeClr>
              </a:buClr>
              <a:buFont typeface="+mj-lt"/>
              <a:buAutoNum type="arabicPeriod" startAt="3"/>
            </a:pPr>
            <a:r>
              <a:rPr lang="en-US" sz="1800" b="0" strike="noStrike" spc="-1" dirty="0">
                <a:solidFill>
                  <a:schemeClr val="bg1">
                    <a:lumMod val="65000"/>
                  </a:schemeClr>
                </a:solidFill>
                <a:latin typeface="Arial"/>
              </a:rPr>
              <a:t>How can we better incentivize the adoption of security solutions or outcomes?</a:t>
            </a:r>
            <a:br>
              <a:rPr sz="1800" dirty="0"/>
            </a:br>
            <a:r>
              <a:rPr lang="en-US" sz="1800" b="0" strike="noStrike" spc="-1" dirty="0">
                <a:solidFill>
                  <a:srgbClr val="000000"/>
                </a:solidFill>
                <a:latin typeface="Arial"/>
              </a:rPr>
              <a:t> </a:t>
            </a:r>
            <a:endParaRPr lang="en-US" sz="1800" b="0" strike="noStrike" spc="-1" dirty="0">
              <a:latin typeface="Arial"/>
            </a:endParaRPr>
          </a:p>
        </p:txBody>
      </p:sp>
      <p:sp>
        <p:nvSpPr>
          <p:cNvPr id="6" name="TextBox 7">
            <a:extLst>
              <a:ext uri="{FF2B5EF4-FFF2-40B4-BE49-F238E27FC236}">
                <a16:creationId xmlns:a16="http://schemas.microsoft.com/office/drawing/2014/main" id="{D4E8386B-29D5-8D79-2422-469CB70F116E}"/>
              </a:ext>
            </a:extLst>
          </p:cNvPr>
          <p:cNvSpPr/>
          <p:nvPr/>
        </p:nvSpPr>
        <p:spPr>
          <a:xfrm>
            <a:off x="1637324" y="3681213"/>
            <a:ext cx="10187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B050"/>
                </a:solidFill>
                <a:latin typeface="Arial"/>
              </a:rPr>
              <a:t>“</a:t>
            </a:r>
            <a:r>
              <a:rPr lang="en-US" sz="1800" b="0" strike="noStrike" spc="-1" dirty="0" err="1">
                <a:solidFill>
                  <a:srgbClr val="00B050"/>
                </a:solidFill>
                <a:latin typeface="Arial"/>
              </a:rPr>
              <a:t>NATting</a:t>
            </a:r>
            <a:r>
              <a:rPr lang="en-US" sz="1800" b="0" strike="noStrike" spc="-1" dirty="0">
                <a:solidFill>
                  <a:srgbClr val="00B050"/>
                </a:solidFill>
                <a:latin typeface="Arial"/>
              </a:rPr>
              <a:t> Else Matters: Evaluating of IPv6 Access Control Policies in Residential Networks”</a:t>
            </a:r>
            <a:endParaRPr lang="en-US" sz="1800" b="0" strike="noStrike" spc="-1" dirty="0">
              <a:latin typeface="Arial"/>
            </a:endParaRPr>
          </a:p>
        </p:txBody>
      </p:sp>
      <p:sp>
        <p:nvSpPr>
          <p:cNvPr id="7" name="TextBox 4">
            <a:extLst>
              <a:ext uri="{FF2B5EF4-FFF2-40B4-BE49-F238E27FC236}">
                <a16:creationId xmlns:a16="http://schemas.microsoft.com/office/drawing/2014/main" id="{5819BFE4-4159-7D3F-2B51-E74E9206DA3D}"/>
              </a:ext>
            </a:extLst>
          </p:cNvPr>
          <p:cNvSpPr/>
          <p:nvPr/>
        </p:nvSpPr>
        <p:spPr>
          <a:xfrm>
            <a:off x="773324" y="2544693"/>
            <a:ext cx="1727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Calibri"/>
              </a:rPr>
              <a:t>SOHO Networks</a:t>
            </a:r>
            <a:endParaRPr lang="en-US" sz="1800" b="0" strike="noStrike" spc="-1" dirty="0">
              <a:latin typeface="Arial"/>
            </a:endParaRPr>
          </a:p>
        </p:txBody>
      </p:sp>
      <p:sp>
        <p:nvSpPr>
          <p:cNvPr id="8" name="TextBox 5">
            <a:extLst>
              <a:ext uri="{FF2B5EF4-FFF2-40B4-BE49-F238E27FC236}">
                <a16:creationId xmlns:a16="http://schemas.microsoft.com/office/drawing/2014/main" id="{65754259-7C4E-1147-9E90-0596B6301982}"/>
              </a:ext>
            </a:extLst>
          </p:cNvPr>
          <p:cNvSpPr/>
          <p:nvPr/>
        </p:nvSpPr>
        <p:spPr>
          <a:xfrm>
            <a:off x="773324" y="4229493"/>
            <a:ext cx="197208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chemeClr val="bg1">
                    <a:lumMod val="65000"/>
                  </a:schemeClr>
                </a:solidFill>
                <a:latin typeface="Calibri"/>
              </a:rPr>
              <a:t>Internet Backbone</a:t>
            </a:r>
            <a:endParaRPr lang="en-US" sz="1800" b="0" strike="noStrike" spc="-1" dirty="0">
              <a:solidFill>
                <a:schemeClr val="bg1">
                  <a:lumMod val="65000"/>
                </a:schemeClr>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 name="Picture 6"/>
          <p:cNvPicPr/>
          <p:nvPr/>
        </p:nvPicPr>
        <p:blipFill>
          <a:blip r:embed="rId3"/>
          <a:stretch/>
        </p:blipFill>
        <p:spPr>
          <a:xfrm>
            <a:off x="767160" y="2193120"/>
            <a:ext cx="10150920" cy="2471760"/>
          </a:xfrm>
          <a:prstGeom prst="rect">
            <a:avLst/>
          </a:prstGeom>
          <a:ln w="0">
            <a:noFill/>
          </a:ln>
        </p:spPr>
      </p:pic>
      <p:sp>
        <p:nvSpPr>
          <p:cNvPr id="291" name="TextBox 8"/>
          <p:cNvSpPr/>
          <p:nvPr/>
        </p:nvSpPr>
        <p:spPr>
          <a:xfrm>
            <a:off x="1710000" y="4543200"/>
            <a:ext cx="33163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NAT Required closed model</a:t>
            </a:r>
            <a:endParaRPr lang="en-US" sz="1800" b="0" strike="noStrike" spc="-1">
              <a:latin typeface="Arial"/>
            </a:endParaRPr>
          </a:p>
          <a:p>
            <a:pPr>
              <a:lnSpc>
                <a:spcPct val="100000"/>
              </a:lnSpc>
              <a:buNone/>
            </a:pPr>
            <a:r>
              <a:rPr lang="en-US" sz="1800" b="0" strike="noStrike" spc="-1">
                <a:solidFill>
                  <a:srgbClr val="000000"/>
                </a:solidFill>
                <a:latin typeface="Calibri"/>
              </a:rPr>
              <a:t>IPV6?</a:t>
            </a:r>
            <a:endParaRPr lang="en-US" sz="1800" b="0" strike="noStrike" spc="-1">
              <a:latin typeface="Arial"/>
            </a:endParaRPr>
          </a:p>
        </p:txBody>
      </p:sp>
      <p:sp>
        <p:nvSpPr>
          <p:cNvPr id="292" name="TextBox 9"/>
          <p:cNvSpPr/>
          <p:nvPr/>
        </p:nvSpPr>
        <p:spPr>
          <a:xfrm>
            <a:off x="5969520" y="4527720"/>
            <a:ext cx="47937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Open Model – Devices are end-to-end reachable</a:t>
            </a:r>
            <a:endParaRPr lang="en-US" sz="1800" b="0" strike="noStrike" spc="-1">
              <a:latin typeface="Arial"/>
            </a:endParaRPr>
          </a:p>
          <a:p>
            <a:pPr>
              <a:lnSpc>
                <a:spcPct val="100000"/>
              </a:lnSpc>
              <a:buNone/>
            </a:pPr>
            <a:r>
              <a:rPr lang="en-US" sz="1800" b="0" strike="noStrike" spc="-1">
                <a:solidFill>
                  <a:srgbClr val="000000"/>
                </a:solidFill>
                <a:latin typeface="Calibri"/>
              </a:rPr>
              <a:t>Security falls on device</a:t>
            </a:r>
            <a:endParaRPr lang="en-US" sz="1800" b="0" strike="noStrike" spc="-1">
              <a:latin typeface="Arial"/>
            </a:endParaRPr>
          </a:p>
        </p:txBody>
      </p:sp>
      <p:sp>
        <p:nvSpPr>
          <p:cNvPr id="4" name="PlaceHolder 1">
            <a:extLst>
              <a:ext uri="{FF2B5EF4-FFF2-40B4-BE49-F238E27FC236}">
                <a16:creationId xmlns:a16="http://schemas.microsoft.com/office/drawing/2014/main" id="{591E5511-BD25-9BD6-C9FA-CB82366A66CB}"/>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5" name="TextBox 4">
            <a:extLst>
              <a:ext uri="{FF2B5EF4-FFF2-40B4-BE49-F238E27FC236}">
                <a16:creationId xmlns:a16="http://schemas.microsoft.com/office/drawing/2014/main" id="{D2AD72D6-2F50-104D-33A3-60CB8C5E9052}"/>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Box 3"/>
          <p:cNvSpPr/>
          <p:nvPr/>
        </p:nvSpPr>
        <p:spPr>
          <a:xfrm>
            <a:off x="2057760" y="1720800"/>
            <a:ext cx="83419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strike="noStrike" spc="-1">
                <a:solidFill>
                  <a:srgbClr val="000000"/>
                </a:solidFill>
                <a:latin typeface="Arial"/>
                <a:ea typeface="DejaVu Sans"/>
              </a:rPr>
              <a:t>If NAT isn't great and no longer a mandatory feature....what does the security of IPv6 look like with a Firewall?</a:t>
            </a:r>
            <a:endParaRPr lang="en-US" sz="1800" b="0" strike="noStrike" spc="-1">
              <a:latin typeface="Arial"/>
            </a:endParaRPr>
          </a:p>
        </p:txBody>
      </p:sp>
      <p:pic>
        <p:nvPicPr>
          <p:cNvPr id="296" name="Picture 5" descr="Diagram, schematic&#10;&#10;Description automatically generated"/>
          <p:cNvPicPr/>
          <p:nvPr/>
        </p:nvPicPr>
        <p:blipFill>
          <a:blip r:embed="rId3"/>
          <a:stretch/>
        </p:blipFill>
        <p:spPr>
          <a:xfrm>
            <a:off x="3690000" y="2468160"/>
            <a:ext cx="4280400" cy="3899160"/>
          </a:xfrm>
          <a:prstGeom prst="rect">
            <a:avLst/>
          </a:prstGeom>
          <a:ln w="0">
            <a:noFill/>
          </a:ln>
        </p:spPr>
      </p:pic>
      <p:sp>
        <p:nvSpPr>
          <p:cNvPr id="4" name="PlaceHolder 1">
            <a:extLst>
              <a:ext uri="{FF2B5EF4-FFF2-40B4-BE49-F238E27FC236}">
                <a16:creationId xmlns:a16="http://schemas.microsoft.com/office/drawing/2014/main" id="{F7620712-AB0E-C2A1-B9E7-BD849581B9FB}"/>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5" name="TextBox 4">
            <a:extLst>
              <a:ext uri="{FF2B5EF4-FFF2-40B4-BE49-F238E27FC236}">
                <a16:creationId xmlns:a16="http://schemas.microsoft.com/office/drawing/2014/main" id="{394B0EBA-FBEF-2452-E4C1-9FF8D0197588}"/>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Box 3"/>
          <p:cNvSpPr/>
          <p:nvPr/>
        </p:nvSpPr>
        <p:spPr>
          <a:xfrm>
            <a:off x="526320" y="2196743"/>
            <a:ext cx="10963080" cy="31378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strike="noStrike" spc="-1" dirty="0">
                <a:solidFill>
                  <a:srgbClr val="000000"/>
                </a:solidFill>
                <a:latin typeface="Arial"/>
                <a:ea typeface="DejaVu Sans"/>
              </a:rPr>
              <a:t>Investigative assumption: </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1. Lack of requirement for NAT = lack of requirement for hole-punching mechanisms. Forwarding effectively meaningless with individual addressing.</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2. Manufacturers will rely on and provide a more robust firewall mechanism to manage security under IPv6 due to no longer being forced to rely on NAT and forwarding mechanisms.</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3. A default-deny policy will be present to reflect a baseline level of security, similar to that afforded by NAT.</a:t>
            </a:r>
          </a:p>
          <a:p>
            <a:pPr>
              <a:lnSpc>
                <a:spcPct val="100000"/>
              </a:lnSpc>
              <a:buNone/>
            </a:pPr>
            <a:endParaRPr lang="en-US" spc="-1" dirty="0">
              <a:solidFill>
                <a:srgbClr val="000000"/>
              </a:solidFill>
              <a:latin typeface="Arial"/>
            </a:endParaRPr>
          </a:p>
          <a:p>
            <a:pPr>
              <a:lnSpc>
                <a:spcPct val="100000"/>
              </a:lnSpc>
              <a:buNone/>
            </a:pPr>
            <a:r>
              <a:rPr lang="en-US" sz="1800" b="0" strike="noStrike" spc="-1" dirty="0">
                <a:solidFill>
                  <a:srgbClr val="000000"/>
                </a:solidFill>
                <a:latin typeface="Arial"/>
              </a:rPr>
              <a:t>4. Understanding of past exposures will result in better security baselines.</a:t>
            </a:r>
            <a:endParaRPr lang="en-US" sz="1800" b="0" strike="noStrike" spc="-1" dirty="0">
              <a:latin typeface="Arial"/>
            </a:endParaRPr>
          </a:p>
        </p:txBody>
      </p:sp>
      <p:sp>
        <p:nvSpPr>
          <p:cNvPr id="4" name="PlaceHolder 1">
            <a:extLst>
              <a:ext uri="{FF2B5EF4-FFF2-40B4-BE49-F238E27FC236}">
                <a16:creationId xmlns:a16="http://schemas.microsoft.com/office/drawing/2014/main" id="{A68C142F-5330-AC87-A957-982027D21D11}"/>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5" name="TextBox 4">
            <a:extLst>
              <a:ext uri="{FF2B5EF4-FFF2-40B4-BE49-F238E27FC236}">
                <a16:creationId xmlns:a16="http://schemas.microsoft.com/office/drawing/2014/main" id="{2650358D-F45A-3A0C-6B8F-371829ACF7C2}"/>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Picture 6" descr="Diagram, schematic&#10;&#10;Description automatically generated"/>
          <p:cNvPicPr/>
          <p:nvPr/>
        </p:nvPicPr>
        <p:blipFill>
          <a:blip r:embed="rId3"/>
          <a:stretch/>
        </p:blipFill>
        <p:spPr>
          <a:xfrm>
            <a:off x="2633400" y="1820880"/>
            <a:ext cx="6756120" cy="2603160"/>
          </a:xfrm>
          <a:prstGeom prst="rect">
            <a:avLst/>
          </a:prstGeom>
          <a:ln w="0">
            <a:noFill/>
          </a:ln>
        </p:spPr>
      </p:pic>
      <p:sp>
        <p:nvSpPr>
          <p:cNvPr id="303" name="TextBox 4"/>
          <p:cNvSpPr/>
          <p:nvPr/>
        </p:nvSpPr>
        <p:spPr>
          <a:xfrm>
            <a:off x="235080" y="4739400"/>
            <a:ext cx="7269120" cy="15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400" b="0" strike="noStrike" spc="-1">
                <a:solidFill>
                  <a:srgbClr val="000000"/>
                </a:solidFill>
                <a:latin typeface="Arial"/>
                <a:ea typeface="DejaVu Sans"/>
              </a:rPr>
              <a:t>Systematically assess available mechanisms and controls:</a:t>
            </a:r>
            <a:endParaRPr lang="en-US" sz="1400" b="0" strike="noStrike" spc="-1">
              <a:latin typeface="Arial"/>
            </a:endParaRPr>
          </a:p>
          <a:p>
            <a:pPr>
              <a:lnSpc>
                <a:spcPct val="100000"/>
              </a:lnSpc>
              <a:buNone/>
            </a:pPr>
            <a:endParaRPr lang="en-US" sz="1400" b="0" strike="noStrike" spc="-1">
              <a:latin typeface="Arial"/>
            </a:endParaRPr>
          </a:p>
          <a:p>
            <a:pPr marL="457200">
              <a:lnSpc>
                <a:spcPct val="100000"/>
              </a:lnSpc>
              <a:buNone/>
            </a:pPr>
            <a:r>
              <a:rPr lang="en-US" sz="1400" b="0" strike="noStrike" spc="-1">
                <a:solidFill>
                  <a:srgbClr val="000000"/>
                </a:solidFill>
                <a:latin typeface="Arial"/>
                <a:ea typeface="DejaVu Sans"/>
              </a:rPr>
              <a:t>a. IPv6 Default Behavior</a:t>
            </a:r>
            <a:endParaRPr lang="en-US" sz="1400" b="0" strike="noStrike" spc="-1">
              <a:latin typeface="Arial"/>
            </a:endParaRPr>
          </a:p>
          <a:p>
            <a:pPr marL="457200">
              <a:lnSpc>
                <a:spcPct val="100000"/>
              </a:lnSpc>
              <a:buNone/>
            </a:pPr>
            <a:r>
              <a:rPr lang="en-US" sz="1400" b="0" strike="noStrike" spc="-1">
                <a:solidFill>
                  <a:srgbClr val="000000"/>
                </a:solidFill>
                <a:latin typeface="Arial"/>
                <a:ea typeface="DejaVu Sans"/>
              </a:rPr>
              <a:t>b. Firewall Present</a:t>
            </a:r>
            <a:endParaRPr lang="en-US" sz="1400" b="0" strike="noStrike" spc="-1">
              <a:latin typeface="Arial"/>
            </a:endParaRPr>
          </a:p>
          <a:p>
            <a:pPr marL="457200">
              <a:lnSpc>
                <a:spcPct val="100000"/>
              </a:lnSpc>
              <a:buNone/>
            </a:pPr>
            <a:r>
              <a:rPr lang="en-US" sz="1400" b="0" strike="noStrike" spc="-1">
                <a:solidFill>
                  <a:srgbClr val="000000"/>
                </a:solidFill>
                <a:latin typeface="Arial"/>
                <a:ea typeface="DejaVu Sans"/>
              </a:rPr>
              <a:t>c. Firewall Enabled (default)</a:t>
            </a:r>
            <a:endParaRPr lang="en-US" sz="1400" b="0" strike="noStrike" spc="-1">
              <a:latin typeface="Arial"/>
            </a:endParaRPr>
          </a:p>
          <a:p>
            <a:pPr marL="457200">
              <a:lnSpc>
                <a:spcPct val="100000"/>
              </a:lnSpc>
              <a:buNone/>
            </a:pPr>
            <a:r>
              <a:rPr lang="en-US" sz="1400" b="0" strike="noStrike" spc="-1">
                <a:solidFill>
                  <a:srgbClr val="000000"/>
                </a:solidFill>
                <a:latin typeface="Arial"/>
                <a:ea typeface="DejaVu Sans"/>
              </a:rPr>
              <a:t>d. One-click open</a:t>
            </a:r>
            <a:endParaRPr lang="en-US" sz="1400" b="0" strike="noStrike" spc="-1">
              <a:latin typeface="Arial"/>
            </a:endParaRPr>
          </a:p>
          <a:p>
            <a:pPr marL="457200">
              <a:lnSpc>
                <a:spcPct val="100000"/>
              </a:lnSpc>
              <a:buNone/>
            </a:pPr>
            <a:endParaRPr lang="en-US" sz="1400" b="0" strike="noStrike" spc="-1">
              <a:latin typeface="Arial"/>
            </a:endParaRPr>
          </a:p>
        </p:txBody>
      </p:sp>
      <p:sp>
        <p:nvSpPr>
          <p:cNvPr id="304" name="TextBox 9"/>
          <p:cNvSpPr/>
          <p:nvPr/>
        </p:nvSpPr>
        <p:spPr>
          <a:xfrm>
            <a:off x="2705040" y="5135760"/>
            <a:ext cx="6257160" cy="115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a:lnSpc>
                <a:spcPct val="100000"/>
              </a:lnSpc>
              <a:buNone/>
            </a:pPr>
            <a:r>
              <a:rPr lang="en-US" sz="1400" b="0" strike="noStrike" spc="-1">
                <a:solidFill>
                  <a:srgbClr val="000000"/>
                </a:solidFill>
                <a:latin typeface="Arial"/>
                <a:ea typeface="DejaVu Sans"/>
              </a:rPr>
              <a:t>e. Security Warning</a:t>
            </a:r>
            <a:endParaRPr lang="en-US" sz="1400" b="0" strike="noStrike" spc="-1">
              <a:latin typeface="Arial"/>
            </a:endParaRPr>
          </a:p>
          <a:p>
            <a:pPr marL="457200">
              <a:lnSpc>
                <a:spcPct val="100000"/>
              </a:lnSpc>
              <a:buNone/>
            </a:pPr>
            <a:r>
              <a:rPr lang="en-US" sz="1400" b="0" strike="noStrike" spc="-1">
                <a:solidFill>
                  <a:srgbClr val="000000"/>
                </a:solidFill>
                <a:latin typeface="Arial"/>
                <a:ea typeface="DejaVu Sans"/>
              </a:rPr>
              <a:t>f. Rule Generations</a:t>
            </a:r>
            <a:endParaRPr lang="en-US" sz="1400" b="0" strike="noStrike" spc="-1">
              <a:latin typeface="Arial"/>
            </a:endParaRPr>
          </a:p>
          <a:p>
            <a:pPr marL="457200">
              <a:lnSpc>
                <a:spcPct val="100000"/>
              </a:lnSpc>
              <a:buNone/>
            </a:pPr>
            <a:r>
              <a:rPr lang="en-US" sz="1400" b="0" strike="noStrike" spc="-1">
                <a:solidFill>
                  <a:srgbClr val="000000"/>
                </a:solidFill>
                <a:latin typeface="Arial"/>
                <a:ea typeface="DejaVu Sans"/>
              </a:rPr>
              <a:t>g. IP Specification</a:t>
            </a:r>
            <a:endParaRPr lang="en-US" sz="1400" b="0" strike="noStrike" spc="-1">
              <a:latin typeface="Arial"/>
            </a:endParaRPr>
          </a:p>
          <a:p>
            <a:pPr marL="457200">
              <a:lnSpc>
                <a:spcPct val="100000"/>
              </a:lnSpc>
              <a:buNone/>
            </a:pPr>
            <a:r>
              <a:rPr lang="en-US" sz="1400" b="0" strike="noStrike" spc="-1">
                <a:solidFill>
                  <a:srgbClr val="000000"/>
                </a:solidFill>
                <a:latin typeface="Arial"/>
                <a:ea typeface="DejaVu Sans"/>
              </a:rPr>
              <a:t>h. Device Specification</a:t>
            </a:r>
            <a:endParaRPr lang="en-US" sz="1400" b="0" strike="noStrike" spc="-1">
              <a:latin typeface="Arial"/>
            </a:endParaRPr>
          </a:p>
          <a:p>
            <a:pPr marL="457200">
              <a:lnSpc>
                <a:spcPct val="100000"/>
              </a:lnSpc>
              <a:buNone/>
            </a:pPr>
            <a:r>
              <a:rPr lang="en-US" sz="1400" b="0" strike="noStrike" spc="-1">
                <a:solidFill>
                  <a:srgbClr val="000000"/>
                </a:solidFill>
                <a:latin typeface="Arial"/>
                <a:ea typeface="DejaVu Sans"/>
              </a:rPr>
              <a:t>I. UPnPv6 Support</a:t>
            </a:r>
            <a:endParaRPr lang="en-US" sz="1400" b="0" strike="noStrike" spc="-1">
              <a:latin typeface="Arial"/>
            </a:endParaRPr>
          </a:p>
        </p:txBody>
      </p:sp>
      <p:sp>
        <p:nvSpPr>
          <p:cNvPr id="4" name="PlaceHolder 1">
            <a:extLst>
              <a:ext uri="{FF2B5EF4-FFF2-40B4-BE49-F238E27FC236}">
                <a16:creationId xmlns:a16="http://schemas.microsoft.com/office/drawing/2014/main" id="{3E6187A1-D4C9-70D2-E849-65B1931C257F}"/>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5" name="TextBox 4">
            <a:extLst>
              <a:ext uri="{FF2B5EF4-FFF2-40B4-BE49-F238E27FC236}">
                <a16:creationId xmlns:a16="http://schemas.microsoft.com/office/drawing/2014/main" id="{FF9BF106-E23C-8BAB-196A-6E2A96422DC9}"/>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4"/>
          <p:cNvPicPr/>
          <p:nvPr/>
        </p:nvPicPr>
        <p:blipFill>
          <a:blip r:embed="rId3"/>
          <a:stretch/>
        </p:blipFill>
        <p:spPr>
          <a:xfrm>
            <a:off x="3486960" y="1970640"/>
            <a:ext cx="4976640" cy="2916360"/>
          </a:xfrm>
          <a:prstGeom prst="rect">
            <a:avLst/>
          </a:prstGeom>
          <a:ln w="0">
            <a:noFill/>
          </a:ln>
        </p:spPr>
      </p:pic>
      <p:sp>
        <p:nvSpPr>
          <p:cNvPr id="309" name="TextBox 2"/>
          <p:cNvSpPr/>
          <p:nvPr/>
        </p:nvSpPr>
        <p:spPr>
          <a:xfrm>
            <a:off x="2130840" y="5447520"/>
            <a:ext cx="865548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FF0000"/>
              </a:buClr>
              <a:buFont typeface="StarSymbol"/>
              <a:buAutoNum type="arabicPeriod"/>
            </a:pPr>
            <a:r>
              <a:rPr lang="en-US" sz="1800" b="0" strike="noStrike" spc="-1">
                <a:solidFill>
                  <a:srgbClr val="FF0000"/>
                </a:solidFill>
                <a:latin typeface="Calibri"/>
              </a:rPr>
              <a:t>Motorola &amp; TP-Link failed to implement IPv6 controls at all.</a:t>
            </a:r>
            <a:endParaRPr lang="en-US" sz="1800" b="0" strike="noStrike" spc="-1">
              <a:latin typeface="Arial"/>
            </a:endParaRPr>
          </a:p>
          <a:p>
            <a:pPr marL="343080" indent="-343080">
              <a:lnSpc>
                <a:spcPct val="100000"/>
              </a:lnSpc>
              <a:buClr>
                <a:srgbClr val="FF0000"/>
              </a:buClr>
              <a:buFont typeface="StarSymbol"/>
              <a:buAutoNum type="arabicPeriod"/>
            </a:pPr>
            <a:r>
              <a:rPr lang="en-US" sz="1800" b="0" strike="noStrike" spc="-1">
                <a:solidFill>
                  <a:srgbClr val="FF0000"/>
                </a:solidFill>
                <a:latin typeface="Calibri"/>
              </a:rPr>
              <a:t>Majority left internal network services exposed to public when firewall disabled.</a:t>
            </a:r>
            <a:endParaRPr lang="en-US" sz="1800" b="0" strike="noStrike" spc="-1">
              <a:latin typeface="Arial"/>
            </a:endParaRPr>
          </a:p>
        </p:txBody>
      </p:sp>
      <p:sp>
        <p:nvSpPr>
          <p:cNvPr id="3" name="TextBox 4">
            <a:extLst>
              <a:ext uri="{FF2B5EF4-FFF2-40B4-BE49-F238E27FC236}">
                <a16:creationId xmlns:a16="http://schemas.microsoft.com/office/drawing/2014/main" id="{E62BD558-4E3B-B90C-2336-5BB31301F387}"/>
              </a:ext>
            </a:extLst>
          </p:cNvPr>
          <p:cNvSpPr/>
          <p:nvPr/>
        </p:nvSpPr>
        <p:spPr>
          <a:xfrm>
            <a:off x="5110555" y="816291"/>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solidFill>
                  <a:srgbClr val="000000"/>
                </a:solidFill>
                <a:latin typeface="Arial"/>
              </a:rPr>
              <a:t>How have manufacturers been incentivized for security in the past?</a:t>
            </a:r>
            <a:endParaRPr lang="en-US" sz="1800" b="0" strike="noStrike" spc="-1" dirty="0">
              <a:latin typeface="Arial"/>
            </a:endParaRPr>
          </a:p>
        </p:txBody>
      </p:sp>
      <p:sp>
        <p:nvSpPr>
          <p:cNvPr id="4" name="PlaceHolder 1">
            <a:extLst>
              <a:ext uri="{FF2B5EF4-FFF2-40B4-BE49-F238E27FC236}">
                <a16:creationId xmlns:a16="http://schemas.microsoft.com/office/drawing/2014/main" id="{D4F99FD2-DDAE-2618-3B53-EC14E6D57FA7}"/>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5" name="TextBox 4">
            <a:extLst>
              <a:ext uri="{FF2B5EF4-FFF2-40B4-BE49-F238E27FC236}">
                <a16:creationId xmlns:a16="http://schemas.microsoft.com/office/drawing/2014/main" id="{6ACDB656-D889-2D17-3F2E-CF2E7601D8F2}"/>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 name="Picture 4" descr="Table&#10;&#10;Description automatically generated"/>
          <p:cNvPicPr/>
          <p:nvPr/>
        </p:nvPicPr>
        <p:blipFill>
          <a:blip r:embed="rId3"/>
          <a:stretch/>
        </p:blipFill>
        <p:spPr>
          <a:xfrm>
            <a:off x="2805120" y="1638360"/>
            <a:ext cx="6471720" cy="3581280"/>
          </a:xfrm>
          <a:prstGeom prst="rect">
            <a:avLst/>
          </a:prstGeom>
          <a:ln w="0">
            <a:noFill/>
          </a:ln>
        </p:spPr>
      </p:pic>
      <p:sp>
        <p:nvSpPr>
          <p:cNvPr id="314" name="TextBox 2"/>
          <p:cNvSpPr/>
          <p:nvPr/>
        </p:nvSpPr>
        <p:spPr>
          <a:xfrm>
            <a:off x="2257200" y="5618160"/>
            <a:ext cx="76770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800" b="0" strike="noStrike" spc="-1">
                <a:solidFill>
                  <a:srgbClr val="FF0000"/>
                </a:solidFill>
                <a:latin typeface="Calibri"/>
              </a:rPr>
              <a:t>No clear operational baseline for consumers.</a:t>
            </a:r>
            <a:endParaRPr lang="en-US" sz="1800" b="0" strike="noStrike" spc="-1">
              <a:latin typeface="Arial"/>
            </a:endParaRPr>
          </a:p>
          <a:p>
            <a:pPr algn="ctr">
              <a:lnSpc>
                <a:spcPct val="100000"/>
              </a:lnSpc>
              <a:buNone/>
            </a:pPr>
            <a:r>
              <a:rPr lang="en-US" sz="1800" b="0" strike="noStrike" spc="-1">
                <a:solidFill>
                  <a:srgbClr val="FF0000"/>
                </a:solidFill>
                <a:latin typeface="Calibri"/>
              </a:rPr>
              <a:t>Many pitfalls to degrade security due to poor IPv6 Implementation.</a:t>
            </a:r>
            <a:endParaRPr lang="en-US" sz="1800" b="0" strike="noStrike" spc="-1">
              <a:latin typeface="Arial"/>
            </a:endParaRPr>
          </a:p>
        </p:txBody>
      </p:sp>
      <p:sp>
        <p:nvSpPr>
          <p:cNvPr id="2" name="PlaceHolder 1">
            <a:extLst>
              <a:ext uri="{FF2B5EF4-FFF2-40B4-BE49-F238E27FC236}">
                <a16:creationId xmlns:a16="http://schemas.microsoft.com/office/drawing/2014/main" id="{B02B19C3-42AE-0C2A-BDF0-00E4F3967CC3}"/>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46A4DB68-00BD-DF7B-EF62-AA613BBF9376}"/>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2" descr="Modem Symbols PNG Transparent Background, Free Download #11979 ..."/>
          <p:cNvPicPr/>
          <p:nvPr/>
        </p:nvPicPr>
        <p:blipFill>
          <a:blip r:embed="rId3"/>
          <a:stretch/>
        </p:blipFill>
        <p:spPr>
          <a:xfrm>
            <a:off x="8318160" y="3067920"/>
            <a:ext cx="583200" cy="583200"/>
          </a:xfrm>
          <a:prstGeom prst="rect">
            <a:avLst/>
          </a:prstGeom>
          <a:ln w="0">
            <a:noFill/>
          </a:ln>
        </p:spPr>
      </p:pic>
      <p:pic>
        <p:nvPicPr>
          <p:cNvPr id="114" name="Picture 6" descr="Laptop notebook PNG image"/>
          <p:cNvPicPr/>
          <p:nvPr/>
        </p:nvPicPr>
        <p:blipFill>
          <a:blip r:embed="rId4"/>
          <a:stretch/>
        </p:blipFill>
        <p:spPr>
          <a:xfrm>
            <a:off x="5326200" y="2370600"/>
            <a:ext cx="947160" cy="804960"/>
          </a:xfrm>
          <a:prstGeom prst="rect">
            <a:avLst/>
          </a:prstGeom>
          <a:ln w="0">
            <a:noFill/>
          </a:ln>
        </p:spPr>
      </p:pic>
      <p:pic>
        <p:nvPicPr>
          <p:cNvPr id="115" name="Picture 8" descr="Printer PNG image"/>
          <p:cNvPicPr/>
          <p:nvPr/>
        </p:nvPicPr>
        <p:blipFill>
          <a:blip r:embed="rId5"/>
          <a:stretch/>
        </p:blipFill>
        <p:spPr>
          <a:xfrm>
            <a:off x="5388120" y="3318480"/>
            <a:ext cx="804960" cy="804960"/>
          </a:xfrm>
          <a:prstGeom prst="rect">
            <a:avLst/>
          </a:prstGeom>
          <a:ln w="0">
            <a:noFill/>
          </a:ln>
        </p:spPr>
      </p:pic>
      <p:pic>
        <p:nvPicPr>
          <p:cNvPr id="116" name="Picture 10"/>
          <p:cNvPicPr/>
          <p:nvPr/>
        </p:nvPicPr>
        <p:blipFill>
          <a:blip r:embed="rId6"/>
          <a:stretch/>
        </p:blipFill>
        <p:spPr>
          <a:xfrm>
            <a:off x="4077360" y="3395160"/>
            <a:ext cx="1179720" cy="786240"/>
          </a:xfrm>
          <a:prstGeom prst="rect">
            <a:avLst/>
          </a:prstGeom>
          <a:ln w="0">
            <a:noFill/>
          </a:ln>
        </p:spPr>
      </p:pic>
      <p:pic>
        <p:nvPicPr>
          <p:cNvPr id="117" name="Picture 12" descr="Learning Thermostat - Nest Thermostat Clipart - Full Size Clipart ..."/>
          <p:cNvPicPr/>
          <p:nvPr/>
        </p:nvPicPr>
        <p:blipFill>
          <a:blip r:embed="rId7"/>
          <a:stretch/>
        </p:blipFill>
        <p:spPr>
          <a:xfrm>
            <a:off x="4325040" y="2463480"/>
            <a:ext cx="621720" cy="604080"/>
          </a:xfrm>
          <a:prstGeom prst="rect">
            <a:avLst/>
          </a:prstGeom>
          <a:ln w="0">
            <a:noFill/>
          </a:ln>
        </p:spPr>
      </p:pic>
      <p:sp>
        <p:nvSpPr>
          <p:cNvPr id="118" name="Rectangle 7"/>
          <p:cNvSpPr/>
          <p:nvPr/>
        </p:nvSpPr>
        <p:spPr>
          <a:xfrm>
            <a:off x="4144320" y="2274840"/>
            <a:ext cx="2200320" cy="1999080"/>
          </a:xfrm>
          <a:prstGeom prst="rect">
            <a:avLst/>
          </a:prstGeom>
          <a:noFill/>
          <a:ln>
            <a:solidFill>
              <a:srgbClr val="1D3155"/>
            </a:solidFill>
            <a:prstDash val="dash"/>
          </a:ln>
        </p:spPr>
        <p:style>
          <a:lnRef idx="2">
            <a:schemeClr val="accent1">
              <a:shade val="15000"/>
            </a:schemeClr>
          </a:lnRef>
          <a:fillRef idx="1">
            <a:schemeClr val="accent1"/>
          </a:fillRef>
          <a:effectRef idx="0">
            <a:schemeClr val="accent1"/>
          </a:effectRef>
          <a:fontRef idx="minor"/>
        </p:style>
        <p:txBody>
          <a:bodyPr/>
          <a:lstStyle/>
          <a:p>
            <a:endParaRPr lang="en-US"/>
          </a:p>
        </p:txBody>
      </p:sp>
      <p:sp>
        <p:nvSpPr>
          <p:cNvPr id="119" name="Straight Connector 9"/>
          <p:cNvSpPr/>
          <p:nvPr/>
        </p:nvSpPr>
        <p:spPr>
          <a:xfrm>
            <a:off x="8901720" y="3359520"/>
            <a:ext cx="1887480" cy="165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US"/>
          </a:p>
        </p:txBody>
      </p:sp>
      <p:sp>
        <p:nvSpPr>
          <p:cNvPr id="120" name="Straight Connector 11"/>
          <p:cNvSpPr/>
          <p:nvPr/>
        </p:nvSpPr>
        <p:spPr>
          <a:xfrm flipH="1">
            <a:off x="7364160" y="3359520"/>
            <a:ext cx="954000" cy="360"/>
          </a:xfrm>
          <a:prstGeom prst="line">
            <a:avLst/>
          </a:prstGeom>
          <a:ln>
            <a:solidFill>
              <a:srgbClr val="4472C4"/>
            </a:solidFill>
          </a:ln>
        </p:spPr>
        <p:style>
          <a:lnRef idx="1">
            <a:schemeClr val="accent1"/>
          </a:lnRef>
          <a:fillRef idx="0">
            <a:schemeClr val="accent1"/>
          </a:fillRef>
          <a:effectRef idx="0">
            <a:schemeClr val="accent1"/>
          </a:effectRef>
          <a:fontRef idx="minor"/>
        </p:style>
        <p:txBody>
          <a:bodyPr/>
          <a:lstStyle/>
          <a:p>
            <a:endParaRPr lang="en-US"/>
          </a:p>
        </p:txBody>
      </p:sp>
      <p:pic>
        <p:nvPicPr>
          <p:cNvPr id="121" name="Picture 4" descr="Broadband Modem PNG File | PNG All"/>
          <p:cNvPicPr/>
          <p:nvPr/>
        </p:nvPicPr>
        <p:blipFill>
          <a:blip r:embed="rId8"/>
          <a:stretch/>
        </p:blipFill>
        <p:spPr>
          <a:xfrm>
            <a:off x="6678000" y="2829240"/>
            <a:ext cx="976680" cy="650880"/>
          </a:xfrm>
          <a:prstGeom prst="rect">
            <a:avLst/>
          </a:prstGeom>
          <a:ln w="0">
            <a:noFill/>
          </a:ln>
        </p:spPr>
      </p:pic>
      <p:pic>
        <p:nvPicPr>
          <p:cNvPr id="122" name="Picture 14" descr="Firewall Icon SVG Clip Art, icon computer hardware protection virus ..."/>
          <p:cNvPicPr/>
          <p:nvPr/>
        </p:nvPicPr>
        <p:blipFill>
          <a:blip r:embed="rId9"/>
          <a:stretch/>
        </p:blipFill>
        <p:spPr>
          <a:xfrm>
            <a:off x="7135920" y="2827440"/>
            <a:ext cx="1097280" cy="1097280"/>
          </a:xfrm>
          <a:prstGeom prst="rect">
            <a:avLst/>
          </a:prstGeom>
          <a:ln w="0">
            <a:noFill/>
          </a:ln>
        </p:spPr>
      </p:pic>
      <p:pic>
        <p:nvPicPr>
          <p:cNvPr id="123" name="Picture 2"/>
          <p:cNvPicPr/>
          <p:nvPr/>
        </p:nvPicPr>
        <p:blipFill>
          <a:blip r:embed="rId10"/>
          <a:stretch/>
        </p:blipFill>
        <p:spPr>
          <a:xfrm>
            <a:off x="10550880" y="2872080"/>
            <a:ext cx="1005480" cy="891000"/>
          </a:xfrm>
          <a:prstGeom prst="rect">
            <a:avLst/>
          </a:prstGeom>
          <a:ln w="0">
            <a:noFill/>
          </a:ln>
        </p:spPr>
      </p:pic>
      <p:sp>
        <p:nvSpPr>
          <p:cNvPr id="124" name="Cloud 12"/>
          <p:cNvSpPr/>
          <p:nvPr/>
        </p:nvSpPr>
        <p:spPr>
          <a:xfrm>
            <a:off x="9235080" y="3025800"/>
            <a:ext cx="1042560" cy="583200"/>
          </a:xfrm>
          <a:prstGeom prst="cloud">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1100" b="0" strike="noStrike" spc="-1">
                <a:solidFill>
                  <a:srgbClr val="FFFFFF"/>
                </a:solidFill>
                <a:latin typeface="Calibri"/>
              </a:rPr>
              <a:t>Network Provider</a:t>
            </a:r>
            <a:endParaRPr lang="en-US" sz="1100" b="0" strike="noStrike" spc="-1">
              <a:latin typeface="Arial"/>
            </a:endParaRPr>
          </a:p>
        </p:txBody>
      </p:sp>
      <p:sp>
        <p:nvSpPr>
          <p:cNvPr id="125" name="TextBox 14"/>
          <p:cNvSpPr/>
          <p:nvPr/>
        </p:nvSpPr>
        <p:spPr>
          <a:xfrm>
            <a:off x="8347320" y="2775600"/>
            <a:ext cx="750960" cy="39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000" b="0" strike="noStrike" spc="-1">
                <a:solidFill>
                  <a:srgbClr val="000000"/>
                </a:solidFill>
                <a:latin typeface="Calibri"/>
              </a:rPr>
              <a:t>Cable Modem</a:t>
            </a:r>
            <a:endParaRPr lang="en-US" sz="1000" b="0" strike="noStrike" spc="-1">
              <a:latin typeface="Arial"/>
            </a:endParaRPr>
          </a:p>
        </p:txBody>
      </p:sp>
      <p:sp>
        <p:nvSpPr>
          <p:cNvPr id="126" name="TextBox 15"/>
          <p:cNvSpPr/>
          <p:nvPr/>
        </p:nvSpPr>
        <p:spPr>
          <a:xfrm>
            <a:off x="10656720" y="2673360"/>
            <a:ext cx="75096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000" b="0" strike="noStrike" spc="-1">
                <a:solidFill>
                  <a:srgbClr val="000000"/>
                </a:solidFill>
                <a:latin typeface="Calibri"/>
              </a:rPr>
              <a:t>Internet</a:t>
            </a:r>
            <a:endParaRPr lang="en-US" sz="1000" b="0" strike="noStrike" spc="-1">
              <a:latin typeface="Arial"/>
            </a:endParaRPr>
          </a:p>
        </p:txBody>
      </p:sp>
      <p:sp>
        <p:nvSpPr>
          <p:cNvPr id="127" name="TextBox 16"/>
          <p:cNvSpPr/>
          <p:nvPr/>
        </p:nvSpPr>
        <p:spPr>
          <a:xfrm>
            <a:off x="6909120" y="3402360"/>
            <a:ext cx="750960" cy="39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000" b="0" strike="noStrike" spc="-1">
                <a:solidFill>
                  <a:srgbClr val="000000"/>
                </a:solidFill>
                <a:latin typeface="Calibri"/>
              </a:rPr>
              <a:t>Home Router</a:t>
            </a:r>
            <a:endParaRPr lang="en-US" sz="1000" b="0" strike="noStrike" spc="-1">
              <a:latin typeface="Arial"/>
            </a:endParaRPr>
          </a:p>
        </p:txBody>
      </p:sp>
      <p:sp>
        <p:nvSpPr>
          <p:cNvPr id="128" name="Arrow: Right 17"/>
          <p:cNvSpPr/>
          <p:nvPr/>
        </p:nvSpPr>
        <p:spPr>
          <a:xfrm>
            <a:off x="6359400" y="3227400"/>
            <a:ext cx="443880" cy="252720"/>
          </a:xfrm>
          <a:prstGeom prst="rightArrow">
            <a:avLst>
              <a:gd name="adj1" fmla="val 50000"/>
              <a:gd name="adj2" fmla="val 50000"/>
            </a:avLst>
          </a:prstGeom>
          <a:solidFill>
            <a:srgbClr val="000000"/>
          </a:solidFill>
          <a:ln>
            <a:solidFill>
              <a:srgbClr val="000000"/>
            </a:solidFill>
          </a:ln>
        </p:spPr>
        <p:style>
          <a:lnRef idx="2">
            <a:schemeClr val="dk1">
              <a:shade val="15000"/>
            </a:schemeClr>
          </a:lnRef>
          <a:fillRef idx="1">
            <a:schemeClr val="dk1"/>
          </a:fillRef>
          <a:effectRef idx="0">
            <a:schemeClr val="dk1"/>
          </a:effectRef>
          <a:fontRef idx="minor"/>
        </p:style>
        <p:txBody>
          <a:bodyPr/>
          <a:lstStyle/>
          <a:p>
            <a:endParaRPr lang="en-US"/>
          </a:p>
        </p:txBody>
      </p:sp>
      <p:sp>
        <p:nvSpPr>
          <p:cNvPr id="129" name="TextBox 18"/>
          <p:cNvSpPr/>
          <p:nvPr/>
        </p:nvSpPr>
        <p:spPr>
          <a:xfrm>
            <a:off x="464040" y="2160360"/>
            <a:ext cx="30769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u="sng" strike="noStrike" spc="-1">
                <a:solidFill>
                  <a:srgbClr val="000000"/>
                </a:solidFill>
                <a:uFillTx/>
                <a:latin typeface="Calibri"/>
              </a:rPr>
              <a:t>Home Network</a:t>
            </a:r>
            <a:endParaRPr lang="en-US" sz="1800" b="0" strike="noStrike" spc="-1">
              <a:latin typeface="Arial"/>
            </a:endParaRPr>
          </a:p>
          <a:p>
            <a:pPr>
              <a:lnSpc>
                <a:spcPct val="100000"/>
              </a:lnSpc>
              <a:buNone/>
            </a:pPr>
            <a:endParaRPr lang="en-US" sz="1800" b="0" strike="noStrike" spc="-1">
              <a:latin typeface="Arial"/>
            </a:endParaRPr>
          </a:p>
          <a:p>
            <a:pPr marL="285840" indent="-285840">
              <a:lnSpc>
                <a:spcPct val="100000"/>
              </a:lnSpc>
              <a:buClr>
                <a:srgbClr val="000000"/>
              </a:buClr>
              <a:buFont typeface="Arial"/>
              <a:buChar char="•"/>
            </a:pPr>
            <a:r>
              <a:rPr lang="en-US" sz="1800" b="0" strike="noStrike" spc="-1">
                <a:solidFill>
                  <a:srgbClr val="000000"/>
                </a:solidFill>
                <a:latin typeface="Calibri"/>
              </a:rPr>
              <a:t>Perimeter Defense</a:t>
            </a:r>
            <a:endParaRPr lang="en-US" sz="1800" b="0" strike="noStrike" spc="-1">
              <a:latin typeface="Arial"/>
            </a:endParaRPr>
          </a:p>
          <a:p>
            <a:pPr marL="285840" indent="-285840">
              <a:lnSpc>
                <a:spcPct val="100000"/>
              </a:lnSpc>
              <a:buClr>
                <a:srgbClr val="000000"/>
              </a:buClr>
              <a:buFont typeface="Arial"/>
              <a:buChar char="•"/>
            </a:pPr>
            <a:r>
              <a:rPr lang="en-US" sz="1800" b="0" strike="noStrike" spc="-1">
                <a:solidFill>
                  <a:srgbClr val="000000"/>
                </a:solidFill>
                <a:latin typeface="Calibri"/>
              </a:rPr>
              <a:t>Broad Zone of Trust Internal to Gateway</a:t>
            </a:r>
            <a:endParaRPr lang="en-US" sz="1800" b="0" strike="noStrike" spc="-1">
              <a:latin typeface="Arial"/>
            </a:endParaRPr>
          </a:p>
          <a:p>
            <a:pPr marL="285840" indent="-285840">
              <a:lnSpc>
                <a:spcPct val="100000"/>
              </a:lnSpc>
              <a:buClr>
                <a:srgbClr val="000000"/>
              </a:buClr>
              <a:buFont typeface="Arial"/>
              <a:buChar char="•"/>
            </a:pPr>
            <a:r>
              <a:rPr lang="en-US" sz="1800" b="0" strike="noStrike" spc="-1">
                <a:solidFill>
                  <a:srgbClr val="000000"/>
                </a:solidFill>
                <a:latin typeface="Calibri"/>
              </a:rPr>
              <a:t>Limited Controls</a:t>
            </a:r>
            <a:endParaRPr lang="en-US" sz="1800" b="0" strike="noStrike" spc="-1">
              <a:latin typeface="Arial"/>
            </a:endParaRPr>
          </a:p>
          <a:p>
            <a:pPr marL="285840" indent="-285840">
              <a:lnSpc>
                <a:spcPct val="100000"/>
              </a:lnSpc>
              <a:buClr>
                <a:srgbClr val="000000"/>
              </a:buClr>
              <a:buFont typeface="Arial"/>
              <a:buChar char="•"/>
            </a:pPr>
            <a:r>
              <a:rPr lang="en-US" sz="1800" b="0" strike="noStrike" spc="-1">
                <a:solidFill>
                  <a:srgbClr val="000000"/>
                </a:solidFill>
                <a:latin typeface="Calibri"/>
              </a:rPr>
              <a:t>Outbound traffic broadly permitted</a:t>
            </a:r>
            <a:endParaRPr lang="en-US" sz="1800" b="0" strike="noStrike" spc="-1">
              <a:latin typeface="Arial"/>
            </a:endParaRPr>
          </a:p>
        </p:txBody>
      </p:sp>
      <p:sp>
        <p:nvSpPr>
          <p:cNvPr id="130" name="TextBox 19"/>
          <p:cNvSpPr/>
          <p:nvPr/>
        </p:nvSpPr>
        <p:spPr>
          <a:xfrm>
            <a:off x="599760" y="4781160"/>
            <a:ext cx="88149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Primary security control is NAT &amp; default-deny security posture provided by gateway</a:t>
            </a:r>
            <a:endParaRPr lang="en-US" sz="1800" b="0" strike="noStrike" spc="-1">
              <a:latin typeface="Arial"/>
            </a:endParaRPr>
          </a:p>
          <a:p>
            <a:pPr>
              <a:lnSpc>
                <a:spcPct val="100000"/>
              </a:lnSpc>
              <a:buNone/>
            </a:pPr>
            <a:r>
              <a:rPr lang="en-US" sz="1800" b="0" strike="noStrike" spc="-1">
                <a:solidFill>
                  <a:srgbClr val="000000"/>
                </a:solidFill>
                <a:latin typeface="Calibri"/>
              </a:rPr>
              <a:t>Can implement stronger controls if desired (requires some level of technical understanding)</a:t>
            </a:r>
            <a:endParaRPr lang="en-US" sz="1800" b="0" strike="noStrike" spc="-1">
              <a:latin typeface="Arial"/>
            </a:endParaRPr>
          </a:p>
        </p:txBody>
      </p:sp>
      <p:sp>
        <p:nvSpPr>
          <p:cNvPr id="131" name="TextBox 20"/>
          <p:cNvSpPr/>
          <p:nvPr/>
        </p:nvSpPr>
        <p:spPr>
          <a:xfrm>
            <a:off x="2282040" y="5724720"/>
            <a:ext cx="81543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pc="-1" dirty="0">
                <a:solidFill>
                  <a:srgbClr val="FF0000"/>
                </a:solidFill>
                <a:latin typeface="Calibri"/>
              </a:rPr>
              <a:t>Address scarcity primary incentive to drive this design.</a:t>
            </a:r>
            <a:endParaRPr lang="en-US" sz="1800" b="0" strike="noStrike" spc="-1" dirty="0">
              <a:latin typeface="Arial"/>
            </a:endParaRPr>
          </a:p>
        </p:txBody>
      </p:sp>
      <p:sp>
        <p:nvSpPr>
          <p:cNvPr id="132" name="TextBox 3"/>
          <p:cNvSpPr/>
          <p:nvPr/>
        </p:nvSpPr>
        <p:spPr>
          <a:xfrm>
            <a:off x="4215600" y="4274280"/>
            <a:ext cx="212904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000000"/>
                </a:solidFill>
                <a:latin typeface="Calibri"/>
              </a:rPr>
              <a:t>Private IP Space: 192.168.x.x</a:t>
            </a:r>
            <a:endParaRPr lang="en-US" sz="1200" b="0" strike="noStrike" spc="-1">
              <a:latin typeface="Arial"/>
            </a:endParaRPr>
          </a:p>
        </p:txBody>
      </p:sp>
      <p:sp>
        <p:nvSpPr>
          <p:cNvPr id="133" name="TextBox 4"/>
          <p:cNvSpPr/>
          <p:nvPr/>
        </p:nvSpPr>
        <p:spPr>
          <a:xfrm>
            <a:off x="7386840" y="3629520"/>
            <a:ext cx="21290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200" b="0" strike="noStrike" spc="-1">
                <a:solidFill>
                  <a:srgbClr val="000000"/>
                </a:solidFill>
                <a:latin typeface="Calibri"/>
              </a:rPr>
              <a:t>Global IP: 145.88.x.x</a:t>
            </a:r>
            <a:endParaRPr lang="en-US" sz="1200" b="0" strike="noStrike" spc="-1">
              <a:latin typeface="Arial"/>
            </a:endParaRPr>
          </a:p>
        </p:txBody>
      </p:sp>
      <p:sp>
        <p:nvSpPr>
          <p:cNvPr id="2" name="PlaceHolder 1">
            <a:extLst>
              <a:ext uri="{FF2B5EF4-FFF2-40B4-BE49-F238E27FC236}">
                <a16:creationId xmlns:a16="http://schemas.microsoft.com/office/drawing/2014/main" id="{10F6524A-6640-4153-93D2-985E885375F1}"/>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SOHO Networks</a:t>
            </a:r>
            <a:endParaRPr lang="en-US" sz="4000" spc="-1" dirty="0">
              <a:solidFill>
                <a:srgbClr val="000000"/>
              </a:solidFill>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extBox 3"/>
          <p:cNvSpPr/>
          <p:nvPr/>
        </p:nvSpPr>
        <p:spPr>
          <a:xfrm>
            <a:off x="1274040" y="1721520"/>
            <a:ext cx="941220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1" u="sng" strike="noStrike" spc="-1" dirty="0">
                <a:solidFill>
                  <a:srgbClr val="000000"/>
                </a:solidFill>
                <a:uFillTx/>
                <a:latin typeface="Arial"/>
                <a:ea typeface="DejaVu Sans"/>
              </a:rPr>
              <a:t>Takeaways:</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1. No common baseline for IPv6 operation</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2. Implementations of IPv6 incorrectly rely on IPv4 design considerations (</a:t>
            </a:r>
            <a:r>
              <a:rPr lang="en-US" sz="1800" b="0" strike="noStrike" spc="-1" dirty="0" err="1">
                <a:solidFill>
                  <a:srgbClr val="000000"/>
                </a:solidFill>
                <a:latin typeface="Arial"/>
                <a:ea typeface="DejaVu Sans"/>
              </a:rPr>
              <a:t>eg.</a:t>
            </a:r>
            <a:r>
              <a:rPr lang="en-US" sz="1800" b="0" strike="noStrike" spc="-1" dirty="0">
                <a:solidFill>
                  <a:srgbClr val="000000"/>
                </a:solidFill>
                <a:latin typeface="Arial"/>
                <a:ea typeface="DejaVu Sans"/>
              </a:rPr>
              <a:t> 1 to 1 addressing, 1 host = 1 IP).</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3. Management plane settings do not always equal precise control plane action.</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4. Users may be more exposed by using IPv6 than not.</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p:txBody>
      </p:sp>
      <p:sp>
        <p:nvSpPr>
          <p:cNvPr id="317" name="TextBox 4"/>
          <p:cNvSpPr/>
          <p:nvPr/>
        </p:nvSpPr>
        <p:spPr>
          <a:xfrm>
            <a:off x="1577947" y="4892769"/>
            <a:ext cx="10276885" cy="60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dirty="0">
                <a:solidFill>
                  <a:srgbClr val="FF0000"/>
                </a:solidFill>
                <a:latin typeface="Arial"/>
              </a:rPr>
              <a:t>Ambiguity in standards = Ambiguity in operation.</a:t>
            </a:r>
            <a:endParaRPr lang="en-US" sz="1800" b="0" strike="noStrike" spc="-1" dirty="0">
              <a:latin typeface="Arial"/>
            </a:endParaRPr>
          </a:p>
          <a:p>
            <a:pPr>
              <a:lnSpc>
                <a:spcPct val="100000"/>
              </a:lnSpc>
              <a:buNone/>
            </a:pPr>
            <a:r>
              <a:rPr lang="en-US" sz="1800" b="0" strike="noStrike" spc="-1" dirty="0">
                <a:solidFill>
                  <a:srgbClr val="FF0000"/>
                </a:solidFill>
                <a:latin typeface="Arial"/>
              </a:rPr>
              <a:t>No clear lessons being applied here for security.</a:t>
            </a:r>
          </a:p>
          <a:p>
            <a:pPr>
              <a:lnSpc>
                <a:spcPct val="100000"/>
              </a:lnSpc>
              <a:buNone/>
            </a:pPr>
            <a:r>
              <a:rPr lang="en-US" spc="-1" dirty="0">
                <a:solidFill>
                  <a:srgbClr val="FF0000"/>
                </a:solidFill>
                <a:latin typeface="Arial"/>
              </a:rPr>
              <a:t>Address scarcity incentivized a common operational design, but that incentive and the resulting familiarity is no longer present.</a:t>
            </a:r>
            <a:endParaRPr lang="en-US" sz="1800" b="0" strike="noStrike" spc="-1" dirty="0">
              <a:solidFill>
                <a:srgbClr val="FF0000"/>
              </a:solidFill>
              <a:latin typeface="Arial"/>
            </a:endParaRPr>
          </a:p>
        </p:txBody>
      </p:sp>
      <p:sp>
        <p:nvSpPr>
          <p:cNvPr id="2" name="PlaceHolder 1">
            <a:extLst>
              <a:ext uri="{FF2B5EF4-FFF2-40B4-BE49-F238E27FC236}">
                <a16:creationId xmlns:a16="http://schemas.microsoft.com/office/drawing/2014/main" id="{4240F0D2-004F-6F7E-A5F4-40ACA08C72C0}"/>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536A5816-298C-6020-E280-2103A1ACEACB}"/>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Box 3"/>
          <p:cNvSpPr/>
          <p:nvPr/>
        </p:nvSpPr>
        <p:spPr>
          <a:xfrm>
            <a:off x="1541707" y="1926175"/>
            <a:ext cx="7814880" cy="264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1" u="sng" strike="noStrike" spc="-1" dirty="0">
                <a:solidFill>
                  <a:srgbClr val="000000"/>
                </a:solidFill>
                <a:uFillTx/>
                <a:latin typeface="Arial"/>
              </a:rPr>
              <a:t>Hypothesizing Why so many IPv6 issues:</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1. First to market incentivization</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2. Patching – “We can fix it later”</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3. Future Sales Incentives – planned obsolescence</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4. Limited incentives to address (time, cost, image/opinion, complexity) </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5. Ambiguous standards: IETF: “Leave open to manufacturers on whether or not to follow open or closed model for IPv6”</a:t>
            </a:r>
            <a:endParaRPr lang="en-US" sz="1800" b="0" strike="noStrike" spc="-1" dirty="0">
              <a:latin typeface="Arial"/>
            </a:endParaRPr>
          </a:p>
        </p:txBody>
      </p:sp>
      <p:sp>
        <p:nvSpPr>
          <p:cNvPr id="2" name="PlaceHolder 1">
            <a:extLst>
              <a:ext uri="{FF2B5EF4-FFF2-40B4-BE49-F238E27FC236}">
                <a16:creationId xmlns:a16="http://schemas.microsoft.com/office/drawing/2014/main" id="{1110D07C-D61E-6D0C-82B7-EADAC75EE337}"/>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C0070BC6-1834-E9A9-3AB5-88357FEB5D02}"/>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Box 3"/>
          <p:cNvSpPr/>
          <p:nvPr/>
        </p:nvSpPr>
        <p:spPr>
          <a:xfrm>
            <a:off x="692640" y="2055240"/>
            <a:ext cx="8721000" cy="3673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1" u="sng" strike="noStrike" spc="-1" dirty="0">
                <a:solidFill>
                  <a:srgbClr val="000000"/>
                </a:solidFill>
                <a:uFillTx/>
                <a:latin typeface="Arial"/>
              </a:rPr>
              <a:t>Conclusion:</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1. Incentives for security are non-existent.</a:t>
            </a:r>
            <a:endParaRPr lang="en-US" sz="1800" b="0" strike="noStrike" spc="-1" dirty="0">
              <a:latin typeface="Arial"/>
            </a:endParaRPr>
          </a:p>
          <a:p>
            <a:pPr>
              <a:lnSpc>
                <a:spcPct val="100000"/>
              </a:lnSpc>
              <a:buNone/>
            </a:pPr>
            <a:r>
              <a:rPr lang="en-US" sz="1800" b="0" strike="noStrike" spc="-1" dirty="0">
                <a:solidFill>
                  <a:srgbClr val="000000"/>
                </a:solidFill>
                <a:latin typeface="Arial"/>
              </a:rPr>
              <a:t>2. Repeating same mistakes.</a:t>
            </a:r>
            <a:endParaRPr lang="en-US" sz="1800" b="0" strike="noStrike" spc="-1" dirty="0">
              <a:latin typeface="Arial"/>
            </a:endParaRPr>
          </a:p>
          <a:p>
            <a:pPr>
              <a:lnSpc>
                <a:spcPct val="100000"/>
              </a:lnSpc>
              <a:buNone/>
            </a:pPr>
            <a:r>
              <a:rPr lang="en-US" sz="1800" b="0" strike="noStrike" spc="-1" dirty="0">
                <a:solidFill>
                  <a:srgbClr val="000000"/>
                </a:solidFill>
                <a:latin typeface="Arial"/>
              </a:rPr>
              <a:t>3. Need stronger security incentivization to address.</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1" u="sng" strike="noStrike" spc="-1" dirty="0">
                <a:solidFill>
                  <a:srgbClr val="000000"/>
                </a:solidFill>
                <a:uFillTx/>
                <a:latin typeface="Arial"/>
              </a:rPr>
              <a:t>Examples of stronger incentivization:</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1. Stronger/clearer guiding standards with focus towards security. Present: open interpretations in RFCs, no defined single security standard. “should” vs. “must”.</a:t>
            </a:r>
            <a:endParaRPr lang="en-US" sz="1800" b="0" strike="noStrike" spc="-1" dirty="0">
              <a:latin typeface="Arial"/>
            </a:endParaRPr>
          </a:p>
          <a:p>
            <a:pPr>
              <a:lnSpc>
                <a:spcPct val="100000"/>
              </a:lnSpc>
              <a:buNone/>
            </a:pPr>
            <a:r>
              <a:rPr lang="en-US" sz="1800" b="0" strike="noStrike" spc="-1" dirty="0">
                <a:solidFill>
                  <a:srgbClr val="000000"/>
                </a:solidFill>
                <a:latin typeface="Arial"/>
              </a:rPr>
              <a:t>2. Stronger consumer awareness for security/device labelling requirements.</a:t>
            </a:r>
          </a:p>
          <a:p>
            <a:r>
              <a:rPr lang="en-US" sz="1800" b="0" strike="noStrike" spc="-1" dirty="0">
                <a:solidFill>
                  <a:srgbClr val="000000"/>
                </a:solidFill>
                <a:latin typeface="Arial"/>
              </a:rPr>
              <a:t>3. Policy – GDPR, California password policy, etc.</a:t>
            </a:r>
          </a:p>
          <a:p>
            <a:endParaRPr lang="en-US" spc="-1" dirty="0">
              <a:solidFill>
                <a:srgbClr val="000000"/>
              </a:solidFill>
              <a:latin typeface="Arial"/>
            </a:endParaRPr>
          </a:p>
          <a:p>
            <a:r>
              <a:rPr lang="en-US" sz="1800" b="0" strike="noStrike" spc="-1" dirty="0">
                <a:solidFill>
                  <a:srgbClr val="000000"/>
                </a:solidFill>
                <a:latin typeface="Arial"/>
              </a:rPr>
              <a:t>1. Consumer guide-rails, walk them to a secure configuration</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p:txBody>
      </p:sp>
      <p:sp>
        <p:nvSpPr>
          <p:cNvPr id="2" name="PlaceHolder 1">
            <a:extLst>
              <a:ext uri="{FF2B5EF4-FFF2-40B4-BE49-F238E27FC236}">
                <a16:creationId xmlns:a16="http://schemas.microsoft.com/office/drawing/2014/main" id="{2AD722AE-3E66-6896-96B5-E7F7A7558CCB}"/>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324DE9D0-F8C3-92F8-E511-48CDBAA57A21}"/>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Box 3"/>
          <p:cNvSpPr/>
          <p:nvPr/>
        </p:nvSpPr>
        <p:spPr>
          <a:xfrm>
            <a:off x="246765" y="1406874"/>
            <a:ext cx="11850828" cy="479986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pPr>
              <a:lnSpc>
                <a:spcPct val="100000"/>
              </a:lnSpc>
              <a:buNone/>
            </a:pPr>
            <a:r>
              <a:rPr lang="en-US" sz="1800" b="1" u="sng" strike="noStrike" spc="-1" dirty="0">
                <a:solidFill>
                  <a:srgbClr val="000000"/>
                </a:solidFill>
                <a:uFillTx/>
                <a:latin typeface="Arial"/>
                <a:ea typeface="DejaVu Sans"/>
              </a:rPr>
              <a:t>Standards recommendations for a home router security baseline:</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 The default operation mode should be secure, consumers should have to opt-in to less secure configurations.</a:t>
            </a:r>
            <a:endParaRPr lang="en-US" sz="1800" b="0" strike="noStrike" spc="-1" dirty="0">
              <a:latin typeface="Arial"/>
            </a:endParaRPr>
          </a:p>
          <a:p>
            <a:pPr>
              <a:lnSpc>
                <a:spcPct val="100000"/>
              </a:lnSpc>
              <a:buNone/>
            </a:pPr>
            <a:br>
              <a:rPr sz="1800" dirty="0"/>
            </a:br>
            <a:r>
              <a:rPr lang="en-US" sz="1800" b="0" strike="noStrike" spc="-1" dirty="0">
                <a:solidFill>
                  <a:srgbClr val="000000"/>
                </a:solidFill>
                <a:latin typeface="Arial"/>
                <a:ea typeface="DejaVu Sans"/>
              </a:rPr>
              <a:t>– Configuration options should be consistent across manufacturers, allowing familiarity to consumers.</a:t>
            </a:r>
            <a:endParaRPr lang="en-US" sz="1800" b="0" strike="noStrike" spc="-1" dirty="0">
              <a:latin typeface="Arial"/>
            </a:endParaRPr>
          </a:p>
          <a:p>
            <a:pPr>
              <a:lnSpc>
                <a:spcPct val="100000"/>
              </a:lnSpc>
              <a:buNone/>
            </a:pPr>
            <a:br>
              <a:rPr sz="1800" dirty="0"/>
            </a:br>
            <a:r>
              <a:rPr lang="en-US" sz="1800" b="0" strike="noStrike" spc="-1" dirty="0">
                <a:solidFill>
                  <a:srgbClr val="000000"/>
                </a:solidFill>
                <a:latin typeface="Arial"/>
                <a:ea typeface="DejaVu Sans"/>
              </a:rPr>
              <a:t>– Configuration pitfalls should have confirmation warnings that ensure users understand the risks associated with the changes they are making (e.g. making devices globally accessible).</a:t>
            </a:r>
            <a:endParaRPr lang="en-US" sz="1800" b="0" strike="noStrike" spc="-1" dirty="0">
              <a:latin typeface="Arial"/>
            </a:endParaRPr>
          </a:p>
          <a:p>
            <a:pPr>
              <a:lnSpc>
                <a:spcPct val="100000"/>
              </a:lnSpc>
              <a:buNone/>
            </a:pPr>
            <a:br>
              <a:rPr sz="1800" dirty="0"/>
            </a:br>
            <a:r>
              <a:rPr lang="en-US" sz="1800" b="0" strike="noStrike" spc="-1" dirty="0">
                <a:solidFill>
                  <a:srgbClr val="000000"/>
                </a:solidFill>
                <a:latin typeface="Arial"/>
                <a:ea typeface="DejaVu Sans"/>
              </a:rPr>
              <a:t>- Patching should be automatic, enabled by default, and extended over life of system (Needs a universal definition).</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1" u="sng" strike="noStrike" spc="-1" dirty="0">
                <a:solidFill>
                  <a:srgbClr val="000000"/>
                </a:solidFill>
                <a:uFillTx/>
                <a:latin typeface="Arial"/>
                <a:ea typeface="DejaVu Sans"/>
              </a:rPr>
              <a:t>Policy recommendations:</a:t>
            </a:r>
            <a:endParaRPr lang="en-US" sz="1800" b="0" strike="noStrike" spc="-1" dirty="0">
              <a:latin typeface="Arial"/>
            </a:endParaRPr>
          </a:p>
          <a:p>
            <a:pPr>
              <a:lnSpc>
                <a:spcPct val="100000"/>
              </a:lnSpc>
              <a:buNone/>
            </a:pPr>
            <a:endParaRPr lang="en-US" sz="1800" b="0" strike="noStrike" spc="-1" dirty="0">
              <a:latin typeface="Arial"/>
            </a:endParaRPr>
          </a:p>
          <a:p>
            <a:pPr marL="285840" indent="-285840">
              <a:lnSpc>
                <a:spcPct val="100000"/>
              </a:lnSpc>
              <a:buClr>
                <a:srgbClr val="000000"/>
              </a:buClr>
              <a:buFont typeface="StarSymbol"/>
              <a:buChar char="-"/>
            </a:pPr>
            <a:r>
              <a:rPr lang="en-US" sz="1800" b="0" strike="noStrike" spc="-1" dirty="0">
                <a:solidFill>
                  <a:srgbClr val="000000"/>
                </a:solidFill>
                <a:latin typeface="Arial"/>
                <a:ea typeface="DejaVu Sans"/>
              </a:rPr>
              <a:t>Manufacturers must comply with a set of defined privacy and security minimal standards (to be defined by community). Costs for non-compliance should be strong enough to incentivize change.</a:t>
            </a:r>
            <a:br>
              <a:rPr lang="en-US" sz="1800" b="0" strike="noStrike" spc="-1" dirty="0">
                <a:solidFill>
                  <a:srgbClr val="000000"/>
                </a:solidFill>
                <a:latin typeface="Arial"/>
                <a:ea typeface="DejaVu Sans"/>
              </a:rPr>
            </a:br>
            <a:endParaRPr lang="en-US" sz="1800" b="0" strike="noStrike" spc="-1" dirty="0">
              <a:latin typeface="Arial"/>
            </a:endParaRPr>
          </a:p>
          <a:p>
            <a:pPr marL="285840" indent="-285840">
              <a:lnSpc>
                <a:spcPct val="100000"/>
              </a:lnSpc>
              <a:buClr>
                <a:srgbClr val="000000"/>
              </a:buClr>
              <a:buFont typeface="StarSymbol"/>
              <a:buChar char="-"/>
            </a:pPr>
            <a:r>
              <a:rPr lang="en-US" sz="1800" b="0" strike="noStrike" spc="-1" dirty="0">
                <a:solidFill>
                  <a:srgbClr val="000000"/>
                </a:solidFill>
                <a:latin typeface="Arial"/>
                <a:ea typeface="DejaVu Sans"/>
              </a:rPr>
              <a:t>Device security labels - &gt; Market incentive for manufacturer compliance and consumer involvement</a:t>
            </a:r>
            <a:endParaRPr lang="en-US" sz="1800" b="0" strike="noStrike" spc="-1" dirty="0">
              <a:latin typeface="Arial"/>
            </a:endParaRPr>
          </a:p>
        </p:txBody>
      </p:sp>
      <p:sp>
        <p:nvSpPr>
          <p:cNvPr id="2" name="PlaceHolder 1">
            <a:extLst>
              <a:ext uri="{FF2B5EF4-FFF2-40B4-BE49-F238E27FC236}">
                <a16:creationId xmlns:a16="http://schemas.microsoft.com/office/drawing/2014/main" id="{267DDA59-85B2-5FF8-2528-045258DB2D34}"/>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ACB3AA20-E3B2-0EDC-5429-8A8D03BE73B7}"/>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Main Contributions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First home router IPv6 security assessment</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Identify repeat mistakes, E.g. lack of specificity leaves open to interpretation</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NAT failed to define specific operation, expectation for short life. Vendors implemented in many different ways. No standard behavior, some more susceptible to attack than others.</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IPv6 failed to define specific operation (open vs. closed). Seeing same lessons of ambiguity and diverse interpretation on operation.</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Got 3x manufacturers to provide system patches to remove exposures with IPv6. 1x did not do anything.</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Call for industry and IETF to do better on defining requirements and enforcing</a:t>
            </a:r>
          </a:p>
        </p:txBody>
      </p:sp>
      <p:sp>
        <p:nvSpPr>
          <p:cNvPr id="2" name="PlaceHolder 1">
            <a:extLst>
              <a:ext uri="{FF2B5EF4-FFF2-40B4-BE49-F238E27FC236}">
                <a16:creationId xmlns:a16="http://schemas.microsoft.com/office/drawing/2014/main" id="{49D80722-8575-8BFD-A3C4-DB5C2F8FE429}"/>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07204D89-3586-7378-0C1D-8DAF4464836E}"/>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PlaceHolder 2"/>
          <p:cNvSpPr>
            <a:spLocks noGrp="1"/>
          </p:cNvSpPr>
          <p:nvPr>
            <p:ph/>
          </p:nvPr>
        </p:nvSpPr>
        <p:spPr>
          <a:xfrm>
            <a:off x="838380" y="2921270"/>
            <a:ext cx="10515240" cy="1407970"/>
          </a:xfrm>
          <a:prstGeom prst="rect">
            <a:avLst/>
          </a:prstGeom>
          <a:noFill/>
          <a:ln w="0">
            <a:noFill/>
          </a:ln>
        </p:spPr>
        <p:txBody>
          <a:bodyPr anchor="t">
            <a:normAutofit/>
          </a:bodyPr>
          <a:lstStyle/>
          <a:p>
            <a:pPr algn="ctr">
              <a:lnSpc>
                <a:spcPct val="90000"/>
              </a:lnSpc>
              <a:spcBef>
                <a:spcPts val="1001"/>
              </a:spcBef>
              <a:buNone/>
              <a:tabLst>
                <a:tab pos="0" algn="l"/>
              </a:tabLst>
            </a:pPr>
            <a:r>
              <a:rPr lang="en-US" sz="6600" b="0" strike="noStrike" spc="-1" dirty="0">
                <a:solidFill>
                  <a:srgbClr val="000000"/>
                </a:solidFill>
                <a:latin typeface="Calibri"/>
              </a:rPr>
              <a:t> Internet Backbone (BGP)</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F4C112EA-F024-9A74-9397-4A34E7A310E0}"/>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8779FD4B-69EE-8B8A-A7E4-EEB47E314820}"/>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4" name="TextBox 3">
            <a:extLst>
              <a:ext uri="{FF2B5EF4-FFF2-40B4-BE49-F238E27FC236}">
                <a16:creationId xmlns:a16="http://schemas.microsoft.com/office/drawing/2014/main" id="{BC5E146A-50B6-BDDF-53D7-915660A943F0}"/>
              </a:ext>
            </a:extLst>
          </p:cNvPr>
          <p:cNvSpPr/>
          <p:nvPr/>
        </p:nvSpPr>
        <p:spPr>
          <a:xfrm>
            <a:off x="1232940" y="2906978"/>
            <a:ext cx="9726120" cy="230687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chemeClr val="bg1">
                  <a:lumMod val="65000"/>
                </a:schemeClr>
              </a:buClr>
              <a:buFont typeface="StarSymbol"/>
              <a:buAutoNum type="arabicPeriod"/>
            </a:pPr>
            <a:r>
              <a:rPr lang="en-US" sz="1800" b="0" strike="noStrike" spc="-1" dirty="0">
                <a:solidFill>
                  <a:schemeClr val="bg1">
                    <a:lumMod val="65000"/>
                  </a:schemeClr>
                </a:solidFill>
                <a:latin typeface="Arial"/>
              </a:rPr>
              <a:t>How have manufacturers been incentivized for security in the past?</a:t>
            </a:r>
          </a:p>
          <a:p>
            <a:pPr>
              <a:lnSpc>
                <a:spcPct val="100000"/>
              </a:lnSpc>
              <a:buNone/>
            </a:pPr>
            <a:endParaRPr lang="en-US" sz="1800" b="0" strike="noStrike" spc="-1" dirty="0">
              <a:solidFill>
                <a:schemeClr val="bg1">
                  <a:lumMod val="65000"/>
                </a:schemeClr>
              </a:solidFill>
              <a:latin typeface="Arial"/>
            </a:endParaRPr>
          </a:p>
          <a:p>
            <a:pPr marL="342900" indent="-342900">
              <a:lnSpc>
                <a:spcPct val="100000"/>
              </a:lnSpc>
              <a:buClr>
                <a:schemeClr val="bg1">
                  <a:lumMod val="65000"/>
                </a:schemeClr>
              </a:buClr>
              <a:buFont typeface="+mj-lt"/>
              <a:buAutoNum type="arabicPeriod" startAt="2"/>
            </a:pPr>
            <a:r>
              <a:rPr lang="en-US" sz="1800" b="0" strike="noStrike" spc="-1" dirty="0">
                <a:solidFill>
                  <a:schemeClr val="bg1">
                    <a:lumMod val="65000"/>
                  </a:schemeClr>
                </a:solidFill>
                <a:latin typeface="Arial"/>
              </a:rPr>
              <a:t>Do lessons from the past serve as incentives for better security at present?</a:t>
            </a: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endParaRPr lang="en-US" sz="1800" b="0" strike="noStrike" spc="-1" dirty="0">
              <a:latin typeface="Arial"/>
            </a:endParaRPr>
          </a:p>
          <a:p>
            <a:pPr marL="343080" indent="-343080">
              <a:lnSpc>
                <a:spcPct val="100000"/>
              </a:lnSpc>
              <a:buClr>
                <a:srgbClr val="000000"/>
              </a:buClr>
              <a:buFont typeface="+mj-lt"/>
              <a:buAutoNum type="arabicPeriod" startAt="3"/>
            </a:pPr>
            <a:r>
              <a:rPr lang="en-US" sz="1800" b="0" strike="noStrike" spc="-1" dirty="0">
                <a:solidFill>
                  <a:srgbClr val="000000"/>
                </a:solidFill>
                <a:latin typeface="Arial"/>
              </a:rPr>
              <a:t>How can we better incentivize the adoption of security solutions or outcomes?</a:t>
            </a:r>
            <a:br>
              <a:rPr sz="1800" dirty="0"/>
            </a:br>
            <a:r>
              <a:rPr lang="en-US" sz="1800" b="0" strike="noStrike" spc="-1" dirty="0">
                <a:solidFill>
                  <a:srgbClr val="000000"/>
                </a:solidFill>
                <a:latin typeface="Arial"/>
              </a:rPr>
              <a:t> </a:t>
            </a:r>
            <a:endParaRPr lang="en-US" sz="1800" b="0" strike="noStrike" spc="-1" dirty="0">
              <a:latin typeface="Arial"/>
            </a:endParaRPr>
          </a:p>
        </p:txBody>
      </p:sp>
      <p:sp>
        <p:nvSpPr>
          <p:cNvPr id="7" name="TextBox 4">
            <a:extLst>
              <a:ext uri="{FF2B5EF4-FFF2-40B4-BE49-F238E27FC236}">
                <a16:creationId xmlns:a16="http://schemas.microsoft.com/office/drawing/2014/main" id="{D33D435D-66CA-A02B-AFAD-50127A3A5DD5}"/>
              </a:ext>
            </a:extLst>
          </p:cNvPr>
          <p:cNvSpPr/>
          <p:nvPr/>
        </p:nvSpPr>
        <p:spPr>
          <a:xfrm>
            <a:off x="636060" y="2601338"/>
            <a:ext cx="172764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chemeClr val="bg1">
                    <a:lumMod val="65000"/>
                  </a:schemeClr>
                </a:solidFill>
                <a:latin typeface="Calibri"/>
              </a:rPr>
              <a:t>SOHO Networks</a:t>
            </a:r>
            <a:endParaRPr lang="en-US" sz="1800" b="0" strike="noStrike" spc="-1" dirty="0">
              <a:solidFill>
                <a:schemeClr val="bg1">
                  <a:lumMod val="65000"/>
                </a:schemeClr>
              </a:solidFill>
              <a:latin typeface="Arial"/>
            </a:endParaRPr>
          </a:p>
        </p:txBody>
      </p:sp>
      <p:sp>
        <p:nvSpPr>
          <p:cNvPr id="8" name="TextBox 5">
            <a:extLst>
              <a:ext uri="{FF2B5EF4-FFF2-40B4-BE49-F238E27FC236}">
                <a16:creationId xmlns:a16="http://schemas.microsoft.com/office/drawing/2014/main" id="{48DDF45B-8486-856E-222A-2B9C756571DE}"/>
              </a:ext>
            </a:extLst>
          </p:cNvPr>
          <p:cNvSpPr/>
          <p:nvPr/>
        </p:nvSpPr>
        <p:spPr>
          <a:xfrm>
            <a:off x="636060" y="4286138"/>
            <a:ext cx="19720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Calibri"/>
              </a:rPr>
              <a:t>Internet Backbone</a:t>
            </a:r>
            <a:endParaRPr lang="en-US" sz="1800" b="0" strike="noStrike" spc="-1" dirty="0">
              <a:latin typeface="Arial"/>
            </a:endParaRPr>
          </a:p>
        </p:txBody>
      </p:sp>
      <p:sp>
        <p:nvSpPr>
          <p:cNvPr id="9" name="TextBox 6">
            <a:extLst>
              <a:ext uri="{FF2B5EF4-FFF2-40B4-BE49-F238E27FC236}">
                <a16:creationId xmlns:a16="http://schemas.microsoft.com/office/drawing/2014/main" id="{D0FAB086-F7DE-C65B-A390-9C9F5808C0C1}"/>
              </a:ext>
            </a:extLst>
          </p:cNvPr>
          <p:cNvSpPr/>
          <p:nvPr/>
        </p:nvSpPr>
        <p:spPr>
          <a:xfrm>
            <a:off x="1499880" y="4842211"/>
            <a:ext cx="10187640" cy="64487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B050"/>
                </a:solidFill>
                <a:latin typeface="Arial"/>
              </a:rPr>
              <a:t>“</a:t>
            </a:r>
            <a:r>
              <a:rPr lang="en-US" sz="1800" b="0" strike="noStrike" spc="-1" dirty="0" err="1">
                <a:solidFill>
                  <a:srgbClr val="00B050"/>
                </a:solidFill>
                <a:latin typeface="Arial"/>
              </a:rPr>
              <a:t>DnD</a:t>
            </a:r>
            <a:r>
              <a:rPr lang="en-US" sz="1800" b="0" strike="noStrike" spc="-1" dirty="0">
                <a:solidFill>
                  <a:srgbClr val="00B050"/>
                </a:solidFill>
                <a:latin typeface="Arial"/>
              </a:rPr>
              <a:t>-DB: Democratized Network Data Database for Tailored Routing and Security Campaigns”</a:t>
            </a:r>
            <a:endParaRPr lang="en-US" sz="1800" b="0" strike="noStrike" spc="-1" dirty="0">
              <a:latin typeface="Arial"/>
            </a:endParaRPr>
          </a:p>
          <a:p>
            <a:pPr>
              <a:lnSpc>
                <a:spcPct val="100000"/>
              </a:lnSpc>
              <a:buNone/>
            </a:pPr>
            <a:endParaRPr lang="en-US" sz="1800" b="0" strike="noStrike" spc="-1" dirty="0">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TextBox 8"/>
          <p:cNvSpPr/>
          <p:nvPr/>
        </p:nvSpPr>
        <p:spPr>
          <a:xfrm>
            <a:off x="2124000" y="3175200"/>
            <a:ext cx="8840520" cy="179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800" b="0" strike="noStrike" spc="-1">
                <a:solidFill>
                  <a:srgbClr val="000000"/>
                </a:solidFill>
                <a:latin typeface="Calibri"/>
              </a:rPr>
              <a:t>If we cannot convince a handful of manufacturers to offer better security in their devices, how do we convince the broader internet to adopt better mechanisms?</a:t>
            </a:r>
            <a:endParaRPr lang="en-US" sz="2800" b="0" strike="noStrike" spc="-1">
              <a:latin typeface="Arial"/>
            </a:endParaRPr>
          </a:p>
        </p:txBody>
      </p:sp>
      <p:sp>
        <p:nvSpPr>
          <p:cNvPr id="2" name="PlaceHolder 1">
            <a:extLst>
              <a:ext uri="{FF2B5EF4-FFF2-40B4-BE49-F238E27FC236}">
                <a16:creationId xmlns:a16="http://schemas.microsoft.com/office/drawing/2014/main" id="{0F871C6C-CF1B-BA7D-B2E7-D62E194D0CEF}"/>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A63E3FA0-3B25-A605-AFDA-DBF865D4A579}"/>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TextBox 5"/>
          <p:cNvSpPr/>
          <p:nvPr/>
        </p:nvSpPr>
        <p:spPr>
          <a:xfrm>
            <a:off x="743400" y="1909440"/>
            <a:ext cx="9981000" cy="16510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1" u="sng" strike="noStrike" spc="-1" dirty="0">
                <a:solidFill>
                  <a:srgbClr val="000000"/>
                </a:solidFill>
                <a:uFillTx/>
                <a:latin typeface="Arial"/>
              </a:rPr>
              <a:t>New Approach</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Instead of designing security solutions that impose costs, have little partial deployment value, we should focus on building solutions that help administrators perform their core functions and bring value. Use these solutions to establish conditions for security to easily be built on top of.</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1" u="sng" strike="noStrike" spc="-1" dirty="0">
                <a:solidFill>
                  <a:srgbClr val="000000"/>
                </a:solidFill>
                <a:uFillTx/>
                <a:latin typeface="Arial"/>
              </a:rPr>
              <a:t>Proposal</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Global Database of Routing Information</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1" u="sng" strike="noStrike" spc="-1" dirty="0">
                <a:solidFill>
                  <a:srgbClr val="000000"/>
                </a:solidFill>
                <a:uFillTx/>
                <a:latin typeface="Arial"/>
              </a:rPr>
              <a:t>Why a database of routing info?</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Incentivized – I get value for me right now</a:t>
            </a:r>
            <a:endParaRPr lang="en-US" sz="1800" b="0" strike="noStrike" spc="-1" dirty="0">
              <a:latin typeface="Arial"/>
            </a:endParaRPr>
          </a:p>
          <a:p>
            <a:pPr>
              <a:lnSpc>
                <a:spcPct val="100000"/>
              </a:lnSpc>
              <a:buNone/>
            </a:pPr>
            <a:r>
              <a:rPr lang="en-US" sz="1800" b="0" strike="noStrike" spc="-1" dirty="0">
                <a:solidFill>
                  <a:srgbClr val="000000"/>
                </a:solidFill>
                <a:latin typeface="Arial"/>
              </a:rPr>
              <a:t>Focus on aiding administrators – Solves problems, eases management, aids troubleshooting</a:t>
            </a:r>
            <a:endParaRPr lang="en-US" sz="1800" b="0" strike="noStrike" spc="-1" dirty="0">
              <a:latin typeface="Arial"/>
            </a:endParaRPr>
          </a:p>
          <a:p>
            <a:pPr>
              <a:lnSpc>
                <a:spcPct val="100000"/>
              </a:lnSpc>
              <a:buNone/>
            </a:pPr>
            <a:r>
              <a:rPr lang="en-US" sz="1800" b="0" strike="noStrike" spc="-1" dirty="0">
                <a:solidFill>
                  <a:srgbClr val="000000"/>
                </a:solidFill>
                <a:latin typeface="Arial"/>
              </a:rPr>
              <a:t>Measured vs. Validated data</a:t>
            </a:r>
            <a:endParaRPr lang="en-US" sz="1800" b="0" strike="noStrike" spc="-1" dirty="0">
              <a:latin typeface="Arial"/>
            </a:endParaRPr>
          </a:p>
          <a:p>
            <a:pPr>
              <a:lnSpc>
                <a:spcPct val="100000"/>
              </a:lnSpc>
              <a:buNone/>
            </a:pPr>
            <a:endParaRPr lang="en-US" sz="1800" b="0" strike="noStrike" spc="-1" dirty="0">
              <a:latin typeface="Arial"/>
            </a:endParaRPr>
          </a:p>
        </p:txBody>
      </p:sp>
      <p:sp>
        <p:nvSpPr>
          <p:cNvPr id="2" name="PlaceHolder 1">
            <a:extLst>
              <a:ext uri="{FF2B5EF4-FFF2-40B4-BE49-F238E27FC236}">
                <a16:creationId xmlns:a16="http://schemas.microsoft.com/office/drawing/2014/main" id="{34CA001D-D0BF-361F-E3F9-5058A1DE287B}"/>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6CAD67CA-FD52-F175-D79D-5A9769A5D776}"/>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Box 5"/>
          <p:cNvSpPr/>
          <p:nvPr/>
        </p:nvSpPr>
        <p:spPr>
          <a:xfrm>
            <a:off x="285840" y="2187360"/>
            <a:ext cx="11383920" cy="477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1" strike="noStrike" spc="-1">
                <a:solidFill>
                  <a:srgbClr val="000000"/>
                </a:solidFill>
                <a:latin typeface="Calibri"/>
              </a:rPr>
              <a:t>Dual Advertisement</a:t>
            </a:r>
            <a:endParaRPr lang="en-US" sz="1400" b="0" strike="noStrike" spc="-1">
              <a:latin typeface="Arial"/>
            </a:endParaRPr>
          </a:p>
          <a:p>
            <a:pPr>
              <a:lnSpc>
                <a:spcPct val="100000"/>
              </a:lnSpc>
              <a:buNone/>
            </a:pPr>
            <a:r>
              <a:rPr lang="en-US" sz="1400" b="0" strike="noStrike" spc="-1">
                <a:solidFill>
                  <a:srgbClr val="000000"/>
                </a:solidFill>
                <a:latin typeface="Calibri"/>
              </a:rPr>
              <a:t>	E.g. IP/prefix site move, but not de-registered from previous location (common)</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en-US" sz="1400" b="1" strike="noStrike" spc="-1">
                <a:solidFill>
                  <a:srgbClr val="000000"/>
                </a:solidFill>
                <a:latin typeface="Calibri"/>
              </a:rPr>
              <a:t>Ownership Registration Outdated</a:t>
            </a:r>
            <a:endParaRPr lang="en-US" sz="1400" b="0" strike="noStrike" spc="-1">
              <a:latin typeface="Arial"/>
            </a:endParaRPr>
          </a:p>
          <a:p>
            <a:pPr>
              <a:lnSpc>
                <a:spcPct val="100000"/>
              </a:lnSpc>
              <a:buNone/>
            </a:pPr>
            <a:r>
              <a:rPr lang="en-US" sz="1400" b="0" strike="noStrike" spc="-1">
                <a:solidFill>
                  <a:srgbClr val="000000"/>
                </a:solidFill>
                <a:latin typeface="Calibri"/>
              </a:rPr>
              <a:t>	E.g. Network operator who registered data is no longer present and contact is outdated in registry (common).</a:t>
            </a:r>
            <a:endParaRPr lang="en-US" sz="1400" b="0" strike="noStrike" spc="-1">
              <a:latin typeface="Arial"/>
            </a:endParaRPr>
          </a:p>
          <a:p>
            <a:pPr>
              <a:lnSpc>
                <a:spcPct val="100000"/>
              </a:lnSpc>
              <a:buNone/>
            </a:pPr>
            <a:endParaRPr lang="en-US" sz="1400" b="0" strike="noStrike" spc="-1">
              <a:latin typeface="Arial"/>
            </a:endParaRPr>
          </a:p>
          <a:p>
            <a:pPr>
              <a:lnSpc>
                <a:spcPct val="100000"/>
              </a:lnSpc>
              <a:buNone/>
            </a:pPr>
            <a:r>
              <a:rPr lang="en-US" sz="1400" b="1" strike="noStrike" spc="-1">
                <a:solidFill>
                  <a:srgbClr val="000000"/>
                </a:solidFill>
                <a:latin typeface="Calibri"/>
              </a:rPr>
              <a:t>Accidental use </a:t>
            </a:r>
            <a:r>
              <a:rPr lang="en-US" sz="1400" b="0" strike="noStrike" spc="-1">
                <a:solidFill>
                  <a:srgbClr val="000000"/>
                </a:solidFill>
                <a:latin typeface="Calibri"/>
              </a:rPr>
              <a:t>(similar to dual, but here it requires extensive troubleshooting to locate) </a:t>
            </a:r>
            <a:endParaRPr lang="en-US" sz="1400" b="0" strike="noStrike" spc="-1">
              <a:latin typeface="Arial"/>
            </a:endParaRPr>
          </a:p>
          <a:p>
            <a:pPr marL="914400" indent="-914400">
              <a:lnSpc>
                <a:spcPct val="100000"/>
              </a:lnSpc>
              <a:buNone/>
              <a:tabLst>
                <a:tab pos="0" algn="l"/>
              </a:tabLst>
            </a:pPr>
            <a:r>
              <a:rPr lang="en-US" sz="1400" b="0" strike="noStrike" spc="-1">
                <a:solidFill>
                  <a:srgbClr val="000000"/>
                </a:solidFill>
                <a:latin typeface="Calibri"/>
              </a:rPr>
              <a:t>	E.g. a prefix was loaned to another unit for event. That unit departs location and re-enables devices elsewhere without changing/returning IP prefixes (usually due to engineer changeover and incoming believing IPs belong to them.)</a:t>
            </a:r>
            <a:endParaRPr lang="en-US" sz="1400" b="0" strike="noStrike" spc="-1">
              <a:latin typeface="Arial"/>
            </a:endParaRPr>
          </a:p>
          <a:p>
            <a:pPr>
              <a:lnSpc>
                <a:spcPct val="100000"/>
              </a:lnSpc>
              <a:buNone/>
              <a:tabLst>
                <a:tab pos="0" algn="l"/>
              </a:tabLst>
            </a:pPr>
            <a:endParaRPr lang="en-US" sz="1400" b="0" strike="noStrike" spc="-1">
              <a:latin typeface="Arial"/>
            </a:endParaRPr>
          </a:p>
          <a:p>
            <a:pPr>
              <a:lnSpc>
                <a:spcPct val="100000"/>
              </a:lnSpc>
              <a:buNone/>
              <a:tabLst>
                <a:tab pos="0" algn="l"/>
              </a:tabLst>
            </a:pPr>
            <a:r>
              <a:rPr lang="en-US" sz="1400" b="1" strike="noStrike" spc="-1">
                <a:solidFill>
                  <a:srgbClr val="000000"/>
                </a:solidFill>
                <a:latin typeface="Calibri"/>
              </a:rPr>
              <a:t>Accidental Overlap</a:t>
            </a:r>
            <a:endParaRPr lang="en-US" sz="1400" b="0" strike="noStrike" spc="-1">
              <a:latin typeface="Arial"/>
            </a:endParaRPr>
          </a:p>
          <a:p>
            <a:pPr>
              <a:lnSpc>
                <a:spcPct val="100000"/>
              </a:lnSpc>
              <a:buNone/>
              <a:tabLst>
                <a:tab pos="0" algn="l"/>
              </a:tabLst>
            </a:pPr>
            <a:r>
              <a:rPr lang="en-US" sz="1400" b="0" strike="noStrike" spc="-1">
                <a:solidFill>
                  <a:srgbClr val="000000"/>
                </a:solidFill>
                <a:latin typeface="Calibri"/>
              </a:rPr>
              <a:t>	E.g. Advertised a /23 but some sub/24 prefixes were utilized/advertised elsewhere unexpectedly</a:t>
            </a:r>
            <a:endParaRPr lang="en-US" sz="1400" b="0" strike="noStrike" spc="-1">
              <a:latin typeface="Arial"/>
            </a:endParaRPr>
          </a:p>
          <a:p>
            <a:pPr>
              <a:lnSpc>
                <a:spcPct val="100000"/>
              </a:lnSpc>
              <a:buNone/>
              <a:tabLst>
                <a:tab pos="0" algn="l"/>
              </a:tabLst>
            </a:pPr>
            <a:endParaRPr lang="en-US" sz="1400" b="0" strike="noStrike" spc="-1">
              <a:latin typeface="Arial"/>
            </a:endParaRPr>
          </a:p>
          <a:p>
            <a:pPr marL="914400" indent="-914400">
              <a:lnSpc>
                <a:spcPct val="100000"/>
              </a:lnSpc>
              <a:buNone/>
              <a:tabLst>
                <a:tab pos="0" algn="l"/>
              </a:tabLst>
            </a:pPr>
            <a:r>
              <a:rPr lang="en-US" sz="1400" b="1" strike="noStrike" spc="-1">
                <a:solidFill>
                  <a:srgbClr val="000000"/>
                </a:solidFill>
                <a:latin typeface="Calibri"/>
              </a:rPr>
              <a:t>Route filtering </a:t>
            </a:r>
            <a:endParaRPr lang="en-US" sz="1400" b="0" strike="noStrike" spc="-1">
              <a:latin typeface="Arial"/>
            </a:endParaRPr>
          </a:p>
          <a:p>
            <a:pPr marL="914400" indent="-914400">
              <a:lnSpc>
                <a:spcPct val="100000"/>
              </a:lnSpc>
              <a:buNone/>
              <a:tabLst>
                <a:tab pos="0" algn="l"/>
              </a:tabLst>
            </a:pPr>
            <a:r>
              <a:rPr lang="en-US" sz="1400" b="1" strike="noStrike" spc="-1">
                <a:solidFill>
                  <a:srgbClr val="000000"/>
                </a:solidFill>
                <a:latin typeface="Calibri"/>
              </a:rPr>
              <a:t>	</a:t>
            </a:r>
            <a:r>
              <a:rPr lang="en-US" sz="1400" b="0" strike="noStrike" spc="-1">
                <a:solidFill>
                  <a:srgbClr val="000000"/>
                </a:solidFill>
                <a:latin typeface="Calibri"/>
              </a:rPr>
              <a:t>Unit joins under parent but keeps their external path. To keep traffic local, route introduced into parent and filtered from parent announcement. Mistakes on filtering do occur, resulting in incorrect routing, async, etc.</a:t>
            </a:r>
            <a:endParaRPr lang="en-US" sz="1400" b="0" strike="noStrike" spc="-1">
              <a:latin typeface="Arial"/>
            </a:endParaRPr>
          </a:p>
          <a:p>
            <a:pPr>
              <a:lnSpc>
                <a:spcPct val="100000"/>
              </a:lnSpc>
              <a:buNone/>
              <a:tabLst>
                <a:tab pos="0" algn="l"/>
              </a:tabLst>
            </a:pPr>
            <a:endParaRPr lang="en-US" sz="1400" b="0" strike="noStrike" spc="-1">
              <a:latin typeface="Arial"/>
            </a:endParaRPr>
          </a:p>
          <a:p>
            <a:pPr>
              <a:lnSpc>
                <a:spcPct val="100000"/>
              </a:lnSpc>
              <a:buNone/>
              <a:tabLst>
                <a:tab pos="0" algn="l"/>
              </a:tabLst>
            </a:pPr>
            <a:r>
              <a:rPr lang="en-US" sz="1400" b="1" strike="noStrike" spc="-1">
                <a:solidFill>
                  <a:srgbClr val="000000"/>
                </a:solidFill>
                <a:latin typeface="Calibri"/>
              </a:rPr>
              <a:t>Asynchronous Routing </a:t>
            </a:r>
            <a:endParaRPr lang="en-US" sz="1400" b="0" strike="noStrike" spc="-1">
              <a:latin typeface="Arial"/>
            </a:endParaRPr>
          </a:p>
          <a:p>
            <a:pPr marL="914400" indent="-914400">
              <a:lnSpc>
                <a:spcPct val="100000"/>
              </a:lnSpc>
              <a:buNone/>
              <a:tabLst>
                <a:tab pos="0" algn="l"/>
              </a:tabLst>
            </a:pPr>
            <a:r>
              <a:rPr lang="en-US" sz="1400" b="1" strike="noStrike" spc="-1">
                <a:solidFill>
                  <a:srgbClr val="000000"/>
                </a:solidFill>
                <a:latin typeface="Calibri"/>
              </a:rPr>
              <a:t>	</a:t>
            </a:r>
            <a:r>
              <a:rPr lang="en-US" sz="1400" b="0" strike="noStrike" spc="-1">
                <a:solidFill>
                  <a:srgbClr val="000000"/>
                </a:solidFill>
                <a:latin typeface="Calibri"/>
              </a:rPr>
              <a:t>Orgs introduce own local-pref metrics to meet their routing needs, but create impact on others (in redundant path cases). Mainly issue because of firewalls along routes or poor performing links.</a:t>
            </a:r>
            <a:endParaRPr lang="en-US" sz="1400" b="0" strike="noStrike" spc="-1">
              <a:latin typeface="Arial"/>
            </a:endParaRPr>
          </a:p>
          <a:p>
            <a:pPr>
              <a:lnSpc>
                <a:spcPct val="100000"/>
              </a:lnSpc>
              <a:buNone/>
              <a:tabLst>
                <a:tab pos="0" algn="l"/>
              </a:tabLst>
            </a:pPr>
            <a:endParaRPr lang="en-US" sz="1400" b="0" strike="noStrike" spc="-1">
              <a:latin typeface="Arial"/>
            </a:endParaRPr>
          </a:p>
        </p:txBody>
      </p:sp>
      <p:sp>
        <p:nvSpPr>
          <p:cNvPr id="535" name="TextBox 2"/>
          <p:cNvSpPr/>
          <p:nvPr/>
        </p:nvSpPr>
        <p:spPr>
          <a:xfrm>
            <a:off x="2123280" y="1583640"/>
            <a:ext cx="81241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a:solidFill>
                  <a:srgbClr val="000000"/>
                </a:solidFill>
                <a:latin typeface="Calibri"/>
              </a:rPr>
              <a:t>What problems do administrators experience that a database would help with?</a:t>
            </a:r>
            <a:endParaRPr lang="en-US" sz="1800" b="0" strike="noStrike" spc="-1">
              <a:latin typeface="Arial"/>
            </a:endParaRPr>
          </a:p>
        </p:txBody>
      </p:sp>
      <p:sp>
        <p:nvSpPr>
          <p:cNvPr id="2" name="PlaceHolder 1">
            <a:extLst>
              <a:ext uri="{FF2B5EF4-FFF2-40B4-BE49-F238E27FC236}">
                <a16:creationId xmlns:a16="http://schemas.microsoft.com/office/drawing/2014/main" id="{B571F626-6364-97D3-B0FF-3A457B5911BC}"/>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9F372607-D900-5CF9-7FD6-6373ABB35438}"/>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220"/>
          <p:cNvPicPr/>
          <p:nvPr/>
        </p:nvPicPr>
        <p:blipFill>
          <a:blip r:embed="rId3"/>
          <a:stretch/>
        </p:blipFill>
        <p:spPr>
          <a:xfrm>
            <a:off x="3707698" y="4203201"/>
            <a:ext cx="3833280" cy="2051640"/>
          </a:xfrm>
          <a:prstGeom prst="rect">
            <a:avLst/>
          </a:prstGeom>
          <a:ln w="0">
            <a:solidFill>
              <a:srgbClr val="2A6099"/>
            </a:solidFill>
          </a:ln>
        </p:spPr>
      </p:pic>
      <p:pic>
        <p:nvPicPr>
          <p:cNvPr id="136" name="Picture 223"/>
          <p:cNvPicPr/>
          <p:nvPr/>
        </p:nvPicPr>
        <p:blipFill>
          <a:blip r:embed="rId4"/>
          <a:stretch/>
        </p:blipFill>
        <p:spPr>
          <a:xfrm>
            <a:off x="7915018" y="4197441"/>
            <a:ext cx="3833280" cy="2051640"/>
          </a:xfrm>
          <a:prstGeom prst="rect">
            <a:avLst/>
          </a:prstGeom>
          <a:ln w="0">
            <a:solidFill>
              <a:srgbClr val="2A6099"/>
            </a:solidFill>
          </a:ln>
        </p:spPr>
      </p:pic>
      <p:pic>
        <p:nvPicPr>
          <p:cNvPr id="137" name="Picture 224"/>
          <p:cNvPicPr/>
          <p:nvPr/>
        </p:nvPicPr>
        <p:blipFill>
          <a:blip r:embed="rId5"/>
          <a:stretch/>
        </p:blipFill>
        <p:spPr>
          <a:xfrm>
            <a:off x="7564540" y="1553757"/>
            <a:ext cx="3994560" cy="2208600"/>
          </a:xfrm>
          <a:prstGeom prst="rect">
            <a:avLst/>
          </a:prstGeom>
          <a:ln w="0">
            <a:solidFill>
              <a:srgbClr val="2A6099"/>
            </a:solidFill>
          </a:ln>
        </p:spPr>
      </p:pic>
      <p:sp>
        <p:nvSpPr>
          <p:cNvPr id="138" name="TextBox 7"/>
          <p:cNvSpPr/>
          <p:nvPr/>
        </p:nvSpPr>
        <p:spPr>
          <a:xfrm>
            <a:off x="176400" y="1859040"/>
            <a:ext cx="32270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 Security has never been great </a:t>
            </a:r>
            <a:endParaRPr lang="en-US" sz="1800" b="0" strike="noStrike" spc="-1">
              <a:latin typeface="Arial"/>
            </a:endParaRPr>
          </a:p>
        </p:txBody>
      </p:sp>
      <p:sp>
        <p:nvSpPr>
          <p:cNvPr id="139" name="Oval 227"/>
          <p:cNvSpPr/>
          <p:nvPr/>
        </p:nvSpPr>
        <p:spPr>
          <a:xfrm>
            <a:off x="3856018" y="5519721"/>
            <a:ext cx="2197800" cy="638280"/>
          </a:xfrm>
          <a:prstGeom prst="ellipse">
            <a:avLst/>
          </a:prstGeom>
          <a:noFill/>
          <a:ln w="36720">
            <a:solidFill>
              <a:srgbClr val="FF0000"/>
            </a:solidFill>
            <a:round/>
          </a:ln>
        </p:spPr>
        <p:style>
          <a:lnRef idx="0">
            <a:scrgbClr r="0" g="0" b="0"/>
          </a:lnRef>
          <a:fillRef idx="0">
            <a:scrgbClr r="0" g="0" b="0"/>
          </a:fillRef>
          <a:effectRef idx="0">
            <a:scrgbClr r="0" g="0" b="0"/>
          </a:effectRef>
          <a:fontRef idx="minor"/>
        </p:style>
        <p:txBody>
          <a:bodyPr/>
          <a:lstStyle/>
          <a:p>
            <a:endParaRPr lang="en-US"/>
          </a:p>
        </p:txBody>
      </p:sp>
      <p:sp>
        <p:nvSpPr>
          <p:cNvPr id="140" name="TextBox 222"/>
          <p:cNvSpPr/>
          <p:nvPr/>
        </p:nvSpPr>
        <p:spPr>
          <a:xfrm>
            <a:off x="8244720" y="6373440"/>
            <a:ext cx="6791760" cy="345600"/>
          </a:xfrm>
          <a:prstGeom prst="rect">
            <a:avLst/>
          </a:prstGeom>
          <a:noFill/>
          <a:ln w="3672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000" b="0" strike="noStrike" spc="-1">
                <a:solidFill>
                  <a:srgbClr val="000000"/>
                </a:solidFill>
                <a:latin typeface="Arial"/>
                <a:ea typeface="DejaVu Sans"/>
              </a:rPr>
              <a:t>https://securelist.com/router-security-2021/106711/</a:t>
            </a:r>
            <a:endParaRPr lang="en-US" sz="1000" b="0" strike="noStrike" spc="-1">
              <a:latin typeface="Arial"/>
            </a:endParaRPr>
          </a:p>
        </p:txBody>
      </p:sp>
      <p:sp>
        <p:nvSpPr>
          <p:cNvPr id="141" name="TextBox 11"/>
          <p:cNvSpPr/>
          <p:nvPr/>
        </p:nvSpPr>
        <p:spPr>
          <a:xfrm>
            <a:off x="162720" y="2438280"/>
            <a:ext cx="32508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2. But problems are growing</a:t>
            </a:r>
            <a:endParaRPr lang="en-US" sz="1800" b="0" strike="noStrike" spc="-1">
              <a:latin typeface="Arial"/>
            </a:endParaRPr>
          </a:p>
        </p:txBody>
      </p:sp>
      <p:sp>
        <p:nvSpPr>
          <p:cNvPr id="142" name="Oval 230"/>
          <p:cNvSpPr/>
          <p:nvPr/>
        </p:nvSpPr>
        <p:spPr>
          <a:xfrm>
            <a:off x="6301858" y="4326681"/>
            <a:ext cx="1239120" cy="1781640"/>
          </a:xfrm>
          <a:prstGeom prst="ellipse">
            <a:avLst/>
          </a:prstGeom>
          <a:noFill/>
          <a:ln w="36720">
            <a:solidFill>
              <a:srgbClr val="FF0000"/>
            </a:solidFill>
            <a:round/>
          </a:ln>
        </p:spPr>
        <p:style>
          <a:lnRef idx="0">
            <a:scrgbClr r="0" g="0" b="0"/>
          </a:lnRef>
          <a:fillRef idx="0">
            <a:scrgbClr r="0" g="0" b="0"/>
          </a:fillRef>
          <a:effectRef idx="0">
            <a:scrgbClr r="0" g="0" b="0"/>
          </a:effectRef>
          <a:fontRef idx="minor"/>
        </p:style>
        <p:txBody>
          <a:bodyPr/>
          <a:lstStyle/>
          <a:p>
            <a:endParaRPr lang="en-US"/>
          </a:p>
        </p:txBody>
      </p:sp>
      <p:sp>
        <p:nvSpPr>
          <p:cNvPr id="143" name="TextBox 13"/>
          <p:cNvSpPr/>
          <p:nvPr/>
        </p:nvSpPr>
        <p:spPr>
          <a:xfrm>
            <a:off x="176400" y="2995920"/>
            <a:ext cx="28749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3. Not small concerns</a:t>
            </a:r>
            <a:endParaRPr lang="en-US" sz="1800" b="0" strike="noStrike" spc="-1">
              <a:latin typeface="Arial"/>
            </a:endParaRPr>
          </a:p>
        </p:txBody>
      </p:sp>
      <p:sp>
        <p:nvSpPr>
          <p:cNvPr id="144" name="Oval 232"/>
          <p:cNvSpPr/>
          <p:nvPr/>
        </p:nvSpPr>
        <p:spPr>
          <a:xfrm>
            <a:off x="7915018" y="1629225"/>
            <a:ext cx="1761480" cy="2208600"/>
          </a:xfrm>
          <a:prstGeom prst="ellipse">
            <a:avLst/>
          </a:prstGeom>
          <a:noFill/>
          <a:ln w="36720">
            <a:solidFill>
              <a:srgbClr val="FF0000"/>
            </a:solidFill>
            <a:round/>
          </a:ln>
        </p:spPr>
        <p:style>
          <a:lnRef idx="0">
            <a:scrgbClr r="0" g="0" b="0"/>
          </a:lnRef>
          <a:fillRef idx="0">
            <a:scrgbClr r="0" g="0" b="0"/>
          </a:fillRef>
          <a:effectRef idx="0">
            <a:scrgbClr r="0" g="0" b="0"/>
          </a:effectRef>
          <a:fontRef idx="minor"/>
        </p:style>
        <p:txBody>
          <a:bodyPr/>
          <a:lstStyle/>
          <a:p>
            <a:endParaRPr lang="en-US"/>
          </a:p>
        </p:txBody>
      </p:sp>
      <p:sp>
        <p:nvSpPr>
          <p:cNvPr id="145" name="TextBox 15"/>
          <p:cNvSpPr/>
          <p:nvPr/>
        </p:nvSpPr>
        <p:spPr>
          <a:xfrm>
            <a:off x="176400" y="3515400"/>
            <a:ext cx="35316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4. Less than half are ever addressed</a:t>
            </a:r>
            <a:endParaRPr lang="en-US" sz="1800" b="0" strike="noStrike" spc="-1">
              <a:latin typeface="Arial"/>
            </a:endParaRPr>
          </a:p>
        </p:txBody>
      </p:sp>
      <p:sp>
        <p:nvSpPr>
          <p:cNvPr id="146" name="Oval 234"/>
          <p:cNvSpPr/>
          <p:nvPr/>
        </p:nvSpPr>
        <p:spPr>
          <a:xfrm>
            <a:off x="8211298" y="4217961"/>
            <a:ext cx="1025280" cy="2051640"/>
          </a:xfrm>
          <a:prstGeom prst="ellipse">
            <a:avLst/>
          </a:prstGeom>
          <a:noFill/>
          <a:ln w="36720">
            <a:solidFill>
              <a:srgbClr val="FF0000"/>
            </a:solidFill>
            <a:round/>
          </a:ln>
        </p:spPr>
        <p:style>
          <a:lnRef idx="0">
            <a:scrgbClr r="0" g="0" b="0"/>
          </a:lnRef>
          <a:fillRef idx="0">
            <a:scrgbClr r="0" g="0" b="0"/>
          </a:fillRef>
          <a:effectRef idx="0">
            <a:scrgbClr r="0" g="0" b="0"/>
          </a:effectRef>
          <a:fontRef idx="minor"/>
        </p:style>
        <p:txBody>
          <a:bodyPr/>
          <a:lstStyle/>
          <a:p>
            <a:endParaRPr lang="en-US"/>
          </a:p>
        </p:txBody>
      </p:sp>
      <p:sp>
        <p:nvSpPr>
          <p:cNvPr id="2" name="PlaceHolder 1">
            <a:extLst>
              <a:ext uri="{FF2B5EF4-FFF2-40B4-BE49-F238E27FC236}">
                <a16:creationId xmlns:a16="http://schemas.microsoft.com/office/drawing/2014/main" id="{C25C1F97-16DD-5F26-BF20-A1EBD4D20AE5}"/>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SOHO Networks</a:t>
            </a:r>
            <a:endParaRPr lang="en-US" sz="4000" spc="-1" dirty="0">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4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TextBox 5"/>
          <p:cNvSpPr/>
          <p:nvPr/>
        </p:nvSpPr>
        <p:spPr>
          <a:xfrm>
            <a:off x="952560" y="2089440"/>
            <a:ext cx="12074040" cy="473830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1" u="sng" strike="noStrike" spc="-1" dirty="0">
                <a:solidFill>
                  <a:srgbClr val="000000"/>
                </a:solidFill>
                <a:uFillTx/>
                <a:latin typeface="Calibri"/>
              </a:rPr>
              <a:t>Troubleshooting</a:t>
            </a:r>
            <a:endParaRPr lang="en-US" sz="1400" u="sng" spc="-1" dirty="0">
              <a:uFillTx/>
              <a:latin typeface="Arial"/>
            </a:endParaRPr>
          </a:p>
          <a:p>
            <a:pPr>
              <a:lnSpc>
                <a:spcPct val="100000"/>
              </a:lnSpc>
              <a:buNone/>
            </a:pPr>
            <a:endParaRPr lang="en-US" sz="1400" b="1" u="sng" strike="noStrike" spc="-1" dirty="0">
              <a:solidFill>
                <a:srgbClr val="000000"/>
              </a:solidFill>
              <a:latin typeface="Arial"/>
            </a:endParaRPr>
          </a:p>
          <a:p>
            <a:pPr>
              <a:lnSpc>
                <a:spcPct val="100000"/>
              </a:lnSpc>
              <a:buNone/>
            </a:pPr>
            <a:r>
              <a:rPr lang="en-US" sz="1400" b="1" strike="noStrike" spc="-1" dirty="0">
                <a:solidFill>
                  <a:srgbClr val="000000"/>
                </a:solidFill>
                <a:latin typeface="Calibri"/>
              </a:rPr>
              <a:t>Owner Lookup (Conflicting use, transit block – who do we contact?):</a:t>
            </a:r>
            <a:endParaRPr lang="en-US" sz="1400" b="0" strike="noStrike" spc="-1" dirty="0">
              <a:latin typeface="Arial"/>
            </a:endParaRPr>
          </a:p>
          <a:p>
            <a:pPr marL="307080">
              <a:lnSpc>
                <a:spcPct val="100000"/>
              </a:lnSpc>
              <a:buNone/>
            </a:pPr>
            <a:r>
              <a:rPr lang="en-US" sz="1400" b="0" strike="noStrike" spc="-1" dirty="0">
                <a:solidFill>
                  <a:srgbClr val="000000"/>
                </a:solidFill>
                <a:latin typeface="Calibri"/>
              </a:rPr>
              <a:t>	Problem: Current solutions often have outdated information, are incomplete, or do not match actual implementation</a:t>
            </a:r>
            <a:endParaRPr lang="en-US" sz="1400" b="0" strike="noStrike" spc="-1" dirty="0">
              <a:latin typeface="Arial"/>
            </a:endParaRPr>
          </a:p>
          <a:p>
            <a:pPr marL="307080">
              <a:lnSpc>
                <a:spcPct val="100000"/>
              </a:lnSpc>
              <a:buNone/>
            </a:pPr>
            <a:r>
              <a:rPr lang="en-US" sz="1400" b="0" strike="noStrike" spc="-1" dirty="0">
                <a:solidFill>
                  <a:srgbClr val="000000"/>
                </a:solidFill>
                <a:latin typeface="Calibri"/>
              </a:rPr>
              <a:t>	Solution: Tie to administrative account that actively configures devices, update </a:t>
            </a:r>
            <a:r>
              <a:rPr lang="en-US" sz="1400" b="0" strike="noStrike" spc="-1" dirty="0" err="1">
                <a:solidFill>
                  <a:srgbClr val="000000"/>
                </a:solidFill>
                <a:latin typeface="Calibri"/>
              </a:rPr>
              <a:t>db</a:t>
            </a:r>
            <a:r>
              <a:rPr lang="en-US" sz="1400" b="0" strike="noStrike" spc="-1" dirty="0">
                <a:solidFill>
                  <a:srgbClr val="000000"/>
                </a:solidFill>
                <a:latin typeface="Calibri"/>
              </a:rPr>
              <a:t> based on config changes.</a:t>
            </a:r>
            <a:endParaRPr lang="en-US" sz="1400" b="0" strike="noStrike" spc="-1" dirty="0">
              <a:latin typeface="Arial"/>
            </a:endParaRPr>
          </a:p>
          <a:p>
            <a:pPr marL="307080">
              <a:lnSpc>
                <a:spcPct val="100000"/>
              </a:lnSpc>
              <a:buNone/>
            </a:pP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a:t>
            </a:r>
            <a:r>
              <a:rPr lang="en-US" sz="1400" b="1" strike="noStrike" spc="-1" dirty="0">
                <a:solidFill>
                  <a:srgbClr val="000000"/>
                </a:solidFill>
                <a:latin typeface="Calibri"/>
              </a:rPr>
              <a:t>Dual-advertisement:</a:t>
            </a: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Problem: BGP has no mechanism to check for route advertisement conflicts and broadly allows for such</a:t>
            </a:r>
            <a:endParaRPr lang="en-US" sz="1400" b="0" strike="noStrike" spc="-1" dirty="0">
              <a:latin typeface="Arial"/>
            </a:endParaRPr>
          </a:p>
          <a:p>
            <a:pPr marL="914400" indent="-914400">
              <a:lnSpc>
                <a:spcPct val="100000"/>
              </a:lnSpc>
              <a:buNone/>
              <a:tabLst>
                <a:tab pos="0" algn="l"/>
              </a:tabLst>
            </a:pPr>
            <a:r>
              <a:rPr lang="en-US" sz="1400" b="0" strike="noStrike" spc="-1" dirty="0">
                <a:solidFill>
                  <a:srgbClr val="000000"/>
                </a:solidFill>
                <a:latin typeface="Calibri"/>
              </a:rPr>
              <a:t>	Solution: Validate prior to advertisement for conflicts (Local, proactive control)</a:t>
            </a:r>
            <a:endParaRPr lang="en-US" sz="1400" b="0" strike="noStrike" spc="-1" dirty="0">
              <a:latin typeface="Arial"/>
            </a:endParaRPr>
          </a:p>
          <a:p>
            <a:pPr marL="1484280" indent="-1484280">
              <a:lnSpc>
                <a:spcPct val="100000"/>
              </a:lnSpc>
              <a:buNone/>
              <a:tabLst>
                <a:tab pos="0" algn="l"/>
              </a:tabLst>
            </a:pPr>
            <a:r>
              <a:rPr lang="en-US" sz="1400" b="0" strike="noStrike" spc="-1" dirty="0">
                <a:solidFill>
                  <a:srgbClr val="000000"/>
                </a:solidFill>
                <a:latin typeface="Calibri"/>
              </a:rPr>
              <a:t>	Locate and identify conflicting route prefix/mask or parent ASN/location/contact prior to action. </a:t>
            </a:r>
            <a:endParaRPr lang="en-US" sz="1400" b="0" strike="noStrike" spc="-1" dirty="0">
              <a:latin typeface="Arial"/>
            </a:endParaRPr>
          </a:p>
          <a:p>
            <a:pPr marL="1484280" indent="-1484280">
              <a:lnSpc>
                <a:spcPct val="100000"/>
              </a:lnSpc>
              <a:buNone/>
              <a:tabLst>
                <a:tab pos="0" algn="l"/>
              </a:tabLst>
            </a:pP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a:t>
            </a:r>
            <a:r>
              <a:rPr lang="en-US" sz="1400" b="1" strike="noStrike" spc="-1" dirty="0" err="1">
                <a:solidFill>
                  <a:srgbClr val="000000"/>
                </a:solidFill>
                <a:latin typeface="Calibri"/>
              </a:rPr>
              <a:t>Asynch</a:t>
            </a:r>
            <a:r>
              <a:rPr lang="en-US" sz="1400" b="1" strike="noStrike" spc="-1" dirty="0">
                <a:solidFill>
                  <a:srgbClr val="000000"/>
                </a:solidFill>
                <a:latin typeface="Calibri"/>
              </a:rPr>
              <a:t> Routing:</a:t>
            </a: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Problem: </a:t>
            </a:r>
            <a:r>
              <a:rPr lang="en-US" sz="1400" b="0" strike="noStrike" spc="-1" dirty="0" err="1">
                <a:solidFill>
                  <a:srgbClr val="000000"/>
                </a:solidFill>
                <a:latin typeface="Calibri"/>
              </a:rPr>
              <a:t>Asynch</a:t>
            </a:r>
            <a:r>
              <a:rPr lang="en-US" sz="1400" b="0" strike="noStrike" spc="-1" dirty="0">
                <a:solidFill>
                  <a:srgbClr val="000000"/>
                </a:solidFill>
                <a:latin typeface="Calibri"/>
              </a:rPr>
              <a:t> routing can cause undesirable route behavior and challenges with regional firewalls that track state</a:t>
            </a: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Solution: Allow for AS-Path compare to target ASN (Them vs. Us route view)</a:t>
            </a:r>
            <a:endParaRPr lang="en-US" sz="1400" b="0" strike="noStrike" spc="-1" dirty="0">
              <a:latin typeface="Arial"/>
            </a:endParaRPr>
          </a:p>
          <a:p>
            <a:pPr marL="307080" indent="-307080">
              <a:lnSpc>
                <a:spcPct val="100000"/>
              </a:lnSpc>
              <a:buNone/>
              <a:tabLst>
                <a:tab pos="0" algn="l"/>
              </a:tabLst>
            </a:pP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a:t>
            </a:r>
            <a:r>
              <a:rPr lang="en-US" sz="1400" b="1" strike="noStrike" spc="-1" dirty="0">
                <a:solidFill>
                  <a:srgbClr val="000000"/>
                </a:solidFill>
                <a:latin typeface="Calibri"/>
              </a:rPr>
              <a:t>Route Leak:</a:t>
            </a: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Problem: Route leaks can allow for exposure of routes not intended to traverse network, allowing for attacks or unexpected routing</a:t>
            </a: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Solution: Announce/Alert Route changes</a:t>
            </a:r>
            <a:endParaRPr lang="en-US" sz="1400" b="0" strike="noStrike" spc="-1" dirty="0">
              <a:latin typeface="Arial"/>
            </a:endParaRPr>
          </a:p>
          <a:p>
            <a:pPr marL="1484280" indent="-1484280">
              <a:lnSpc>
                <a:spcPct val="100000"/>
              </a:lnSpc>
              <a:buNone/>
              <a:tabLst>
                <a:tab pos="0" algn="l"/>
              </a:tabLst>
            </a:pPr>
            <a:r>
              <a:rPr lang="en-US" sz="1400" b="0" strike="noStrike" spc="-1" dirty="0">
                <a:solidFill>
                  <a:srgbClr val="000000"/>
                </a:solidFill>
                <a:latin typeface="Calibri"/>
              </a:rPr>
              <a:t>	Policy vs. action comparison, visually show route announcement</a:t>
            </a:r>
            <a:endParaRPr lang="en-US" sz="1400" b="0" strike="noStrike" spc="-1" dirty="0">
              <a:latin typeface="Arial"/>
            </a:endParaRPr>
          </a:p>
          <a:p>
            <a:pPr marL="307080" indent="-307080">
              <a:lnSpc>
                <a:spcPct val="100000"/>
              </a:lnSpc>
              <a:buNone/>
              <a:tabLst>
                <a:tab pos="0" algn="l"/>
              </a:tabLst>
            </a:pPr>
            <a:r>
              <a:rPr lang="en-US" sz="900" b="0" strike="noStrike" spc="-1" dirty="0">
                <a:solidFill>
                  <a:srgbClr val="000000"/>
                </a:solidFill>
                <a:latin typeface="Calibri"/>
              </a:rPr>
              <a:t>		</a:t>
            </a:r>
            <a:endParaRPr lang="en-US" sz="900" b="0" strike="noStrike" spc="-1" dirty="0">
              <a:latin typeface="Arial"/>
            </a:endParaRPr>
          </a:p>
          <a:p>
            <a:pPr marL="307080" indent="-307080">
              <a:lnSpc>
                <a:spcPct val="100000"/>
              </a:lnSpc>
              <a:buNone/>
              <a:tabLst>
                <a:tab pos="0" algn="l"/>
              </a:tabLst>
            </a:pPr>
            <a:r>
              <a:rPr lang="en-US" sz="900" b="0" strike="noStrike" spc="-1" dirty="0">
                <a:solidFill>
                  <a:srgbClr val="000000"/>
                </a:solidFill>
                <a:latin typeface="Calibri"/>
              </a:rPr>
              <a:t>	</a:t>
            </a:r>
            <a:endParaRPr lang="en-US" sz="900" b="0" strike="noStrike" spc="-1" dirty="0">
              <a:latin typeface="Arial"/>
            </a:endParaRPr>
          </a:p>
          <a:p>
            <a:pPr marL="307080" indent="-307080">
              <a:lnSpc>
                <a:spcPct val="100000"/>
              </a:lnSpc>
              <a:buNone/>
              <a:tabLst>
                <a:tab pos="0" algn="l"/>
              </a:tabLst>
            </a:pPr>
            <a:r>
              <a:rPr lang="en-US" sz="900" b="0" strike="noStrike" spc="-1" dirty="0">
                <a:solidFill>
                  <a:srgbClr val="000000"/>
                </a:solidFill>
                <a:latin typeface="Calibri"/>
              </a:rPr>
              <a:t>	</a:t>
            </a:r>
            <a:endParaRPr lang="en-US" sz="900" b="0" strike="noStrike" spc="-1" dirty="0">
              <a:latin typeface="Arial"/>
            </a:endParaRPr>
          </a:p>
          <a:p>
            <a:pPr>
              <a:lnSpc>
                <a:spcPct val="100000"/>
              </a:lnSpc>
              <a:buNone/>
              <a:tabLst>
                <a:tab pos="0" algn="l"/>
              </a:tabLst>
            </a:pPr>
            <a:endParaRPr lang="en-US" sz="900" b="0" strike="noStrike" spc="-1" dirty="0">
              <a:latin typeface="Arial"/>
            </a:endParaRPr>
          </a:p>
        </p:txBody>
      </p:sp>
      <p:sp>
        <p:nvSpPr>
          <p:cNvPr id="544" name="TextBox 2"/>
          <p:cNvSpPr/>
          <p:nvPr/>
        </p:nvSpPr>
        <p:spPr>
          <a:xfrm>
            <a:off x="2927880" y="1526400"/>
            <a:ext cx="81241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a:solidFill>
                  <a:srgbClr val="000000"/>
                </a:solidFill>
                <a:latin typeface="Calibri"/>
              </a:rPr>
              <a:t>How can we provide value to administrator for their problems?</a:t>
            </a:r>
            <a:endParaRPr lang="en-US" sz="1800" b="0" strike="noStrike" spc="-1">
              <a:latin typeface="Arial"/>
            </a:endParaRPr>
          </a:p>
        </p:txBody>
      </p:sp>
      <p:sp>
        <p:nvSpPr>
          <p:cNvPr id="2" name="PlaceHolder 1">
            <a:extLst>
              <a:ext uri="{FF2B5EF4-FFF2-40B4-BE49-F238E27FC236}">
                <a16:creationId xmlns:a16="http://schemas.microsoft.com/office/drawing/2014/main" id="{6EAE6162-DF38-5A80-A020-89F6E241B4A0}"/>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8B0833C1-2219-F15E-B837-214F51D27E1A}"/>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extBox 4"/>
          <p:cNvSpPr/>
          <p:nvPr/>
        </p:nvSpPr>
        <p:spPr>
          <a:xfrm>
            <a:off x="922320" y="2527920"/>
            <a:ext cx="10058040" cy="332253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1" u="sng" strike="noStrike" spc="-1" dirty="0">
                <a:solidFill>
                  <a:srgbClr val="000000"/>
                </a:solidFill>
                <a:uFillTx/>
                <a:latin typeface="Calibri"/>
              </a:rPr>
              <a:t>Management</a:t>
            </a: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a:t>
            </a:r>
            <a:r>
              <a:rPr lang="en-US" sz="1400" b="1" strike="noStrike" spc="-1" dirty="0">
                <a:solidFill>
                  <a:srgbClr val="000000"/>
                </a:solidFill>
                <a:latin typeface="Calibri"/>
              </a:rPr>
              <a:t>Route visualization and testing: </a:t>
            </a: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Utilize AS-PATHs to determine primary and alternate routes (from table).</a:t>
            </a: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Can visually represent primary/alternate paths and validate topology before action.</a:t>
            </a:r>
            <a:endParaRPr lang="en-US" sz="1400" b="0" strike="noStrike" spc="-1" dirty="0">
              <a:latin typeface="Arial"/>
            </a:endParaRPr>
          </a:p>
          <a:p>
            <a:pPr marL="307080" indent="-307080">
              <a:lnSpc>
                <a:spcPct val="100000"/>
              </a:lnSpc>
              <a:buNone/>
              <a:tabLst>
                <a:tab pos="0" algn="l"/>
              </a:tabLst>
            </a:pP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a:t>
            </a:r>
            <a:r>
              <a:rPr lang="en-US" sz="1400" b="1" strike="noStrike" spc="-1" dirty="0">
                <a:solidFill>
                  <a:srgbClr val="000000"/>
                </a:solidFill>
                <a:latin typeface="Calibri"/>
              </a:rPr>
              <a:t>Introduce Automation for Actions:</a:t>
            </a: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Tie Database actions to configuration changes at ASN</a:t>
            </a: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Helps maintain fresh data.</a:t>
            </a:r>
            <a:endParaRPr lang="en-US" sz="1400" b="0" strike="noStrike" spc="-1" dirty="0">
              <a:latin typeface="Arial"/>
            </a:endParaRPr>
          </a:p>
          <a:p>
            <a:pPr marL="307080" indent="-307080">
              <a:lnSpc>
                <a:spcPct val="100000"/>
              </a:lnSpc>
              <a:buNone/>
              <a:tabLst>
                <a:tab pos="0" algn="l"/>
              </a:tabLst>
            </a:pP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a:t>
            </a:r>
            <a:r>
              <a:rPr lang="en-US" sz="1400" b="1" strike="noStrike" spc="-1" dirty="0">
                <a:solidFill>
                  <a:srgbClr val="000000"/>
                </a:solidFill>
                <a:latin typeface="Calibri"/>
              </a:rPr>
              <a:t>Other troubleshooting:</a:t>
            </a:r>
            <a:endParaRPr lang="en-US" sz="1400" b="0" strike="noStrike" spc="-1" dirty="0">
              <a:latin typeface="Arial"/>
            </a:endParaRPr>
          </a:p>
          <a:p>
            <a:pPr marL="287280" indent="-307080">
              <a:lnSpc>
                <a:spcPct val="100000"/>
              </a:lnSpc>
              <a:buNone/>
              <a:tabLst>
                <a:tab pos="0" algn="l"/>
              </a:tabLst>
            </a:pPr>
            <a:r>
              <a:rPr lang="en-US" sz="1400" b="0" strike="noStrike" spc="-1" dirty="0">
                <a:solidFill>
                  <a:srgbClr val="000000"/>
                </a:solidFill>
                <a:latin typeface="Calibri"/>
              </a:rPr>
              <a:t>	Can pre-populate Db with various measure data to provide value to local admin for lookup/troubleshooting. E.g.  	Administrative, outage, link status, etc.</a:t>
            </a:r>
            <a:endParaRPr lang="en-US" sz="1400" b="0" strike="noStrike" spc="-1" dirty="0">
              <a:latin typeface="Arial"/>
            </a:endParaRPr>
          </a:p>
          <a:p>
            <a:pPr marL="307080" indent="-307080">
              <a:lnSpc>
                <a:spcPct val="100000"/>
              </a:lnSpc>
              <a:buNone/>
              <a:tabLst>
                <a:tab pos="0" algn="l"/>
              </a:tabLst>
            </a:pPr>
            <a:endParaRPr lang="en-US" sz="1400" b="0" strike="noStrike" spc="-1" dirty="0">
              <a:latin typeface="Arial"/>
            </a:endParaRPr>
          </a:p>
          <a:p>
            <a:pPr marL="307080" indent="-307080">
              <a:lnSpc>
                <a:spcPct val="100000"/>
              </a:lnSpc>
              <a:buNone/>
              <a:tabLst>
                <a:tab pos="0" algn="l"/>
              </a:tabLst>
            </a:pPr>
            <a:r>
              <a:rPr lang="en-US" sz="1400" b="1" u="sng" strike="noStrike" spc="-1" dirty="0">
                <a:solidFill>
                  <a:srgbClr val="000000"/>
                </a:solidFill>
                <a:uFillTx/>
                <a:latin typeface="Calibri"/>
              </a:rPr>
              <a:t>Value</a:t>
            </a:r>
            <a:endParaRPr lang="en-US" sz="1400" b="0" strike="noStrike" spc="-1" dirty="0">
              <a:latin typeface="Arial"/>
            </a:endParaRPr>
          </a:p>
          <a:p>
            <a:pPr marL="307080" indent="-307080">
              <a:lnSpc>
                <a:spcPct val="100000"/>
              </a:lnSpc>
              <a:buNone/>
              <a:tabLst>
                <a:tab pos="0" algn="l"/>
              </a:tabLst>
            </a:pPr>
            <a:r>
              <a:rPr lang="en-US" sz="1400" b="0" strike="noStrike" spc="-1" dirty="0">
                <a:solidFill>
                  <a:srgbClr val="000000"/>
                </a:solidFill>
                <a:latin typeface="Calibri"/>
              </a:rPr>
              <a:t>	Provide opportunity for new routing paradigms (Secure implementation, trust, country, etc.)</a:t>
            </a:r>
          </a:p>
        </p:txBody>
      </p:sp>
      <p:sp>
        <p:nvSpPr>
          <p:cNvPr id="547" name="TextBox 5"/>
          <p:cNvSpPr/>
          <p:nvPr/>
        </p:nvSpPr>
        <p:spPr>
          <a:xfrm>
            <a:off x="2856240" y="1735560"/>
            <a:ext cx="81241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dirty="0">
                <a:solidFill>
                  <a:srgbClr val="000000"/>
                </a:solidFill>
                <a:latin typeface="Calibri"/>
              </a:rPr>
              <a:t>How can we provide value to administrators for their problems?</a:t>
            </a:r>
            <a:endParaRPr lang="en-US" sz="1800" b="0" strike="noStrike" spc="-1" dirty="0">
              <a:latin typeface="Arial"/>
            </a:endParaRPr>
          </a:p>
        </p:txBody>
      </p:sp>
      <p:sp>
        <p:nvSpPr>
          <p:cNvPr id="4" name="PlaceHolder 1">
            <a:extLst>
              <a:ext uri="{FF2B5EF4-FFF2-40B4-BE49-F238E27FC236}">
                <a16:creationId xmlns:a16="http://schemas.microsoft.com/office/drawing/2014/main" id="{996ED00C-0DD8-CB4E-BB42-B7945A4061CE}"/>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5" name="TextBox 4">
            <a:extLst>
              <a:ext uri="{FF2B5EF4-FFF2-40B4-BE49-F238E27FC236}">
                <a16:creationId xmlns:a16="http://schemas.microsoft.com/office/drawing/2014/main" id="{9136A337-B57B-A760-38EF-E74446E1995B}"/>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AAEA-53C7-50AD-F0B5-6346CD2CA872}"/>
              </a:ext>
            </a:extLst>
          </p:cNvPr>
          <p:cNvSpPr>
            <a:spLocks noGrp="1"/>
          </p:cNvSpPr>
          <p:nvPr>
            <p:ph type="title"/>
          </p:nvPr>
        </p:nvSpPr>
        <p:spPr>
          <a:xfrm>
            <a:off x="0" y="1487951"/>
            <a:ext cx="11224930" cy="804960"/>
          </a:xfrm>
        </p:spPr>
        <p:txBody>
          <a:bodyPr/>
          <a:lstStyle/>
          <a:p>
            <a:r>
              <a:rPr lang="en-US" sz="2400" dirty="0"/>
              <a:t>Incentivizing through prioritization of value: SLA-based Optimization Example</a:t>
            </a:r>
          </a:p>
        </p:txBody>
      </p:sp>
      <p:cxnSp>
        <p:nvCxnSpPr>
          <p:cNvPr id="4" name="Straight Arrow Connector 3">
            <a:extLst>
              <a:ext uri="{FF2B5EF4-FFF2-40B4-BE49-F238E27FC236}">
                <a16:creationId xmlns:a16="http://schemas.microsoft.com/office/drawing/2014/main" id="{45A5B234-BA26-7DA6-0461-529FBC99C621}"/>
              </a:ext>
            </a:extLst>
          </p:cNvPr>
          <p:cNvCxnSpPr>
            <a:cxnSpLocks/>
            <a:stCxn id="14" idx="1"/>
            <a:endCxn id="30" idx="2"/>
          </p:cNvCxnSpPr>
          <p:nvPr/>
        </p:nvCxnSpPr>
        <p:spPr>
          <a:xfrm flipV="1">
            <a:off x="2808107" y="3185076"/>
            <a:ext cx="411993" cy="17498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29A1FBC0-373D-3E73-6FFE-658EB1C4EEB7}"/>
              </a:ext>
            </a:extLst>
          </p:cNvPr>
          <p:cNvCxnSpPr>
            <a:cxnSpLocks/>
            <a:stCxn id="14" idx="0"/>
            <a:endCxn id="15" idx="0"/>
          </p:cNvCxnSpPr>
          <p:nvPr/>
        </p:nvCxnSpPr>
        <p:spPr>
          <a:xfrm flipH="1">
            <a:off x="2132640" y="3464673"/>
            <a:ext cx="675467" cy="725691"/>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51E4F87-425E-3500-B67C-1187EAF7D79A}"/>
              </a:ext>
            </a:extLst>
          </p:cNvPr>
          <p:cNvCxnSpPr>
            <a:cxnSpLocks/>
            <a:stCxn id="14" idx="0"/>
            <a:endCxn id="16" idx="0"/>
          </p:cNvCxnSpPr>
          <p:nvPr/>
        </p:nvCxnSpPr>
        <p:spPr>
          <a:xfrm>
            <a:off x="2808107" y="3464673"/>
            <a:ext cx="1" cy="72569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35F7E227-EEC5-899A-4724-5932F0B2B18E}"/>
              </a:ext>
            </a:extLst>
          </p:cNvPr>
          <p:cNvCxnSpPr>
            <a:cxnSpLocks/>
            <a:stCxn id="14" idx="0"/>
            <a:endCxn id="17" idx="0"/>
          </p:cNvCxnSpPr>
          <p:nvPr/>
        </p:nvCxnSpPr>
        <p:spPr>
          <a:xfrm>
            <a:off x="2808107" y="3464673"/>
            <a:ext cx="675469" cy="725689"/>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137B252-1D83-83A1-A579-276F36C559C1}"/>
              </a:ext>
            </a:extLst>
          </p:cNvPr>
          <p:cNvCxnSpPr>
            <a:cxnSpLocks/>
            <a:stCxn id="21" idx="3"/>
            <a:endCxn id="15" idx="3"/>
          </p:cNvCxnSpPr>
          <p:nvPr/>
        </p:nvCxnSpPr>
        <p:spPr>
          <a:xfrm flipV="1">
            <a:off x="2132639" y="4399591"/>
            <a:ext cx="1" cy="837361"/>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00EEC3B7-6D54-C9DD-AC92-97278B38B0BE}"/>
              </a:ext>
            </a:extLst>
          </p:cNvPr>
          <p:cNvCxnSpPr>
            <a:cxnSpLocks/>
          </p:cNvCxnSpPr>
          <p:nvPr/>
        </p:nvCxnSpPr>
        <p:spPr>
          <a:xfrm flipV="1">
            <a:off x="2811981" y="4399589"/>
            <a:ext cx="0" cy="1251702"/>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3FEAC63-F05E-AF3F-A8F4-BDD1404C8DB6}"/>
              </a:ext>
            </a:extLst>
          </p:cNvPr>
          <p:cNvCxnSpPr>
            <a:cxnSpLocks/>
            <a:stCxn id="23" idx="3"/>
          </p:cNvCxnSpPr>
          <p:nvPr/>
        </p:nvCxnSpPr>
        <p:spPr>
          <a:xfrm flipV="1">
            <a:off x="3483575" y="4399589"/>
            <a:ext cx="0" cy="83736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45C162F-579E-0303-FFA0-52BFF7717193}"/>
              </a:ext>
            </a:extLst>
          </p:cNvPr>
          <p:cNvCxnSpPr>
            <a:cxnSpLocks/>
            <a:stCxn id="24" idx="0"/>
          </p:cNvCxnSpPr>
          <p:nvPr/>
        </p:nvCxnSpPr>
        <p:spPr>
          <a:xfrm flipH="1" flipV="1">
            <a:off x="2120367" y="5046625"/>
            <a:ext cx="675469" cy="490029"/>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7D18C11-63FC-E89C-B1C4-B17CDD74295B}"/>
              </a:ext>
            </a:extLst>
          </p:cNvPr>
          <p:cNvCxnSpPr>
            <a:cxnSpLocks/>
            <a:stCxn id="24" idx="0"/>
            <a:endCxn id="22" idx="3"/>
          </p:cNvCxnSpPr>
          <p:nvPr/>
        </p:nvCxnSpPr>
        <p:spPr>
          <a:xfrm flipV="1">
            <a:off x="2795836" y="5236952"/>
            <a:ext cx="12271" cy="29970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0A7E257-3067-CE55-3296-567A84DCEECF}"/>
              </a:ext>
            </a:extLst>
          </p:cNvPr>
          <p:cNvCxnSpPr>
            <a:cxnSpLocks/>
            <a:stCxn id="24" idx="0"/>
            <a:endCxn id="23" idx="3"/>
          </p:cNvCxnSpPr>
          <p:nvPr/>
        </p:nvCxnSpPr>
        <p:spPr>
          <a:xfrm flipV="1">
            <a:off x="2795836" y="5236951"/>
            <a:ext cx="687739" cy="299703"/>
          </a:xfrm>
          <a:prstGeom prst="line">
            <a:avLst/>
          </a:prstGeom>
        </p:spPr>
        <p:style>
          <a:lnRef idx="1">
            <a:schemeClr val="dk1"/>
          </a:lnRef>
          <a:fillRef idx="0">
            <a:schemeClr val="dk1"/>
          </a:fillRef>
          <a:effectRef idx="0">
            <a:schemeClr val="dk1"/>
          </a:effectRef>
          <a:fontRef idx="minor">
            <a:schemeClr val="tx1"/>
          </a:fontRef>
        </p:style>
      </p:cxnSp>
      <p:sp>
        <p:nvSpPr>
          <p:cNvPr id="14" name="Flowchart: Magnetic Disk 13">
            <a:extLst>
              <a:ext uri="{FF2B5EF4-FFF2-40B4-BE49-F238E27FC236}">
                <a16:creationId xmlns:a16="http://schemas.microsoft.com/office/drawing/2014/main" id="{B8DEFFA4-E2E7-94B7-9389-B44FFD36A57C}"/>
              </a:ext>
            </a:extLst>
          </p:cNvPr>
          <p:cNvSpPr/>
          <p:nvPr/>
        </p:nvSpPr>
        <p:spPr>
          <a:xfrm>
            <a:off x="2525262" y="3360059"/>
            <a:ext cx="565690" cy="31384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a:t>
            </a:r>
          </a:p>
        </p:txBody>
      </p:sp>
      <p:sp>
        <p:nvSpPr>
          <p:cNvPr id="15" name="Flowchart: Magnetic Disk 14">
            <a:extLst>
              <a:ext uri="{FF2B5EF4-FFF2-40B4-BE49-F238E27FC236}">
                <a16:creationId xmlns:a16="http://schemas.microsoft.com/office/drawing/2014/main" id="{276460E4-67DB-D1F8-3F8B-CD74E97F0335}"/>
              </a:ext>
            </a:extLst>
          </p:cNvPr>
          <p:cNvSpPr/>
          <p:nvPr/>
        </p:nvSpPr>
        <p:spPr>
          <a:xfrm>
            <a:off x="1907914" y="4085750"/>
            <a:ext cx="449451" cy="31384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Flowchart: Magnetic Disk 15">
            <a:extLst>
              <a:ext uri="{FF2B5EF4-FFF2-40B4-BE49-F238E27FC236}">
                <a16:creationId xmlns:a16="http://schemas.microsoft.com/office/drawing/2014/main" id="{E6BCCFB8-141F-A42E-70DE-F923D7B91501}"/>
              </a:ext>
            </a:extLst>
          </p:cNvPr>
          <p:cNvSpPr/>
          <p:nvPr/>
        </p:nvSpPr>
        <p:spPr>
          <a:xfrm>
            <a:off x="2583382" y="4085749"/>
            <a:ext cx="449451" cy="31384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 name="Flowchart: Magnetic Disk 16">
            <a:extLst>
              <a:ext uri="{FF2B5EF4-FFF2-40B4-BE49-F238E27FC236}">
                <a16:creationId xmlns:a16="http://schemas.microsoft.com/office/drawing/2014/main" id="{0B5D1A18-AFB9-0D83-BC20-DDC973C4E57A}"/>
              </a:ext>
            </a:extLst>
          </p:cNvPr>
          <p:cNvSpPr/>
          <p:nvPr/>
        </p:nvSpPr>
        <p:spPr>
          <a:xfrm>
            <a:off x="3258850" y="4085748"/>
            <a:ext cx="449451" cy="31384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Flowchart: Magnetic Disk 17">
            <a:extLst>
              <a:ext uri="{FF2B5EF4-FFF2-40B4-BE49-F238E27FC236}">
                <a16:creationId xmlns:a16="http://schemas.microsoft.com/office/drawing/2014/main" id="{0DCD25DE-A32C-7D60-6113-7DABD505B2F1}"/>
              </a:ext>
            </a:extLst>
          </p:cNvPr>
          <p:cNvSpPr/>
          <p:nvPr/>
        </p:nvSpPr>
        <p:spPr>
          <a:xfrm>
            <a:off x="1918893" y="4514680"/>
            <a:ext cx="449451" cy="31384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9" name="Flowchart: Magnetic Disk 18">
            <a:extLst>
              <a:ext uri="{FF2B5EF4-FFF2-40B4-BE49-F238E27FC236}">
                <a16:creationId xmlns:a16="http://schemas.microsoft.com/office/drawing/2014/main" id="{886ED7EE-2FD8-5522-58A1-A85471A60C27}"/>
              </a:ext>
            </a:extLst>
          </p:cNvPr>
          <p:cNvSpPr/>
          <p:nvPr/>
        </p:nvSpPr>
        <p:spPr>
          <a:xfrm>
            <a:off x="2594361" y="4514680"/>
            <a:ext cx="449451" cy="31384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0" name="Flowchart: Magnetic Disk 19">
            <a:extLst>
              <a:ext uri="{FF2B5EF4-FFF2-40B4-BE49-F238E27FC236}">
                <a16:creationId xmlns:a16="http://schemas.microsoft.com/office/drawing/2014/main" id="{0F74F0E4-D1CC-58C6-7F35-223BD4B8D46B}"/>
              </a:ext>
            </a:extLst>
          </p:cNvPr>
          <p:cNvSpPr/>
          <p:nvPr/>
        </p:nvSpPr>
        <p:spPr>
          <a:xfrm>
            <a:off x="3269829" y="4514680"/>
            <a:ext cx="449451" cy="31384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1" name="Flowchart: Magnetic Disk 20">
            <a:extLst>
              <a:ext uri="{FF2B5EF4-FFF2-40B4-BE49-F238E27FC236}">
                <a16:creationId xmlns:a16="http://schemas.microsoft.com/office/drawing/2014/main" id="{C36B6CB7-4CA8-DA3C-3D2E-6C636D7293C2}"/>
              </a:ext>
            </a:extLst>
          </p:cNvPr>
          <p:cNvSpPr/>
          <p:nvPr/>
        </p:nvSpPr>
        <p:spPr>
          <a:xfrm>
            <a:off x="1907913" y="4923111"/>
            <a:ext cx="449451" cy="31384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2" name="Flowchart: Magnetic Disk 21">
            <a:extLst>
              <a:ext uri="{FF2B5EF4-FFF2-40B4-BE49-F238E27FC236}">
                <a16:creationId xmlns:a16="http://schemas.microsoft.com/office/drawing/2014/main" id="{FDCFBD52-D71A-4F4E-78BC-626F07DD7BBE}"/>
              </a:ext>
            </a:extLst>
          </p:cNvPr>
          <p:cNvSpPr/>
          <p:nvPr/>
        </p:nvSpPr>
        <p:spPr>
          <a:xfrm>
            <a:off x="2583381" y="4923111"/>
            <a:ext cx="449451" cy="31384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3" name="Flowchart: Magnetic Disk 22">
            <a:extLst>
              <a:ext uri="{FF2B5EF4-FFF2-40B4-BE49-F238E27FC236}">
                <a16:creationId xmlns:a16="http://schemas.microsoft.com/office/drawing/2014/main" id="{5A716DE8-427B-380C-581C-42E6E3628BAC}"/>
              </a:ext>
            </a:extLst>
          </p:cNvPr>
          <p:cNvSpPr/>
          <p:nvPr/>
        </p:nvSpPr>
        <p:spPr>
          <a:xfrm>
            <a:off x="3258849" y="4923110"/>
            <a:ext cx="449451" cy="31384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4" name="Flowchart: Magnetic Disk 23">
            <a:extLst>
              <a:ext uri="{FF2B5EF4-FFF2-40B4-BE49-F238E27FC236}">
                <a16:creationId xmlns:a16="http://schemas.microsoft.com/office/drawing/2014/main" id="{67387FE7-828D-3B9B-7AA3-1789FF6F791E}"/>
              </a:ext>
            </a:extLst>
          </p:cNvPr>
          <p:cNvSpPr/>
          <p:nvPr/>
        </p:nvSpPr>
        <p:spPr>
          <a:xfrm>
            <a:off x="2571110" y="5432040"/>
            <a:ext cx="449451" cy="313841"/>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25" name="Left Brace 24">
            <a:extLst>
              <a:ext uri="{FF2B5EF4-FFF2-40B4-BE49-F238E27FC236}">
                <a16:creationId xmlns:a16="http://schemas.microsoft.com/office/drawing/2014/main" id="{50CFE201-78AE-2E42-EB5B-030D12F81B42}"/>
              </a:ext>
            </a:extLst>
          </p:cNvPr>
          <p:cNvSpPr/>
          <p:nvPr/>
        </p:nvSpPr>
        <p:spPr>
          <a:xfrm rot="10800000" flipH="1">
            <a:off x="1625070" y="3372669"/>
            <a:ext cx="246686" cy="82675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E7CD51FA-B7F5-7B32-0888-132EFFBCBAC0}"/>
              </a:ext>
            </a:extLst>
          </p:cNvPr>
          <p:cNvSpPr txBox="1"/>
          <p:nvPr/>
        </p:nvSpPr>
        <p:spPr>
          <a:xfrm>
            <a:off x="779127" y="3242167"/>
            <a:ext cx="966384" cy="1200329"/>
          </a:xfrm>
          <a:prstGeom prst="rect">
            <a:avLst/>
          </a:prstGeom>
          <a:noFill/>
        </p:spPr>
        <p:txBody>
          <a:bodyPr wrap="square" rtlCol="0">
            <a:spAutoFit/>
          </a:bodyPr>
          <a:lstStyle/>
          <a:p>
            <a:r>
              <a:rPr lang="en-US" sz="1200" b="1" dirty="0"/>
              <a:t>Scenario 1</a:t>
            </a:r>
            <a:r>
              <a:rPr lang="en-US" sz="1200" dirty="0"/>
              <a:t> - Optimize here based on my stored DB info.</a:t>
            </a:r>
          </a:p>
        </p:txBody>
      </p:sp>
      <p:sp>
        <p:nvSpPr>
          <p:cNvPr id="27" name="TextBox 26">
            <a:extLst>
              <a:ext uri="{FF2B5EF4-FFF2-40B4-BE49-F238E27FC236}">
                <a16:creationId xmlns:a16="http://schemas.microsoft.com/office/drawing/2014/main" id="{90F4D7BE-CA95-5BBE-11FB-694CEA8EBFF6}"/>
              </a:ext>
            </a:extLst>
          </p:cNvPr>
          <p:cNvSpPr txBox="1"/>
          <p:nvPr/>
        </p:nvSpPr>
        <p:spPr>
          <a:xfrm>
            <a:off x="2185592" y="3620340"/>
            <a:ext cx="122693" cy="369332"/>
          </a:xfrm>
          <a:prstGeom prst="rect">
            <a:avLst/>
          </a:prstGeom>
          <a:noFill/>
        </p:spPr>
        <p:txBody>
          <a:bodyPr wrap="square" rtlCol="0">
            <a:spAutoFit/>
          </a:bodyPr>
          <a:lstStyle/>
          <a:p>
            <a:r>
              <a:rPr lang="en-US" dirty="0"/>
              <a:t>A</a:t>
            </a:r>
          </a:p>
        </p:txBody>
      </p:sp>
      <p:sp>
        <p:nvSpPr>
          <p:cNvPr id="28" name="TextBox 27">
            <a:extLst>
              <a:ext uri="{FF2B5EF4-FFF2-40B4-BE49-F238E27FC236}">
                <a16:creationId xmlns:a16="http://schemas.microsoft.com/office/drawing/2014/main" id="{9D0019E4-F471-EAD6-3ED2-FA37E8FB3091}"/>
              </a:ext>
            </a:extLst>
          </p:cNvPr>
          <p:cNvSpPr txBox="1"/>
          <p:nvPr/>
        </p:nvSpPr>
        <p:spPr>
          <a:xfrm>
            <a:off x="2594361" y="3695158"/>
            <a:ext cx="122693" cy="369332"/>
          </a:xfrm>
          <a:prstGeom prst="rect">
            <a:avLst/>
          </a:prstGeom>
          <a:noFill/>
        </p:spPr>
        <p:txBody>
          <a:bodyPr wrap="square" rtlCol="0">
            <a:spAutoFit/>
          </a:bodyPr>
          <a:lstStyle/>
          <a:p>
            <a:r>
              <a:rPr lang="en-US" dirty="0"/>
              <a:t>B</a:t>
            </a:r>
          </a:p>
        </p:txBody>
      </p:sp>
      <p:sp>
        <p:nvSpPr>
          <p:cNvPr id="29" name="TextBox 28">
            <a:extLst>
              <a:ext uri="{FF2B5EF4-FFF2-40B4-BE49-F238E27FC236}">
                <a16:creationId xmlns:a16="http://schemas.microsoft.com/office/drawing/2014/main" id="{B1338AD8-E1DF-D501-D66C-8F3596BDEF1E}"/>
              </a:ext>
            </a:extLst>
          </p:cNvPr>
          <p:cNvSpPr txBox="1"/>
          <p:nvPr/>
        </p:nvSpPr>
        <p:spPr>
          <a:xfrm>
            <a:off x="3155529" y="3620340"/>
            <a:ext cx="122693" cy="369332"/>
          </a:xfrm>
          <a:prstGeom prst="rect">
            <a:avLst/>
          </a:prstGeom>
          <a:noFill/>
        </p:spPr>
        <p:txBody>
          <a:bodyPr wrap="square" rtlCol="0">
            <a:spAutoFit/>
          </a:bodyPr>
          <a:lstStyle/>
          <a:p>
            <a:r>
              <a:rPr lang="en-US" dirty="0"/>
              <a:t>C</a:t>
            </a:r>
          </a:p>
        </p:txBody>
      </p:sp>
      <p:sp>
        <p:nvSpPr>
          <p:cNvPr id="30" name="Flowchart: Magnetic Disk 29">
            <a:extLst>
              <a:ext uri="{FF2B5EF4-FFF2-40B4-BE49-F238E27FC236}">
                <a16:creationId xmlns:a16="http://schemas.microsoft.com/office/drawing/2014/main" id="{4812DFA6-7347-AA5E-D8EE-BB16309F593E}"/>
              </a:ext>
            </a:extLst>
          </p:cNvPr>
          <p:cNvSpPr/>
          <p:nvPr/>
        </p:nvSpPr>
        <p:spPr>
          <a:xfrm>
            <a:off x="3220100" y="2941152"/>
            <a:ext cx="675469" cy="487848"/>
          </a:xfrm>
          <a:prstGeom prst="flowChartMagneticDisk">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DB</a:t>
            </a:r>
          </a:p>
        </p:txBody>
      </p:sp>
      <p:sp>
        <p:nvSpPr>
          <p:cNvPr id="31" name="Left Brace 30">
            <a:extLst>
              <a:ext uri="{FF2B5EF4-FFF2-40B4-BE49-F238E27FC236}">
                <a16:creationId xmlns:a16="http://schemas.microsoft.com/office/drawing/2014/main" id="{56E18B7D-933F-1AEB-CD6E-B3A54A2E01DD}"/>
              </a:ext>
            </a:extLst>
          </p:cNvPr>
          <p:cNvSpPr/>
          <p:nvPr/>
        </p:nvSpPr>
        <p:spPr>
          <a:xfrm flipH="1">
            <a:off x="3745110" y="3470814"/>
            <a:ext cx="246686" cy="72568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02ABD0BE-5F68-5383-B3B7-0B2B5E368F6E}"/>
              </a:ext>
            </a:extLst>
          </p:cNvPr>
          <p:cNvSpPr txBox="1"/>
          <p:nvPr/>
        </p:nvSpPr>
        <p:spPr>
          <a:xfrm>
            <a:off x="3938875" y="3519167"/>
            <a:ext cx="930866" cy="646331"/>
          </a:xfrm>
          <a:prstGeom prst="rect">
            <a:avLst/>
          </a:prstGeom>
          <a:noFill/>
        </p:spPr>
        <p:txBody>
          <a:bodyPr wrap="square" rtlCol="0">
            <a:spAutoFit/>
          </a:bodyPr>
          <a:lstStyle/>
          <a:p>
            <a:r>
              <a:rPr lang="en-US" sz="1200" b="1" dirty="0"/>
              <a:t>Scenario 2 </a:t>
            </a:r>
            <a:r>
              <a:rPr lang="en-US" sz="1200" dirty="0"/>
              <a:t>- Optimize here…</a:t>
            </a:r>
          </a:p>
        </p:txBody>
      </p:sp>
      <p:sp>
        <p:nvSpPr>
          <p:cNvPr id="33" name="Left Brace 32">
            <a:extLst>
              <a:ext uri="{FF2B5EF4-FFF2-40B4-BE49-F238E27FC236}">
                <a16:creationId xmlns:a16="http://schemas.microsoft.com/office/drawing/2014/main" id="{D0281B6F-873F-AB5A-5ACB-A051BF6C9D64}"/>
              </a:ext>
            </a:extLst>
          </p:cNvPr>
          <p:cNvSpPr/>
          <p:nvPr/>
        </p:nvSpPr>
        <p:spPr>
          <a:xfrm flipH="1">
            <a:off x="3745110" y="4284471"/>
            <a:ext cx="246686" cy="125170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DED9D52D-E838-A7D9-DD7F-BF43509C7598}"/>
              </a:ext>
            </a:extLst>
          </p:cNvPr>
          <p:cNvSpPr txBox="1"/>
          <p:nvPr/>
        </p:nvSpPr>
        <p:spPr>
          <a:xfrm>
            <a:off x="3938191" y="4599944"/>
            <a:ext cx="842076" cy="1015663"/>
          </a:xfrm>
          <a:prstGeom prst="rect">
            <a:avLst/>
          </a:prstGeom>
          <a:noFill/>
        </p:spPr>
        <p:txBody>
          <a:bodyPr wrap="square" rtlCol="0">
            <a:spAutoFit/>
          </a:bodyPr>
          <a:lstStyle/>
          <a:p>
            <a:r>
              <a:rPr lang="en-US" sz="1200" dirty="0"/>
              <a:t>…based on others shared DB info from here.</a:t>
            </a:r>
          </a:p>
        </p:txBody>
      </p:sp>
      <p:sp>
        <p:nvSpPr>
          <p:cNvPr id="35" name="Left Brace 34">
            <a:extLst>
              <a:ext uri="{FF2B5EF4-FFF2-40B4-BE49-F238E27FC236}">
                <a16:creationId xmlns:a16="http://schemas.microsoft.com/office/drawing/2014/main" id="{FAC52A7C-0F45-BC7D-279B-D450318BF2B3}"/>
              </a:ext>
            </a:extLst>
          </p:cNvPr>
          <p:cNvSpPr/>
          <p:nvPr/>
        </p:nvSpPr>
        <p:spPr>
          <a:xfrm flipH="1">
            <a:off x="4758306" y="3326996"/>
            <a:ext cx="151120" cy="24188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50F5814C-628E-8E13-6F4F-43ECEFD47591}"/>
              </a:ext>
            </a:extLst>
          </p:cNvPr>
          <p:cNvSpPr txBox="1"/>
          <p:nvPr/>
        </p:nvSpPr>
        <p:spPr>
          <a:xfrm>
            <a:off x="4973348" y="3817142"/>
            <a:ext cx="1122652" cy="1569660"/>
          </a:xfrm>
          <a:prstGeom prst="rect">
            <a:avLst/>
          </a:prstGeom>
          <a:noFill/>
        </p:spPr>
        <p:txBody>
          <a:bodyPr wrap="square" rtlCol="0">
            <a:spAutoFit/>
          </a:bodyPr>
          <a:lstStyle/>
          <a:p>
            <a:r>
              <a:rPr lang="en-US" sz="1200" b="1" dirty="0"/>
              <a:t>Scenario 3 </a:t>
            </a:r>
            <a:r>
              <a:rPr lang="en-US" sz="1200" dirty="0"/>
              <a:t>- Optimize across topology based on complete DB sharing/ information</a:t>
            </a:r>
          </a:p>
        </p:txBody>
      </p:sp>
      <p:sp>
        <p:nvSpPr>
          <p:cNvPr id="3" name="PlaceHolder 1">
            <a:extLst>
              <a:ext uri="{FF2B5EF4-FFF2-40B4-BE49-F238E27FC236}">
                <a16:creationId xmlns:a16="http://schemas.microsoft.com/office/drawing/2014/main" id="{1BEE838B-C9E1-B19C-C313-3182E7666032}"/>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39" name="TextBox 4">
            <a:extLst>
              <a:ext uri="{FF2B5EF4-FFF2-40B4-BE49-F238E27FC236}">
                <a16:creationId xmlns:a16="http://schemas.microsoft.com/office/drawing/2014/main" id="{22106FE8-4846-720A-763C-35920367F929}"/>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40" name="Arrow: Right 39">
            <a:extLst>
              <a:ext uri="{FF2B5EF4-FFF2-40B4-BE49-F238E27FC236}">
                <a16:creationId xmlns:a16="http://schemas.microsoft.com/office/drawing/2014/main" id="{77DABC67-1BA1-7366-F46D-7D08A3E9EDA5}"/>
              </a:ext>
            </a:extLst>
          </p:cNvPr>
          <p:cNvSpPr/>
          <p:nvPr/>
        </p:nvSpPr>
        <p:spPr>
          <a:xfrm>
            <a:off x="6481720" y="4190362"/>
            <a:ext cx="1545579" cy="638159"/>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BDC3C65-16E7-55DB-7431-139FC76EE0E4}"/>
              </a:ext>
            </a:extLst>
          </p:cNvPr>
          <p:cNvSpPr txBox="1"/>
          <p:nvPr/>
        </p:nvSpPr>
        <p:spPr>
          <a:xfrm>
            <a:off x="6478327" y="3519165"/>
            <a:ext cx="2075730" cy="646331"/>
          </a:xfrm>
          <a:prstGeom prst="rect">
            <a:avLst/>
          </a:prstGeom>
          <a:noFill/>
        </p:spPr>
        <p:txBody>
          <a:bodyPr wrap="square" rtlCol="0">
            <a:spAutoFit/>
          </a:bodyPr>
          <a:lstStyle/>
          <a:p>
            <a:r>
              <a:rPr lang="en-US" dirty="0"/>
              <a:t>Incorporate Security Later</a:t>
            </a:r>
          </a:p>
        </p:txBody>
      </p:sp>
      <p:sp>
        <p:nvSpPr>
          <p:cNvPr id="42" name="TextBox 41">
            <a:extLst>
              <a:ext uri="{FF2B5EF4-FFF2-40B4-BE49-F238E27FC236}">
                <a16:creationId xmlns:a16="http://schemas.microsoft.com/office/drawing/2014/main" id="{987D6AB4-D4B3-CDF8-F06F-602C1C10B1C2}"/>
              </a:ext>
            </a:extLst>
          </p:cNvPr>
          <p:cNvSpPr txBox="1"/>
          <p:nvPr/>
        </p:nvSpPr>
        <p:spPr>
          <a:xfrm>
            <a:off x="8998343" y="3242167"/>
            <a:ext cx="2767476" cy="2308324"/>
          </a:xfrm>
          <a:prstGeom prst="rect">
            <a:avLst/>
          </a:prstGeom>
          <a:noFill/>
        </p:spPr>
        <p:txBody>
          <a:bodyPr wrap="square" rtlCol="0">
            <a:spAutoFit/>
          </a:bodyPr>
          <a:lstStyle/>
          <a:p>
            <a:r>
              <a:rPr lang="en-US" dirty="0"/>
              <a:t>- Select routes with published security deployments.</a:t>
            </a:r>
          </a:p>
          <a:p>
            <a:endParaRPr lang="en-US" dirty="0"/>
          </a:p>
          <a:p>
            <a:r>
              <a:rPr lang="en-US" dirty="0"/>
              <a:t>- Validate path against published topology</a:t>
            </a:r>
          </a:p>
          <a:p>
            <a:endParaRPr lang="en-US" dirty="0"/>
          </a:p>
          <a:p>
            <a:r>
              <a:rPr lang="en-US" dirty="0"/>
              <a:t>- Verify ownership</a:t>
            </a:r>
          </a:p>
        </p:txBody>
      </p:sp>
    </p:spTree>
    <p:extLst>
      <p:ext uri="{BB962C8B-B14F-4D97-AF65-F5344CB8AC3E}">
        <p14:creationId xmlns:p14="http://schemas.microsoft.com/office/powerpoint/2010/main" val="347103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31" grpId="0" animBg="1"/>
      <p:bldP spid="32" grpId="0"/>
      <p:bldP spid="33" grpId="0" animBg="1"/>
      <p:bldP spid="34" grpId="0"/>
      <p:bldP spid="35" grpId="0" animBg="1"/>
      <p:bldP spid="36" grpId="0"/>
      <p:bldP spid="40" grpId="0" animBg="1"/>
      <p:bldP spid="41" grpId="0"/>
      <p:bldP spid="4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9" name="Picture 4"/>
          <p:cNvPicPr/>
          <p:nvPr/>
        </p:nvPicPr>
        <p:blipFill>
          <a:blip r:embed="rId3"/>
          <a:stretch/>
        </p:blipFill>
        <p:spPr>
          <a:xfrm>
            <a:off x="4342119" y="4374808"/>
            <a:ext cx="7430760" cy="2007000"/>
          </a:xfrm>
          <a:prstGeom prst="rect">
            <a:avLst/>
          </a:prstGeom>
          <a:ln w="0">
            <a:noFill/>
          </a:ln>
        </p:spPr>
      </p:pic>
      <p:pic>
        <p:nvPicPr>
          <p:cNvPr id="550" name="Picture 7" descr="Router Clipart | Free download on ClipArtMag"/>
          <p:cNvPicPr/>
          <p:nvPr/>
        </p:nvPicPr>
        <p:blipFill>
          <a:blip r:embed="rId4"/>
          <a:stretch/>
        </p:blipFill>
        <p:spPr>
          <a:xfrm>
            <a:off x="6077437" y="3115794"/>
            <a:ext cx="880200" cy="596160"/>
          </a:xfrm>
          <a:prstGeom prst="rect">
            <a:avLst/>
          </a:prstGeom>
          <a:ln w="0">
            <a:noFill/>
          </a:ln>
        </p:spPr>
      </p:pic>
      <p:pic>
        <p:nvPicPr>
          <p:cNvPr id="551" name="Picture 8" descr="Router Clipart | Free download on ClipArtMag"/>
          <p:cNvPicPr/>
          <p:nvPr/>
        </p:nvPicPr>
        <p:blipFill>
          <a:blip r:embed="rId4"/>
          <a:stretch/>
        </p:blipFill>
        <p:spPr>
          <a:xfrm>
            <a:off x="9353077" y="3115794"/>
            <a:ext cx="880200" cy="596160"/>
          </a:xfrm>
          <a:prstGeom prst="rect">
            <a:avLst/>
          </a:prstGeom>
          <a:ln w="0">
            <a:noFill/>
          </a:ln>
        </p:spPr>
      </p:pic>
      <p:sp>
        <p:nvSpPr>
          <p:cNvPr id="552" name="Cloud 9"/>
          <p:cNvSpPr/>
          <p:nvPr/>
        </p:nvSpPr>
        <p:spPr>
          <a:xfrm>
            <a:off x="7090117" y="1865874"/>
            <a:ext cx="2262240" cy="921960"/>
          </a:xfrm>
          <a:prstGeom prst="cloud">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a:lstStyle/>
          <a:p>
            <a:endParaRPr lang="en-US"/>
          </a:p>
        </p:txBody>
      </p:sp>
      <p:pic>
        <p:nvPicPr>
          <p:cNvPr id="553" name="Picture 2" descr="database-icon — Coding Supply"/>
          <p:cNvPicPr/>
          <p:nvPr/>
        </p:nvPicPr>
        <p:blipFill>
          <a:blip r:embed="rId5"/>
          <a:stretch/>
        </p:blipFill>
        <p:spPr>
          <a:xfrm>
            <a:off x="7982197" y="2087634"/>
            <a:ext cx="478440" cy="478440"/>
          </a:xfrm>
          <a:prstGeom prst="rect">
            <a:avLst/>
          </a:prstGeom>
          <a:ln w="0">
            <a:noFill/>
          </a:ln>
        </p:spPr>
      </p:pic>
      <p:pic>
        <p:nvPicPr>
          <p:cNvPr id="554" name="Picture 2" descr="database-icon — Coding Supply"/>
          <p:cNvPicPr/>
          <p:nvPr/>
        </p:nvPicPr>
        <p:blipFill>
          <a:blip r:embed="rId5"/>
          <a:stretch/>
        </p:blipFill>
        <p:spPr>
          <a:xfrm>
            <a:off x="4814197" y="3173034"/>
            <a:ext cx="478440" cy="478440"/>
          </a:xfrm>
          <a:prstGeom prst="rect">
            <a:avLst/>
          </a:prstGeom>
          <a:ln w="0">
            <a:noFill/>
          </a:ln>
        </p:spPr>
      </p:pic>
      <p:pic>
        <p:nvPicPr>
          <p:cNvPr id="555" name="Picture 2" descr="database-icon — Coding Supply"/>
          <p:cNvPicPr/>
          <p:nvPr/>
        </p:nvPicPr>
        <p:blipFill>
          <a:blip r:embed="rId5"/>
          <a:stretch/>
        </p:blipFill>
        <p:spPr>
          <a:xfrm>
            <a:off x="10979197" y="3174834"/>
            <a:ext cx="478440" cy="478440"/>
          </a:xfrm>
          <a:prstGeom prst="rect">
            <a:avLst/>
          </a:prstGeom>
          <a:ln w="0">
            <a:noFill/>
          </a:ln>
        </p:spPr>
      </p:pic>
      <p:sp>
        <p:nvSpPr>
          <p:cNvPr id="556" name="Straight Connector 14"/>
          <p:cNvSpPr/>
          <p:nvPr/>
        </p:nvSpPr>
        <p:spPr>
          <a:xfrm>
            <a:off x="6957997" y="3413874"/>
            <a:ext cx="2394720" cy="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557" name="Connector: Curved 17"/>
          <p:cNvSpPr/>
          <p:nvPr/>
        </p:nvSpPr>
        <p:spPr>
          <a:xfrm rot="5400000" flipH="1" flipV="1">
            <a:off x="7095157" y="1988274"/>
            <a:ext cx="549000" cy="1703520"/>
          </a:xfrm>
          <a:prstGeom prst="curvedConnector3">
            <a:avLst>
              <a:gd name="adj1" fmla="val 50000"/>
            </a:avLst>
          </a:prstGeom>
          <a:noFill/>
          <a:ln>
            <a:solidFill>
              <a:srgbClr val="000000"/>
            </a:solidFill>
            <a:prstDash val="dash"/>
          </a:ln>
        </p:spPr>
        <p:style>
          <a:lnRef idx="1">
            <a:schemeClr val="dk1"/>
          </a:lnRef>
          <a:fillRef idx="0">
            <a:schemeClr val="dk1"/>
          </a:fillRef>
          <a:effectRef idx="0">
            <a:schemeClr val="dk1"/>
          </a:effectRef>
          <a:fontRef idx="minor"/>
        </p:style>
        <p:txBody>
          <a:bodyPr/>
          <a:lstStyle/>
          <a:p>
            <a:endParaRPr lang="en-US"/>
          </a:p>
        </p:txBody>
      </p:sp>
      <p:sp>
        <p:nvSpPr>
          <p:cNvPr id="558" name="Connector: Curved 21"/>
          <p:cNvSpPr/>
          <p:nvPr/>
        </p:nvSpPr>
        <p:spPr>
          <a:xfrm rot="16200000" flipV="1">
            <a:off x="8733157" y="2054514"/>
            <a:ext cx="549000" cy="1571400"/>
          </a:xfrm>
          <a:prstGeom prst="curvedConnector3">
            <a:avLst>
              <a:gd name="adj1" fmla="val 50000"/>
            </a:avLst>
          </a:prstGeom>
          <a:noFill/>
          <a:ln>
            <a:solidFill>
              <a:srgbClr val="000000"/>
            </a:solidFill>
            <a:prstDash val="dash"/>
          </a:ln>
        </p:spPr>
        <p:style>
          <a:lnRef idx="1">
            <a:schemeClr val="dk1"/>
          </a:lnRef>
          <a:fillRef idx="0">
            <a:schemeClr val="dk1"/>
          </a:fillRef>
          <a:effectRef idx="0">
            <a:schemeClr val="dk1"/>
          </a:effectRef>
          <a:fontRef idx="minor"/>
        </p:style>
        <p:txBody>
          <a:bodyPr/>
          <a:lstStyle/>
          <a:p>
            <a:endParaRPr lang="en-US"/>
          </a:p>
        </p:txBody>
      </p:sp>
      <p:sp>
        <p:nvSpPr>
          <p:cNvPr id="559" name="Straight Arrow Connector 23"/>
          <p:cNvSpPr/>
          <p:nvPr/>
        </p:nvSpPr>
        <p:spPr>
          <a:xfrm>
            <a:off x="5292997" y="3412434"/>
            <a:ext cx="784080" cy="1080"/>
          </a:xfrm>
          <a:custGeom>
            <a:avLst/>
            <a:gdLst/>
            <a:ahLst/>
            <a:cxnLst/>
            <a:rect l="l" t="t" r="r" b="b"/>
            <a:pathLst>
              <a:path w="21600" h="21600">
                <a:moveTo>
                  <a:pt x="0" y="0"/>
                </a:moveTo>
                <a:lnTo>
                  <a:pt x="21600" y="21600"/>
                </a:lnTo>
              </a:path>
            </a:pathLst>
          </a:custGeom>
          <a:noFill/>
          <a:ln>
            <a:solidFill>
              <a:srgbClr val="4472C4"/>
            </a:solidFill>
            <a:prstDash val="dash"/>
            <a:tailEnd type="triangle" w="med" len="med"/>
          </a:ln>
        </p:spPr>
        <p:style>
          <a:lnRef idx="1">
            <a:schemeClr val="accent1"/>
          </a:lnRef>
          <a:fillRef idx="0">
            <a:schemeClr val="accent1"/>
          </a:fillRef>
          <a:effectRef idx="0">
            <a:schemeClr val="accent1"/>
          </a:effectRef>
          <a:fontRef idx="minor"/>
        </p:style>
        <p:txBody>
          <a:bodyPr/>
          <a:lstStyle/>
          <a:p>
            <a:endParaRPr lang="en-US"/>
          </a:p>
        </p:txBody>
      </p:sp>
      <p:sp>
        <p:nvSpPr>
          <p:cNvPr id="560" name="Straight Arrow Connector 25"/>
          <p:cNvSpPr/>
          <p:nvPr/>
        </p:nvSpPr>
        <p:spPr>
          <a:xfrm flipH="1">
            <a:off x="10232917" y="3414234"/>
            <a:ext cx="745560" cy="360"/>
          </a:xfrm>
          <a:custGeom>
            <a:avLst/>
            <a:gdLst/>
            <a:ahLst/>
            <a:cxnLst/>
            <a:rect l="l" t="t" r="r" b="b"/>
            <a:pathLst>
              <a:path w="21600" h="21600">
                <a:moveTo>
                  <a:pt x="0" y="0"/>
                </a:moveTo>
                <a:lnTo>
                  <a:pt x="21600" y="21600"/>
                </a:lnTo>
              </a:path>
            </a:pathLst>
          </a:custGeom>
          <a:noFill/>
          <a:ln>
            <a:solidFill>
              <a:srgbClr val="4472C4"/>
            </a:solidFill>
            <a:prstDash val="dash"/>
            <a:tailEnd type="triangle" w="med" len="med"/>
          </a:ln>
        </p:spPr>
        <p:style>
          <a:lnRef idx="1">
            <a:schemeClr val="accent1"/>
          </a:lnRef>
          <a:fillRef idx="0">
            <a:schemeClr val="accent1"/>
          </a:fillRef>
          <a:effectRef idx="0">
            <a:schemeClr val="accent1"/>
          </a:effectRef>
          <a:fontRef idx="minor"/>
        </p:style>
        <p:txBody>
          <a:bodyPr/>
          <a:lstStyle/>
          <a:p>
            <a:endParaRPr lang="en-US"/>
          </a:p>
        </p:txBody>
      </p:sp>
      <p:sp>
        <p:nvSpPr>
          <p:cNvPr id="562" name="TextBox 28"/>
          <p:cNvSpPr/>
          <p:nvPr/>
        </p:nvSpPr>
        <p:spPr>
          <a:xfrm>
            <a:off x="8441557" y="2139474"/>
            <a:ext cx="4784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a:t>
            </a:r>
            <a:endParaRPr lang="en-US" sz="1800" b="0" strike="noStrike" spc="-1">
              <a:latin typeface="Arial"/>
            </a:endParaRPr>
          </a:p>
        </p:txBody>
      </p:sp>
      <p:sp>
        <p:nvSpPr>
          <p:cNvPr id="563" name="TextBox 29"/>
          <p:cNvSpPr/>
          <p:nvPr/>
        </p:nvSpPr>
        <p:spPr>
          <a:xfrm>
            <a:off x="6410437" y="2691714"/>
            <a:ext cx="4784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2</a:t>
            </a:r>
            <a:endParaRPr lang="en-US" sz="1800" b="0" strike="noStrike" spc="-1">
              <a:latin typeface="Arial"/>
            </a:endParaRPr>
          </a:p>
        </p:txBody>
      </p:sp>
      <p:sp>
        <p:nvSpPr>
          <p:cNvPr id="564" name="TextBox 30"/>
          <p:cNvSpPr/>
          <p:nvPr/>
        </p:nvSpPr>
        <p:spPr>
          <a:xfrm>
            <a:off x="5521237" y="3114714"/>
            <a:ext cx="4784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3</a:t>
            </a:r>
            <a:endParaRPr lang="en-US" sz="1800" b="0" strike="noStrike" spc="-1">
              <a:latin typeface="Arial"/>
            </a:endParaRPr>
          </a:p>
        </p:txBody>
      </p:sp>
      <p:sp>
        <p:nvSpPr>
          <p:cNvPr id="565" name="TextBox 31"/>
          <p:cNvSpPr/>
          <p:nvPr/>
        </p:nvSpPr>
        <p:spPr>
          <a:xfrm>
            <a:off x="46603" y="2611717"/>
            <a:ext cx="4464496" cy="147587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343080" indent="-343080">
              <a:lnSpc>
                <a:spcPct val="100000"/>
              </a:lnSpc>
              <a:buClr>
                <a:srgbClr val="000000"/>
              </a:buClr>
              <a:buFont typeface="StarSymbol"/>
              <a:buAutoNum type="arabicParenR"/>
            </a:pPr>
            <a:r>
              <a:rPr lang="en-US" sz="1800" b="0" strike="noStrike" spc="-1" dirty="0">
                <a:solidFill>
                  <a:srgbClr val="000000"/>
                </a:solidFill>
                <a:latin typeface="Calibri"/>
              </a:rPr>
              <a:t>Global Routing Database</a:t>
            </a:r>
            <a:endParaRPr lang="en-US" sz="1800" b="0" strike="noStrike" spc="-1" dirty="0">
              <a:latin typeface="Arial"/>
            </a:endParaRPr>
          </a:p>
          <a:p>
            <a:pPr marL="343080" indent="-343080">
              <a:lnSpc>
                <a:spcPct val="100000"/>
              </a:lnSpc>
              <a:buClr>
                <a:srgbClr val="000000"/>
              </a:buClr>
              <a:buFont typeface="StarSymbol"/>
              <a:buAutoNum type="arabicParenR"/>
            </a:pPr>
            <a:r>
              <a:rPr lang="en-US" sz="1800" b="0" strike="noStrike" spc="-1" dirty="0">
                <a:solidFill>
                  <a:srgbClr val="000000"/>
                </a:solidFill>
                <a:latin typeface="Calibri"/>
              </a:rPr>
              <a:t>Routers can leverage in-network processing to make routing decisions</a:t>
            </a:r>
            <a:endParaRPr lang="en-US" sz="1800" b="0" strike="noStrike" spc="-1" dirty="0">
              <a:latin typeface="Arial"/>
            </a:endParaRPr>
          </a:p>
          <a:p>
            <a:pPr marL="343080" indent="-343080">
              <a:lnSpc>
                <a:spcPct val="100000"/>
              </a:lnSpc>
              <a:buClr>
                <a:srgbClr val="000000"/>
              </a:buClr>
              <a:buFont typeface="StarSymbol"/>
              <a:buAutoNum type="arabicParenR"/>
            </a:pPr>
            <a:r>
              <a:rPr lang="en-US" sz="1800" b="0" strike="noStrike" spc="-1" dirty="0">
                <a:solidFill>
                  <a:srgbClr val="000000"/>
                </a:solidFill>
                <a:latin typeface="Calibri"/>
              </a:rPr>
              <a:t>Local off-line processing can be used to support management tasks</a:t>
            </a:r>
            <a:endParaRPr lang="en-US" sz="1800" b="0" strike="noStrike" spc="-1" dirty="0">
              <a:latin typeface="Arial"/>
            </a:endParaRPr>
          </a:p>
        </p:txBody>
      </p:sp>
      <p:sp>
        <p:nvSpPr>
          <p:cNvPr id="2" name="PlaceHolder 1">
            <a:extLst>
              <a:ext uri="{FF2B5EF4-FFF2-40B4-BE49-F238E27FC236}">
                <a16:creationId xmlns:a16="http://schemas.microsoft.com/office/drawing/2014/main" id="{3DBDBF0A-1976-9E05-F00F-334582EFB26A}"/>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5C81C9D7-2243-3B6C-69D7-17C0D995D7F2}"/>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4" name="Title 1">
            <a:extLst>
              <a:ext uri="{FF2B5EF4-FFF2-40B4-BE49-F238E27FC236}">
                <a16:creationId xmlns:a16="http://schemas.microsoft.com/office/drawing/2014/main" id="{B883083C-5681-05A3-8DB7-B0CE9413E265}"/>
              </a:ext>
            </a:extLst>
          </p:cNvPr>
          <p:cNvSpPr txBox="1">
            <a:spLocks/>
          </p:cNvSpPr>
          <p:nvPr/>
        </p:nvSpPr>
        <p:spPr>
          <a:xfrm>
            <a:off x="48348" y="1507494"/>
            <a:ext cx="11224930" cy="804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Architecture</a:t>
            </a: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55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54"/>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7C2BF3A7-286E-2B02-2202-3D8BA121B8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6298" y="1779271"/>
            <a:ext cx="4442466" cy="3840783"/>
          </a:xfrm>
          <a:prstGeom prst="rect">
            <a:avLst/>
          </a:prstGeom>
        </p:spPr>
      </p:pic>
      <p:pic>
        <p:nvPicPr>
          <p:cNvPr id="567" name="Picture 3"/>
          <p:cNvPicPr/>
          <p:nvPr/>
        </p:nvPicPr>
        <p:blipFill>
          <a:blip r:embed="rId4"/>
          <a:stretch/>
        </p:blipFill>
        <p:spPr>
          <a:xfrm>
            <a:off x="183514" y="2740145"/>
            <a:ext cx="6420240" cy="1952640"/>
          </a:xfrm>
          <a:prstGeom prst="rect">
            <a:avLst/>
          </a:prstGeom>
          <a:ln w="0">
            <a:noFill/>
          </a:ln>
        </p:spPr>
      </p:pic>
      <p:sp>
        <p:nvSpPr>
          <p:cNvPr id="570" name="TextBox 6"/>
          <p:cNvSpPr/>
          <p:nvPr/>
        </p:nvSpPr>
        <p:spPr>
          <a:xfrm>
            <a:off x="553236" y="5025237"/>
            <a:ext cx="10105560" cy="119887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000000"/>
              </a:buClr>
              <a:buFont typeface="StarSymbol"/>
              <a:buAutoNum type="arabicParenR"/>
            </a:pPr>
            <a:r>
              <a:rPr lang="en-US" sz="1800" b="0" strike="noStrike" spc="-1" dirty="0">
                <a:solidFill>
                  <a:srgbClr val="000000"/>
                </a:solidFill>
                <a:latin typeface="Calibri"/>
              </a:rPr>
              <a:t>Simulated 53 ASNs, 195 Containers, using CAIDA AS-Neighbor Dataset</a:t>
            </a:r>
          </a:p>
          <a:p>
            <a:pPr marL="800280" lvl="1" indent="-343080">
              <a:buClr>
                <a:srgbClr val="000000"/>
              </a:buClr>
              <a:buFont typeface="StarSymbol"/>
              <a:buAutoNum type="arabicParenR"/>
            </a:pPr>
            <a:r>
              <a:rPr lang="en-US" spc="-1" dirty="0">
                <a:solidFill>
                  <a:srgbClr val="000000"/>
                </a:solidFill>
                <a:latin typeface="Calibri"/>
              </a:rPr>
              <a:t>Average </a:t>
            </a:r>
            <a:r>
              <a:rPr lang="en-US" spc="-1" dirty="0" err="1">
                <a:solidFill>
                  <a:srgbClr val="000000"/>
                </a:solidFill>
                <a:latin typeface="Calibri"/>
              </a:rPr>
              <a:t>AS_Path</a:t>
            </a:r>
            <a:r>
              <a:rPr lang="en-US" spc="-1" dirty="0">
                <a:solidFill>
                  <a:srgbClr val="000000"/>
                </a:solidFill>
                <a:latin typeface="Calibri"/>
              </a:rPr>
              <a:t> 2.63 Nodes, max 5 (Internet ~5, max 13)</a:t>
            </a:r>
            <a:endParaRPr lang="en-US" b="0" strike="noStrike" spc="-1" dirty="0">
              <a:solidFill>
                <a:srgbClr val="000000"/>
              </a:solidFill>
              <a:latin typeface="Calibri"/>
            </a:endParaRPr>
          </a:p>
          <a:p>
            <a:pPr marL="343080" indent="-343080">
              <a:lnSpc>
                <a:spcPct val="100000"/>
              </a:lnSpc>
              <a:buClr>
                <a:srgbClr val="000000"/>
              </a:buClr>
              <a:buFont typeface="StarSymbol"/>
              <a:buAutoNum type="arabicParenR"/>
            </a:pPr>
            <a:r>
              <a:rPr lang="en-US" spc="-1" dirty="0">
                <a:solidFill>
                  <a:srgbClr val="000000"/>
                </a:solidFill>
                <a:latin typeface="Calibri"/>
              </a:rPr>
              <a:t>MongoDB Global Database, public &amp; private record for each ASN</a:t>
            </a:r>
          </a:p>
          <a:p>
            <a:pPr marL="343080" indent="-343080">
              <a:lnSpc>
                <a:spcPct val="100000"/>
              </a:lnSpc>
              <a:buClr>
                <a:srgbClr val="000000"/>
              </a:buClr>
              <a:buFont typeface="StarSymbol"/>
              <a:buAutoNum type="arabicParenR"/>
            </a:pPr>
            <a:r>
              <a:rPr lang="en-US" sz="1800" b="0" strike="noStrike" spc="-1" dirty="0">
                <a:solidFill>
                  <a:srgbClr val="000000"/>
                </a:solidFill>
                <a:latin typeface="Calibri"/>
              </a:rPr>
              <a:t>Proxy packet processor</a:t>
            </a:r>
            <a:endParaRPr lang="en-US" sz="1800" b="0" strike="noStrike" spc="-1" dirty="0">
              <a:latin typeface="Arial"/>
            </a:endParaRPr>
          </a:p>
        </p:txBody>
      </p:sp>
      <p:sp>
        <p:nvSpPr>
          <p:cNvPr id="2" name="Rectangle 1">
            <a:extLst>
              <a:ext uri="{FF2B5EF4-FFF2-40B4-BE49-F238E27FC236}">
                <a16:creationId xmlns:a16="http://schemas.microsoft.com/office/drawing/2014/main" id="{00D4D73E-F8A6-7046-3120-326191CFC55D}"/>
              </a:ext>
            </a:extLst>
          </p:cNvPr>
          <p:cNvSpPr/>
          <p:nvPr/>
        </p:nvSpPr>
        <p:spPr>
          <a:xfrm>
            <a:off x="3793565" y="2862945"/>
            <a:ext cx="2686556" cy="1711947"/>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5F9CDEB-077F-E686-E890-3D6FEE39E4B6}"/>
              </a:ext>
            </a:extLst>
          </p:cNvPr>
          <p:cNvSpPr txBox="1"/>
          <p:nvPr/>
        </p:nvSpPr>
        <p:spPr>
          <a:xfrm>
            <a:off x="4594676" y="2574599"/>
            <a:ext cx="2136298" cy="369332"/>
          </a:xfrm>
          <a:prstGeom prst="rect">
            <a:avLst/>
          </a:prstGeom>
          <a:noFill/>
        </p:spPr>
        <p:txBody>
          <a:bodyPr wrap="square" rtlCol="0">
            <a:spAutoFit/>
          </a:bodyPr>
          <a:lstStyle/>
          <a:p>
            <a:r>
              <a:rPr lang="en-US" dirty="0"/>
              <a:t>Docker Container</a:t>
            </a:r>
          </a:p>
        </p:txBody>
      </p:sp>
      <p:sp>
        <p:nvSpPr>
          <p:cNvPr id="4" name="PlaceHolder 1">
            <a:extLst>
              <a:ext uri="{FF2B5EF4-FFF2-40B4-BE49-F238E27FC236}">
                <a16:creationId xmlns:a16="http://schemas.microsoft.com/office/drawing/2014/main" id="{AA73E7D0-2DA8-2812-3475-16B3741C06A9}"/>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6" name="TextBox 4">
            <a:extLst>
              <a:ext uri="{FF2B5EF4-FFF2-40B4-BE49-F238E27FC236}">
                <a16:creationId xmlns:a16="http://schemas.microsoft.com/office/drawing/2014/main" id="{34B98F93-3339-2EBC-07E3-961A8C982DDD}"/>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97A00B-B20F-6373-7372-AF77CFED1990}"/>
              </a:ext>
            </a:extLst>
          </p:cNvPr>
          <p:cNvSpPr txBox="1"/>
          <p:nvPr/>
        </p:nvSpPr>
        <p:spPr>
          <a:xfrm>
            <a:off x="645928" y="1613118"/>
            <a:ext cx="5321300" cy="4832092"/>
          </a:xfrm>
          <a:prstGeom prst="rect">
            <a:avLst/>
          </a:prstGeom>
          <a:noFill/>
        </p:spPr>
        <p:txBody>
          <a:bodyPr wrap="square" rtlCol="0">
            <a:spAutoFit/>
          </a:bodyPr>
          <a:lstStyle/>
          <a:p>
            <a:r>
              <a:rPr lang="en-US" sz="1400" b="1" dirty="0" err="1"/>
              <a:t>Record_id</a:t>
            </a:r>
            <a:r>
              <a:rPr lang="en-US" sz="1400" b="1" dirty="0"/>
              <a:t> (public)</a:t>
            </a:r>
          </a:p>
          <a:p>
            <a:r>
              <a:rPr lang="en-US" sz="1400" dirty="0"/>
              <a:t>    ASN: {ASN#}</a:t>
            </a:r>
          </a:p>
          <a:p>
            <a:pPr marL="232828" indent="-232828"/>
            <a:r>
              <a:rPr lang="en-US" sz="1400" dirty="0"/>
              <a:t> 	</a:t>
            </a:r>
            <a:r>
              <a:rPr lang="en-US" sz="1400" dirty="0" err="1"/>
              <a:t>Adv_network_public</a:t>
            </a:r>
            <a:r>
              <a:rPr lang="en-US" sz="1400" dirty="0"/>
              <a:t>:[]</a:t>
            </a:r>
          </a:p>
          <a:p>
            <a:pPr marL="232828" indent="-232828"/>
            <a:r>
              <a:rPr lang="en-US" sz="1400" dirty="0"/>
              <a:t>         Network: {Prefix/Mask}</a:t>
            </a:r>
          </a:p>
          <a:p>
            <a:pPr marL="460375" indent="-460375"/>
            <a:r>
              <a:rPr lang="en-US" sz="1400" dirty="0"/>
              <a:t>	    Age:{</a:t>
            </a:r>
            <a:r>
              <a:rPr lang="en-US" sz="1400" dirty="0" err="1"/>
              <a:t>mm:dd:yyyy</a:t>
            </a:r>
            <a:r>
              <a:rPr lang="en-US" sz="1400" dirty="0"/>
              <a:t>}</a:t>
            </a:r>
          </a:p>
          <a:p>
            <a:pPr marL="460375" indent="-460375"/>
            <a:r>
              <a:rPr lang="en-US" sz="1400" dirty="0"/>
              <a:t>	    Validation:{</a:t>
            </a:r>
            <a:r>
              <a:rPr lang="en-US" sz="1400" dirty="0" err="1"/>
              <a:t>defacto,registered</a:t>
            </a:r>
            <a:r>
              <a:rPr lang="en-US" sz="1400" dirty="0"/>
              <a:t>}</a:t>
            </a:r>
          </a:p>
          <a:p>
            <a:pPr marL="460375" indent="-460375"/>
            <a:r>
              <a:rPr lang="en-US" sz="1400" dirty="0"/>
              <a:t>	    Contact:{Org, phone, </a:t>
            </a:r>
            <a:r>
              <a:rPr lang="en-US" sz="1400" dirty="0" err="1"/>
              <a:t>etc</a:t>
            </a:r>
            <a:r>
              <a:rPr lang="en-US" sz="1400" dirty="0"/>
              <a:t>}</a:t>
            </a:r>
          </a:p>
          <a:p>
            <a:pPr marL="227013" indent="-227013"/>
            <a:r>
              <a:rPr lang="en-US" sz="1400" dirty="0"/>
              <a:t>	Security:[]</a:t>
            </a:r>
          </a:p>
          <a:p>
            <a:pPr marL="227013" indent="-227013"/>
            <a:r>
              <a:rPr lang="en-US" sz="1400" dirty="0"/>
              <a:t>             RPKI: {yes/no}</a:t>
            </a:r>
          </a:p>
          <a:p>
            <a:pPr marL="227013" indent="-227013"/>
            <a:r>
              <a:rPr lang="en-US" sz="1400" dirty="0"/>
              <a:t>	Neighbor Segments:[]</a:t>
            </a:r>
          </a:p>
          <a:p>
            <a:pPr marL="227013" indent="-227013"/>
            <a:r>
              <a:rPr lang="en-US" sz="1400" dirty="0"/>
              <a:t>                Segment ID:{</a:t>
            </a:r>
            <a:r>
              <a:rPr lang="en-US" sz="1400" dirty="0" err="1"/>
              <a:t>Remote_ASN</a:t>
            </a:r>
            <a:r>
              <a:rPr lang="en-US" sz="1400" dirty="0"/>
              <a:t>}</a:t>
            </a:r>
          </a:p>
          <a:p>
            <a:pPr marL="227013" indent="-227013"/>
            <a:r>
              <a:rPr lang="en-US" sz="1400" dirty="0"/>
              <a:t>                   Local ASN: {</a:t>
            </a:r>
            <a:r>
              <a:rPr lang="en-US" sz="1400" dirty="0" err="1"/>
              <a:t>Local_ASN</a:t>
            </a:r>
            <a:r>
              <a:rPr lang="en-US" sz="1400" dirty="0"/>
              <a:t>}</a:t>
            </a:r>
          </a:p>
          <a:p>
            <a:pPr marL="227013" indent="-227013"/>
            <a:r>
              <a:rPr lang="en-US" sz="1400" dirty="0"/>
              <a:t>                   Transit Type: {peer, provider, customer, stub}</a:t>
            </a:r>
          </a:p>
          <a:p>
            <a:pPr marL="227013" indent="-227013"/>
            <a:r>
              <a:rPr lang="en-US" sz="1400" dirty="0"/>
              <a:t>                   Transit Cost: {rate}</a:t>
            </a:r>
          </a:p>
          <a:p>
            <a:pPr marL="460375" indent="-460375"/>
            <a:r>
              <a:rPr lang="en-US" sz="1400" dirty="0"/>
              <a:t>	          Age:{</a:t>
            </a:r>
            <a:r>
              <a:rPr lang="en-US" sz="1400" dirty="0" err="1"/>
              <a:t>mm:dd:yyyy</a:t>
            </a:r>
            <a:r>
              <a:rPr lang="en-US" sz="1400" dirty="0"/>
              <a:t>}</a:t>
            </a:r>
          </a:p>
          <a:p>
            <a:pPr marL="227013" indent="-227013"/>
            <a:r>
              <a:rPr lang="en-US" sz="1400" dirty="0"/>
              <a:t>	Country: {Country}</a:t>
            </a:r>
          </a:p>
          <a:p>
            <a:pPr marL="227013" indent="-227013"/>
            <a:r>
              <a:rPr lang="en-US" sz="1400" dirty="0"/>
              <a:t>    City: {City}</a:t>
            </a:r>
          </a:p>
          <a:p>
            <a:pPr marL="227013" indent="-227013"/>
            <a:r>
              <a:rPr lang="en-US" sz="1400" dirty="0"/>
              <a:t>	Routes: []</a:t>
            </a:r>
          </a:p>
          <a:p>
            <a:pPr marL="227013" indent="-227013"/>
            <a:r>
              <a:rPr lang="en-US" sz="1400" dirty="0"/>
              <a:t>         Network: {Prefix/Mask}</a:t>
            </a:r>
          </a:p>
          <a:p>
            <a:pPr marL="460375" indent="-460375"/>
            <a:r>
              <a:rPr lang="en-US" sz="1400" dirty="0"/>
              <a:t>	    AS_PATH:{</a:t>
            </a:r>
            <a:r>
              <a:rPr lang="en-US" sz="1400" dirty="0" err="1"/>
              <a:t>AS_Path</a:t>
            </a:r>
            <a:r>
              <a:rPr lang="en-US" sz="1400" dirty="0"/>
              <a:t>}</a:t>
            </a:r>
          </a:p>
          <a:p>
            <a:pPr marL="460375" indent="-460375"/>
            <a:r>
              <a:rPr lang="en-US" sz="1400" dirty="0"/>
              <a:t>	    Selection:{Primary/Alt}</a:t>
            </a:r>
          </a:p>
          <a:p>
            <a:pPr marL="460375" indent="-460375"/>
            <a:r>
              <a:rPr lang="en-US" sz="1400" dirty="0"/>
              <a:t>	    Age:{</a:t>
            </a:r>
            <a:r>
              <a:rPr lang="en-US" sz="1400" dirty="0" err="1"/>
              <a:t>mm:dd:yyyy</a:t>
            </a:r>
            <a:r>
              <a:rPr lang="en-US" sz="1400" dirty="0"/>
              <a:t>}   </a:t>
            </a:r>
          </a:p>
        </p:txBody>
      </p:sp>
      <p:sp>
        <p:nvSpPr>
          <p:cNvPr id="7" name="TextBox 6">
            <a:extLst>
              <a:ext uri="{FF2B5EF4-FFF2-40B4-BE49-F238E27FC236}">
                <a16:creationId xmlns:a16="http://schemas.microsoft.com/office/drawing/2014/main" id="{13703856-3170-BA57-7E29-68D7653A7164}"/>
              </a:ext>
            </a:extLst>
          </p:cNvPr>
          <p:cNvSpPr txBox="1"/>
          <p:nvPr/>
        </p:nvSpPr>
        <p:spPr>
          <a:xfrm>
            <a:off x="5967228" y="1613118"/>
            <a:ext cx="6096000" cy="2893100"/>
          </a:xfrm>
          <a:prstGeom prst="rect">
            <a:avLst/>
          </a:prstGeom>
          <a:noFill/>
        </p:spPr>
        <p:txBody>
          <a:bodyPr wrap="square">
            <a:spAutoFit/>
          </a:bodyPr>
          <a:lstStyle/>
          <a:p>
            <a:pPr marL="460375" indent="-460375"/>
            <a:r>
              <a:rPr lang="en-US" sz="1400" b="1" dirty="0" err="1"/>
              <a:t>Record_id</a:t>
            </a:r>
            <a:r>
              <a:rPr lang="en-US" sz="1400" b="1" dirty="0"/>
              <a:t> (private)</a:t>
            </a:r>
          </a:p>
          <a:p>
            <a:pPr marL="460375" indent="-460375"/>
            <a:r>
              <a:rPr lang="en-US" sz="1400" dirty="0"/>
              <a:t>        ASN: {ASN#}</a:t>
            </a:r>
          </a:p>
          <a:p>
            <a:pPr marL="460375" indent="-460375"/>
            <a:r>
              <a:rPr lang="en-US" sz="1400" dirty="0"/>
              <a:t>        Link: {Local ID}</a:t>
            </a:r>
          </a:p>
          <a:p>
            <a:pPr marL="460375" indent="-460375"/>
            <a:r>
              <a:rPr lang="en-US" sz="1400" dirty="0"/>
              <a:t>           Latency:[]</a:t>
            </a:r>
          </a:p>
          <a:p>
            <a:pPr marL="460375" indent="-460375"/>
            <a:r>
              <a:rPr lang="en-US" sz="1400" dirty="0"/>
              <a:t>               Current: {</a:t>
            </a:r>
            <a:r>
              <a:rPr lang="en-US" sz="1400" dirty="0" err="1"/>
              <a:t>ms</a:t>
            </a:r>
            <a:r>
              <a:rPr lang="en-US" sz="1400" dirty="0"/>
              <a:t>}</a:t>
            </a:r>
          </a:p>
          <a:p>
            <a:pPr marL="460375" indent="-460375"/>
            <a:r>
              <a:rPr lang="en-US" sz="1400" dirty="0"/>
              <a:t>               Historical: [</a:t>
            </a:r>
            <a:r>
              <a:rPr lang="en-US" sz="1400" dirty="0" err="1"/>
              <a:t>ms</a:t>
            </a:r>
            <a:r>
              <a:rPr lang="en-US" sz="1400" dirty="0"/>
              <a:t>]</a:t>
            </a:r>
          </a:p>
          <a:p>
            <a:pPr marL="460375" indent="-460375"/>
            <a:r>
              <a:rPr lang="en-US" sz="1400" dirty="0"/>
              <a:t>           Throughput: []</a:t>
            </a:r>
          </a:p>
          <a:p>
            <a:pPr marL="460375" indent="-460375"/>
            <a:r>
              <a:rPr lang="en-US" sz="1400" dirty="0"/>
              <a:t>               Current:{rate}</a:t>
            </a:r>
          </a:p>
          <a:p>
            <a:pPr marL="460375" indent="-460375"/>
            <a:r>
              <a:rPr lang="en-US" sz="1400" dirty="0"/>
              <a:t>               Historical:[rate]</a:t>
            </a:r>
          </a:p>
          <a:p>
            <a:pPr marL="460375" indent="-460375"/>
            <a:r>
              <a:rPr lang="en-US" sz="1400" dirty="0"/>
              <a:t>         </a:t>
            </a:r>
            <a:r>
              <a:rPr lang="en-US" sz="1400" dirty="0" err="1"/>
              <a:t>Adv_networks_private</a:t>
            </a:r>
            <a:r>
              <a:rPr lang="en-US" sz="1400" dirty="0"/>
              <a:t>:[]</a:t>
            </a:r>
          </a:p>
          <a:p>
            <a:pPr marL="460375" indent="-460375"/>
            <a:r>
              <a:rPr lang="en-US" sz="1400" dirty="0"/>
              <a:t>              Network: {Prefix/Mask}</a:t>
            </a:r>
          </a:p>
          <a:p>
            <a:pPr marL="460375" indent="-460375"/>
            <a:r>
              <a:rPr lang="en-US" sz="1400" dirty="0"/>
              <a:t>	        Age: {</a:t>
            </a:r>
            <a:r>
              <a:rPr lang="en-US" sz="1400" dirty="0" err="1"/>
              <a:t>mm:dd:yyyy</a:t>
            </a:r>
            <a:r>
              <a:rPr lang="en-US" sz="1400" dirty="0"/>
              <a:t>}</a:t>
            </a:r>
          </a:p>
          <a:p>
            <a:pPr marL="460375" indent="-460375"/>
            <a:r>
              <a:rPr lang="en-US" sz="1400" dirty="0"/>
              <a:t>	        Contact: {Org, phone, </a:t>
            </a:r>
            <a:r>
              <a:rPr lang="en-US" sz="1400" dirty="0" err="1"/>
              <a:t>etc</a:t>
            </a:r>
            <a:r>
              <a:rPr lang="en-US" sz="1400" dirty="0"/>
              <a:t>}</a:t>
            </a:r>
          </a:p>
        </p:txBody>
      </p:sp>
      <p:sp>
        <p:nvSpPr>
          <p:cNvPr id="8" name="PlaceHolder 1">
            <a:extLst>
              <a:ext uri="{FF2B5EF4-FFF2-40B4-BE49-F238E27FC236}">
                <a16:creationId xmlns:a16="http://schemas.microsoft.com/office/drawing/2014/main" id="{ED41811B-6A60-1AE6-AE84-A10FBE050B7C}"/>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9" name="TextBox 4">
            <a:extLst>
              <a:ext uri="{FF2B5EF4-FFF2-40B4-BE49-F238E27FC236}">
                <a16:creationId xmlns:a16="http://schemas.microsoft.com/office/drawing/2014/main" id="{AAA8193E-9772-6EE6-A83A-7E4358721554}"/>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Tree>
    <p:extLst>
      <p:ext uri="{BB962C8B-B14F-4D97-AF65-F5344CB8AC3E}">
        <p14:creationId xmlns:p14="http://schemas.microsoft.com/office/powerpoint/2010/main" val="1495133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F686DF-9D94-B043-5D99-1EB6729AFC40}"/>
              </a:ext>
            </a:extLst>
          </p:cNvPr>
          <p:cNvSpPr txBox="1"/>
          <p:nvPr/>
        </p:nvSpPr>
        <p:spPr>
          <a:xfrm>
            <a:off x="2286000" y="2467052"/>
            <a:ext cx="8463517" cy="2862322"/>
          </a:xfrm>
          <a:prstGeom prst="rect">
            <a:avLst/>
          </a:prstGeom>
          <a:noFill/>
        </p:spPr>
        <p:txBody>
          <a:bodyPr wrap="square" rtlCol="0">
            <a:spAutoFit/>
          </a:bodyPr>
          <a:lstStyle/>
          <a:p>
            <a:r>
              <a:rPr lang="en-US" sz="3600" dirty="0"/>
              <a:t>Experimental Approach:</a:t>
            </a:r>
          </a:p>
          <a:p>
            <a:endParaRPr lang="en-US" sz="3600" dirty="0"/>
          </a:p>
          <a:p>
            <a:r>
              <a:rPr lang="en-US" sz="3600" dirty="0"/>
              <a:t>1. Demonstrate Value</a:t>
            </a:r>
          </a:p>
          <a:p>
            <a:r>
              <a:rPr lang="en-US" sz="3600" dirty="0"/>
              <a:t>2. Demonstrate Equivalency</a:t>
            </a:r>
          </a:p>
          <a:p>
            <a:r>
              <a:rPr lang="en-US" sz="3600" dirty="0"/>
              <a:t>3. Estimate Performance Requirements</a:t>
            </a:r>
          </a:p>
        </p:txBody>
      </p:sp>
      <p:sp>
        <p:nvSpPr>
          <p:cNvPr id="7" name="PlaceHolder 1">
            <a:extLst>
              <a:ext uri="{FF2B5EF4-FFF2-40B4-BE49-F238E27FC236}">
                <a16:creationId xmlns:a16="http://schemas.microsoft.com/office/drawing/2014/main" id="{8FB13C38-8995-EBC3-8022-E378CAFAA79A}"/>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8" name="TextBox 4">
            <a:extLst>
              <a:ext uri="{FF2B5EF4-FFF2-40B4-BE49-F238E27FC236}">
                <a16:creationId xmlns:a16="http://schemas.microsoft.com/office/drawing/2014/main" id="{2503A038-6027-D92B-F521-F6DA31B1CAFD}"/>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Tree>
    <p:extLst>
      <p:ext uri="{BB962C8B-B14F-4D97-AF65-F5344CB8AC3E}">
        <p14:creationId xmlns:p14="http://schemas.microsoft.com/office/powerpoint/2010/main" val="3859497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4EF3-9E6F-4C49-AE38-24C236A7D005}"/>
              </a:ext>
            </a:extLst>
          </p:cNvPr>
          <p:cNvSpPr>
            <a:spLocks noGrp="1"/>
          </p:cNvSpPr>
          <p:nvPr>
            <p:ph type="title"/>
          </p:nvPr>
        </p:nvSpPr>
        <p:spPr>
          <a:xfrm>
            <a:off x="237595" y="1786688"/>
            <a:ext cx="11057860" cy="804960"/>
          </a:xfrm>
        </p:spPr>
        <p:txBody>
          <a:bodyPr/>
          <a:lstStyle/>
          <a:p>
            <a:r>
              <a:rPr lang="en-US" sz="2000" u="sng" dirty="0"/>
              <a:t>Route Selection Based on SLA Cost:</a:t>
            </a:r>
          </a:p>
        </p:txBody>
      </p:sp>
      <p:graphicFrame>
        <p:nvGraphicFramePr>
          <p:cNvPr id="4" name="Chart 3">
            <a:extLst>
              <a:ext uri="{FF2B5EF4-FFF2-40B4-BE49-F238E27FC236}">
                <a16:creationId xmlns:a16="http://schemas.microsoft.com/office/drawing/2014/main" id="{60E0A0F9-C8C4-F844-9303-D4D3E3E841CC}"/>
              </a:ext>
            </a:extLst>
          </p:cNvPr>
          <p:cNvGraphicFramePr/>
          <p:nvPr>
            <p:extLst>
              <p:ext uri="{D42A27DB-BD31-4B8C-83A1-F6EECF244321}">
                <p14:modId xmlns:p14="http://schemas.microsoft.com/office/powerpoint/2010/main" val="1474762440"/>
              </p:ext>
            </p:extLst>
          </p:nvPr>
        </p:nvGraphicFramePr>
        <p:xfrm>
          <a:off x="443720" y="3059246"/>
          <a:ext cx="4938045" cy="29936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D7529BCA-988A-C6C1-58DF-C317B70F3A09}"/>
              </a:ext>
            </a:extLst>
          </p:cNvPr>
          <p:cNvGraphicFramePr/>
          <p:nvPr>
            <p:extLst>
              <p:ext uri="{D42A27DB-BD31-4B8C-83A1-F6EECF244321}">
                <p14:modId xmlns:p14="http://schemas.microsoft.com/office/powerpoint/2010/main" val="2259582761"/>
              </p:ext>
            </p:extLst>
          </p:nvPr>
        </p:nvGraphicFramePr>
        <p:xfrm>
          <a:off x="6422602" y="3310016"/>
          <a:ext cx="4910540" cy="274284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7F327C36-5E4F-5EC9-A55B-44FDF4DE2A53}"/>
              </a:ext>
            </a:extLst>
          </p:cNvPr>
          <p:cNvSpPr txBox="1"/>
          <p:nvPr/>
        </p:nvSpPr>
        <p:spPr>
          <a:xfrm>
            <a:off x="443720" y="2386686"/>
            <a:ext cx="8360038" cy="923330"/>
          </a:xfrm>
          <a:prstGeom prst="rect">
            <a:avLst/>
          </a:prstGeom>
          <a:noFill/>
        </p:spPr>
        <p:txBody>
          <a:bodyPr wrap="square" rtlCol="0">
            <a:spAutoFit/>
          </a:bodyPr>
          <a:lstStyle/>
          <a:p>
            <a:pPr marL="342900" indent="-342900">
              <a:buFont typeface="+mj-lt"/>
              <a:buAutoNum type="arabicPeriod"/>
            </a:pPr>
            <a:r>
              <a:rPr lang="en-US" dirty="0"/>
              <a:t>ASNs randomly selected to report transit costs to global DB. </a:t>
            </a:r>
          </a:p>
          <a:p>
            <a:pPr marL="342900" indent="-342900">
              <a:buFont typeface="+mj-lt"/>
              <a:buAutoNum type="arabicPeriod"/>
            </a:pPr>
            <a:r>
              <a:rPr lang="en-US" dirty="0"/>
              <a:t>Routes assessed from a measurement node (modeled after Cloudflare).</a:t>
            </a:r>
          </a:p>
          <a:p>
            <a:pPr marL="342900" indent="-342900">
              <a:buFont typeface="+mj-lt"/>
              <a:buAutoNum type="arabicPeriod"/>
            </a:pPr>
            <a:r>
              <a:rPr lang="en-US" dirty="0"/>
              <a:t>Compare to Default BGP Selected route.</a:t>
            </a:r>
          </a:p>
        </p:txBody>
      </p:sp>
      <p:sp>
        <p:nvSpPr>
          <p:cNvPr id="3" name="PlaceHolder 1">
            <a:extLst>
              <a:ext uri="{FF2B5EF4-FFF2-40B4-BE49-F238E27FC236}">
                <a16:creationId xmlns:a16="http://schemas.microsoft.com/office/drawing/2014/main" id="{9D243C3D-685D-7431-ED00-08EDF4F0B5AB}"/>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9" name="TextBox 4">
            <a:extLst>
              <a:ext uri="{FF2B5EF4-FFF2-40B4-BE49-F238E27FC236}">
                <a16:creationId xmlns:a16="http://schemas.microsoft.com/office/drawing/2014/main" id="{71CCCAED-7854-D5B4-D51A-B17E34E5370A}"/>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10" name="TextBox 9">
            <a:extLst>
              <a:ext uri="{FF2B5EF4-FFF2-40B4-BE49-F238E27FC236}">
                <a16:creationId xmlns:a16="http://schemas.microsoft.com/office/drawing/2014/main" id="{EFEE3198-BFB6-7791-8AB9-D98977C431DA}"/>
              </a:ext>
            </a:extLst>
          </p:cNvPr>
          <p:cNvSpPr txBox="1"/>
          <p:nvPr/>
        </p:nvSpPr>
        <p:spPr>
          <a:xfrm>
            <a:off x="-72830" y="1406874"/>
            <a:ext cx="4608661" cy="584775"/>
          </a:xfrm>
          <a:prstGeom prst="rect">
            <a:avLst/>
          </a:prstGeom>
          <a:noFill/>
        </p:spPr>
        <p:txBody>
          <a:bodyPr wrap="square" rtlCol="0">
            <a:spAutoFit/>
          </a:bodyPr>
          <a:lstStyle/>
          <a:p>
            <a:r>
              <a:rPr lang="en-US" sz="3200" b="1" dirty="0"/>
              <a:t>Demonstrate Value:</a:t>
            </a:r>
          </a:p>
        </p:txBody>
      </p:sp>
    </p:spTree>
    <p:extLst>
      <p:ext uri="{BB962C8B-B14F-4D97-AF65-F5344CB8AC3E}">
        <p14:creationId xmlns:p14="http://schemas.microsoft.com/office/powerpoint/2010/main" val="3685025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9" name="Picture 8"/>
          <p:cNvPicPr/>
          <p:nvPr/>
        </p:nvPicPr>
        <p:blipFill>
          <a:blip r:embed="rId3"/>
          <a:stretch/>
        </p:blipFill>
        <p:spPr>
          <a:xfrm>
            <a:off x="2649600" y="2448000"/>
            <a:ext cx="6284880" cy="3241080"/>
          </a:xfrm>
          <a:prstGeom prst="rect">
            <a:avLst/>
          </a:prstGeom>
          <a:ln w="0">
            <a:noFill/>
          </a:ln>
        </p:spPr>
      </p:pic>
      <p:sp>
        <p:nvSpPr>
          <p:cNvPr id="591" name="TextBox 10"/>
          <p:cNvSpPr/>
          <p:nvPr/>
        </p:nvSpPr>
        <p:spPr>
          <a:xfrm>
            <a:off x="326598" y="2012506"/>
            <a:ext cx="4816875" cy="39865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2000" b="0" u="sng" strike="noStrike" spc="-1" dirty="0">
                <a:solidFill>
                  <a:srgbClr val="000000"/>
                </a:solidFill>
                <a:latin typeface="Calibri"/>
              </a:rPr>
              <a:t>Topology and Path Validation:</a:t>
            </a:r>
            <a:endParaRPr lang="en-US" sz="2000" b="0" u="sng" strike="noStrike" spc="-1" dirty="0">
              <a:latin typeface="Arial"/>
            </a:endParaRPr>
          </a:p>
        </p:txBody>
      </p:sp>
      <p:sp>
        <p:nvSpPr>
          <p:cNvPr id="2" name="PlaceHolder 1">
            <a:extLst>
              <a:ext uri="{FF2B5EF4-FFF2-40B4-BE49-F238E27FC236}">
                <a16:creationId xmlns:a16="http://schemas.microsoft.com/office/drawing/2014/main" id="{4F8BBBC7-E34B-1ADF-F9E0-630D8396AE72}"/>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A7F6ECBE-A991-9FCB-5151-5AB5EF9C6DA8}"/>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4" name="TextBox 3">
            <a:extLst>
              <a:ext uri="{FF2B5EF4-FFF2-40B4-BE49-F238E27FC236}">
                <a16:creationId xmlns:a16="http://schemas.microsoft.com/office/drawing/2014/main" id="{B54368F9-45CC-3D74-549F-2A9A80CBD482}"/>
              </a:ext>
            </a:extLst>
          </p:cNvPr>
          <p:cNvSpPr txBox="1"/>
          <p:nvPr/>
        </p:nvSpPr>
        <p:spPr>
          <a:xfrm>
            <a:off x="-72830" y="1406874"/>
            <a:ext cx="4608661" cy="584775"/>
          </a:xfrm>
          <a:prstGeom prst="rect">
            <a:avLst/>
          </a:prstGeom>
          <a:noFill/>
        </p:spPr>
        <p:txBody>
          <a:bodyPr wrap="square" rtlCol="0">
            <a:spAutoFit/>
          </a:bodyPr>
          <a:lstStyle/>
          <a:p>
            <a:r>
              <a:rPr lang="en-US" sz="3200" b="1" dirty="0"/>
              <a:t>Demonstrate Value: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B43C4A7-7B5E-62FE-73A2-6EAD0379B3F1}"/>
              </a:ext>
            </a:extLst>
          </p:cNvPr>
          <p:cNvGraphicFramePr/>
          <p:nvPr>
            <p:extLst>
              <p:ext uri="{D42A27DB-BD31-4B8C-83A1-F6EECF244321}">
                <p14:modId xmlns:p14="http://schemas.microsoft.com/office/powerpoint/2010/main" val="307438839"/>
              </p:ext>
            </p:extLst>
          </p:nvPr>
        </p:nvGraphicFramePr>
        <p:xfrm>
          <a:off x="300928" y="1991649"/>
          <a:ext cx="4377398" cy="22824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5">
            <a:extLst>
              <a:ext uri="{FF2B5EF4-FFF2-40B4-BE49-F238E27FC236}">
                <a16:creationId xmlns:a16="http://schemas.microsoft.com/office/drawing/2014/main" id="{6913550D-C7CA-94E0-B9D4-2CF601E20ECE}"/>
              </a:ext>
            </a:extLst>
          </p:cNvPr>
          <p:cNvGraphicFramePr/>
          <p:nvPr>
            <p:extLst>
              <p:ext uri="{D42A27DB-BD31-4B8C-83A1-F6EECF244321}">
                <p14:modId xmlns:p14="http://schemas.microsoft.com/office/powerpoint/2010/main" val="3693937447"/>
              </p:ext>
            </p:extLst>
          </p:nvPr>
        </p:nvGraphicFramePr>
        <p:xfrm>
          <a:off x="6096000" y="1617323"/>
          <a:ext cx="4890600" cy="29923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4">
            <a:extLst>
              <a:ext uri="{FF2B5EF4-FFF2-40B4-BE49-F238E27FC236}">
                <a16:creationId xmlns:a16="http://schemas.microsoft.com/office/drawing/2014/main" id="{B65C9195-417F-BEFB-E435-21A94FB0C64E}"/>
              </a:ext>
            </a:extLst>
          </p:cNvPr>
          <p:cNvGraphicFramePr/>
          <p:nvPr>
            <p:extLst>
              <p:ext uri="{D42A27DB-BD31-4B8C-83A1-F6EECF244321}">
                <p14:modId xmlns:p14="http://schemas.microsoft.com/office/powerpoint/2010/main" val="2449100253"/>
              </p:ext>
            </p:extLst>
          </p:nvPr>
        </p:nvGraphicFramePr>
        <p:xfrm>
          <a:off x="300928" y="4039292"/>
          <a:ext cx="4571640" cy="2505567"/>
        </p:xfrm>
        <a:graphic>
          <a:graphicData uri="http://schemas.openxmlformats.org/drawingml/2006/chart">
            <c:chart xmlns:c="http://schemas.openxmlformats.org/drawingml/2006/chart" xmlns:r="http://schemas.openxmlformats.org/officeDocument/2006/relationships" r:id="rId5"/>
          </a:graphicData>
        </a:graphic>
      </p:graphicFrame>
      <p:sp>
        <p:nvSpPr>
          <p:cNvPr id="3" name="PlaceHolder 1">
            <a:extLst>
              <a:ext uri="{FF2B5EF4-FFF2-40B4-BE49-F238E27FC236}">
                <a16:creationId xmlns:a16="http://schemas.microsoft.com/office/drawing/2014/main" id="{2662FD1B-DE7A-6ED2-1959-D3750E1A6FAD}"/>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9" name="TextBox 4">
            <a:extLst>
              <a:ext uri="{FF2B5EF4-FFF2-40B4-BE49-F238E27FC236}">
                <a16:creationId xmlns:a16="http://schemas.microsoft.com/office/drawing/2014/main" id="{B04284E3-FF90-44EB-79A5-E741D1B2DBB1}"/>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10" name="TextBox 9">
            <a:extLst>
              <a:ext uri="{FF2B5EF4-FFF2-40B4-BE49-F238E27FC236}">
                <a16:creationId xmlns:a16="http://schemas.microsoft.com/office/drawing/2014/main" id="{001A6C15-E3F7-ED05-AE21-C16956FF7B73}"/>
              </a:ext>
            </a:extLst>
          </p:cNvPr>
          <p:cNvSpPr txBox="1"/>
          <p:nvPr/>
        </p:nvSpPr>
        <p:spPr>
          <a:xfrm>
            <a:off x="-72830" y="1406874"/>
            <a:ext cx="4608661" cy="584775"/>
          </a:xfrm>
          <a:prstGeom prst="rect">
            <a:avLst/>
          </a:prstGeom>
          <a:noFill/>
        </p:spPr>
        <p:txBody>
          <a:bodyPr wrap="square" rtlCol="0">
            <a:spAutoFit/>
          </a:bodyPr>
          <a:lstStyle/>
          <a:p>
            <a:r>
              <a:rPr lang="en-US" sz="3200" b="1" dirty="0"/>
              <a:t>Demonstrate Value:</a:t>
            </a:r>
          </a:p>
        </p:txBody>
      </p:sp>
    </p:spTree>
    <p:extLst>
      <p:ext uri="{BB962C8B-B14F-4D97-AF65-F5344CB8AC3E}">
        <p14:creationId xmlns:p14="http://schemas.microsoft.com/office/powerpoint/2010/main" val="118629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4" descr="Chart, bar chart&#10;&#10;Description automatically generated"/>
          <p:cNvPicPr/>
          <p:nvPr/>
        </p:nvPicPr>
        <p:blipFill>
          <a:blip r:embed="rId3"/>
          <a:stretch/>
        </p:blipFill>
        <p:spPr>
          <a:xfrm>
            <a:off x="1168560" y="2282400"/>
            <a:ext cx="4996800" cy="3112200"/>
          </a:xfrm>
          <a:prstGeom prst="rect">
            <a:avLst/>
          </a:prstGeom>
          <a:ln w="0">
            <a:noFill/>
          </a:ln>
        </p:spPr>
      </p:pic>
      <p:pic>
        <p:nvPicPr>
          <p:cNvPr id="149" name="Picture 5" descr="Chart, pie chart&#10;&#10;Description automatically generated"/>
          <p:cNvPicPr/>
          <p:nvPr/>
        </p:nvPicPr>
        <p:blipFill>
          <a:blip r:embed="rId4"/>
          <a:stretch/>
        </p:blipFill>
        <p:spPr>
          <a:xfrm>
            <a:off x="6206400" y="2287440"/>
            <a:ext cx="4816800" cy="3107160"/>
          </a:xfrm>
          <a:prstGeom prst="rect">
            <a:avLst/>
          </a:prstGeom>
          <a:ln w="0">
            <a:noFill/>
          </a:ln>
        </p:spPr>
      </p:pic>
      <p:sp>
        <p:nvSpPr>
          <p:cNvPr id="150" name="TextBox 6"/>
          <p:cNvSpPr/>
          <p:nvPr/>
        </p:nvSpPr>
        <p:spPr>
          <a:xfrm>
            <a:off x="7843680" y="6339600"/>
            <a:ext cx="8486280" cy="24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000" b="0" strike="noStrike" spc="-1">
                <a:solidFill>
                  <a:srgbClr val="000000"/>
                </a:solidFill>
                <a:latin typeface="Calibri"/>
              </a:rPr>
              <a:t>https://www.broadbandgenie.co.uk/blog/20180409-wifi-router-security-survey</a:t>
            </a:r>
            <a:endParaRPr lang="en-US" sz="1000" b="0" strike="noStrike" spc="-1">
              <a:latin typeface="Arial"/>
            </a:endParaRPr>
          </a:p>
        </p:txBody>
      </p:sp>
      <p:sp>
        <p:nvSpPr>
          <p:cNvPr id="151" name="TextBox 7"/>
          <p:cNvSpPr/>
          <p:nvPr/>
        </p:nvSpPr>
        <p:spPr>
          <a:xfrm>
            <a:off x="751680" y="1635840"/>
            <a:ext cx="94586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Consumer’s rarely participate in their own security.</a:t>
            </a:r>
            <a:endParaRPr lang="en-US" sz="1800" b="0" strike="noStrike" spc="-1">
              <a:latin typeface="Arial"/>
            </a:endParaRPr>
          </a:p>
        </p:txBody>
      </p:sp>
      <p:sp>
        <p:nvSpPr>
          <p:cNvPr id="2" name="PlaceHolder 1">
            <a:extLst>
              <a:ext uri="{FF2B5EF4-FFF2-40B4-BE49-F238E27FC236}">
                <a16:creationId xmlns:a16="http://schemas.microsoft.com/office/drawing/2014/main" id="{D1A22A7D-2D0A-A351-E419-42271987894B}"/>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SOHO Networks</a:t>
            </a:r>
            <a:endParaRPr lang="en-US" sz="4000" spc="-1" dirty="0">
              <a:solidFill>
                <a:srgbClr val="000000"/>
              </a:solidFill>
              <a:latin typeface="Calibri"/>
            </a:endParaRPr>
          </a:p>
        </p:txBody>
      </p:sp>
      <p:sp>
        <p:nvSpPr>
          <p:cNvPr id="3" name="TextBox 2">
            <a:extLst>
              <a:ext uri="{FF2B5EF4-FFF2-40B4-BE49-F238E27FC236}">
                <a16:creationId xmlns:a16="http://schemas.microsoft.com/office/drawing/2014/main" id="{971D6B46-B87A-7975-477E-597149F10312}"/>
              </a:ext>
            </a:extLst>
          </p:cNvPr>
          <p:cNvSpPr txBox="1"/>
          <p:nvPr/>
        </p:nvSpPr>
        <p:spPr>
          <a:xfrm>
            <a:off x="1772156" y="5721069"/>
            <a:ext cx="8666570" cy="369332"/>
          </a:xfrm>
          <a:prstGeom prst="rect">
            <a:avLst/>
          </a:prstGeom>
          <a:noFill/>
        </p:spPr>
        <p:txBody>
          <a:bodyPr wrap="square" rtlCol="0">
            <a:spAutoFit/>
          </a:bodyPr>
          <a:lstStyle/>
          <a:p>
            <a:pPr algn="ctr"/>
            <a:r>
              <a:rPr lang="en-US" dirty="0">
                <a:solidFill>
                  <a:srgbClr val="FF0000"/>
                </a:solidFill>
              </a:rPr>
              <a:t>No clear incentive for this to change.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5" name="Picture 4"/>
          <p:cNvPicPr/>
          <p:nvPr/>
        </p:nvPicPr>
        <p:blipFill>
          <a:blip r:embed="rId3"/>
          <a:stretch/>
        </p:blipFill>
        <p:spPr>
          <a:xfrm>
            <a:off x="2929035" y="3215627"/>
            <a:ext cx="5659890" cy="2929680"/>
          </a:xfrm>
          <a:prstGeom prst="rect">
            <a:avLst/>
          </a:prstGeom>
          <a:ln w="0">
            <a:noFill/>
          </a:ln>
        </p:spPr>
      </p:pic>
      <p:sp>
        <p:nvSpPr>
          <p:cNvPr id="579" name="TextBox 11"/>
          <p:cNvSpPr/>
          <p:nvPr/>
        </p:nvSpPr>
        <p:spPr>
          <a:xfrm>
            <a:off x="281833" y="1985201"/>
            <a:ext cx="9486948" cy="126043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2000" b="0" u="sng" strike="noStrike" spc="-1" dirty="0">
                <a:solidFill>
                  <a:srgbClr val="000000"/>
                </a:solidFill>
                <a:latin typeface="Calibri"/>
              </a:rPr>
              <a:t>Comparison to RPKI:</a:t>
            </a:r>
            <a:br>
              <a:rPr lang="en-US" sz="2000" b="0" u="sng" strike="noStrike" spc="-1" dirty="0">
                <a:solidFill>
                  <a:srgbClr val="000000"/>
                </a:solidFill>
                <a:latin typeface="Calibri"/>
              </a:rPr>
            </a:br>
            <a:endParaRPr lang="en-US" sz="2000" b="0" u="sng" strike="noStrike" spc="-1" dirty="0">
              <a:solidFill>
                <a:srgbClr val="000000"/>
              </a:solidFill>
              <a:latin typeface="Calibri"/>
            </a:endParaRPr>
          </a:p>
          <a:p>
            <a:pPr>
              <a:lnSpc>
                <a:spcPct val="100000"/>
              </a:lnSpc>
              <a:buNone/>
            </a:pPr>
            <a:r>
              <a:rPr lang="en-US" spc="-1" dirty="0">
                <a:solidFill>
                  <a:srgbClr val="000000"/>
                </a:solidFill>
                <a:latin typeface="Calibri"/>
              </a:rPr>
              <a:t>1. Nodes randomly selected for deployment and recorded to redeploy comparison approach on.</a:t>
            </a:r>
          </a:p>
          <a:p>
            <a:pPr>
              <a:lnSpc>
                <a:spcPct val="100000"/>
              </a:lnSpc>
              <a:buNone/>
            </a:pPr>
            <a:r>
              <a:rPr lang="en-US" sz="1800" b="0" strike="noStrike" spc="-1" dirty="0">
                <a:solidFill>
                  <a:srgbClr val="000000"/>
                </a:solidFill>
                <a:latin typeface="Calibri"/>
              </a:rPr>
              <a:t>2. Launch prefix hijack, record routing table results for presen</a:t>
            </a:r>
            <a:r>
              <a:rPr lang="en-US" spc="-1" dirty="0">
                <a:solidFill>
                  <a:srgbClr val="000000"/>
                </a:solidFill>
                <a:latin typeface="Calibri"/>
              </a:rPr>
              <a:t>ce of hijacked route.</a:t>
            </a:r>
            <a:endParaRPr lang="en-US" sz="1800" b="0" strike="noStrike" spc="-1" dirty="0">
              <a:latin typeface="Arial"/>
            </a:endParaRPr>
          </a:p>
        </p:txBody>
      </p:sp>
      <p:sp>
        <p:nvSpPr>
          <p:cNvPr id="2" name="TextBox 1">
            <a:extLst>
              <a:ext uri="{FF2B5EF4-FFF2-40B4-BE49-F238E27FC236}">
                <a16:creationId xmlns:a16="http://schemas.microsoft.com/office/drawing/2014/main" id="{50D092C5-5930-2938-5933-E35E1C991EFB}"/>
              </a:ext>
            </a:extLst>
          </p:cNvPr>
          <p:cNvSpPr txBox="1"/>
          <p:nvPr/>
        </p:nvSpPr>
        <p:spPr>
          <a:xfrm>
            <a:off x="670321" y="6251336"/>
            <a:ext cx="10972800" cy="276999"/>
          </a:xfrm>
          <a:prstGeom prst="rect">
            <a:avLst/>
          </a:prstGeom>
          <a:noFill/>
        </p:spPr>
        <p:txBody>
          <a:bodyPr wrap="square" rtlCol="0">
            <a:spAutoFit/>
          </a:bodyPr>
          <a:lstStyle/>
          <a:p>
            <a:r>
              <a:rPr lang="en-US" sz="1200" dirty="0"/>
              <a:t>Note: Value below 1to1 line reflect a rounding reduction for random selection. Values above reflect security being extended to downstream non-participants.</a:t>
            </a:r>
          </a:p>
        </p:txBody>
      </p:sp>
      <p:sp>
        <p:nvSpPr>
          <p:cNvPr id="3" name="PlaceHolder 1">
            <a:extLst>
              <a:ext uri="{FF2B5EF4-FFF2-40B4-BE49-F238E27FC236}">
                <a16:creationId xmlns:a16="http://schemas.microsoft.com/office/drawing/2014/main" id="{86036AF3-3640-C9C8-AE2D-77B0E112C238}"/>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4" name="TextBox 4">
            <a:extLst>
              <a:ext uri="{FF2B5EF4-FFF2-40B4-BE49-F238E27FC236}">
                <a16:creationId xmlns:a16="http://schemas.microsoft.com/office/drawing/2014/main" id="{2AFECAD9-EAF5-D0B9-345C-FD64617E5025}"/>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5" name="TextBox 4">
            <a:extLst>
              <a:ext uri="{FF2B5EF4-FFF2-40B4-BE49-F238E27FC236}">
                <a16:creationId xmlns:a16="http://schemas.microsoft.com/office/drawing/2014/main" id="{3AF28B8E-0C9B-4967-C434-03FDE8DEEB20}"/>
              </a:ext>
            </a:extLst>
          </p:cNvPr>
          <p:cNvSpPr txBox="1"/>
          <p:nvPr/>
        </p:nvSpPr>
        <p:spPr>
          <a:xfrm>
            <a:off x="-72830" y="1406874"/>
            <a:ext cx="5413573" cy="584775"/>
          </a:xfrm>
          <a:prstGeom prst="rect">
            <a:avLst/>
          </a:prstGeom>
          <a:noFill/>
        </p:spPr>
        <p:txBody>
          <a:bodyPr wrap="square" rtlCol="0">
            <a:spAutoFit/>
          </a:bodyPr>
          <a:lstStyle/>
          <a:p>
            <a:r>
              <a:rPr lang="en-US" sz="3200" b="1" dirty="0"/>
              <a:t>Demonstrate Equivalency: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FE1C0AF-5898-A11D-A6B9-F68319446173}"/>
              </a:ext>
            </a:extLst>
          </p:cNvPr>
          <p:cNvGraphicFramePr>
            <a:graphicFrameLocks/>
          </p:cNvGraphicFramePr>
          <p:nvPr>
            <p:extLst>
              <p:ext uri="{D42A27DB-BD31-4B8C-83A1-F6EECF244321}">
                <p14:modId xmlns:p14="http://schemas.microsoft.com/office/powerpoint/2010/main" val="1711733541"/>
              </p:ext>
            </p:extLst>
          </p:nvPr>
        </p:nvGraphicFramePr>
        <p:xfrm>
          <a:off x="191318" y="2785731"/>
          <a:ext cx="5273280" cy="35321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847BE271-E975-5A11-03F0-DC751A9D2927}"/>
              </a:ext>
            </a:extLst>
          </p:cNvPr>
          <p:cNvGraphicFramePr>
            <a:graphicFrameLocks/>
          </p:cNvGraphicFramePr>
          <p:nvPr>
            <p:extLst>
              <p:ext uri="{D42A27DB-BD31-4B8C-83A1-F6EECF244321}">
                <p14:modId xmlns:p14="http://schemas.microsoft.com/office/powerpoint/2010/main" val="1674863006"/>
              </p:ext>
            </p:extLst>
          </p:nvPr>
        </p:nvGraphicFramePr>
        <p:xfrm>
          <a:off x="6096000" y="3532132"/>
          <a:ext cx="5051871" cy="2785729"/>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68B4DC40-3F1C-227E-A187-CA119F914318}"/>
              </a:ext>
            </a:extLst>
          </p:cNvPr>
          <p:cNvSpPr txBox="1"/>
          <p:nvPr/>
        </p:nvSpPr>
        <p:spPr>
          <a:xfrm>
            <a:off x="191318" y="2462565"/>
            <a:ext cx="9537405" cy="646331"/>
          </a:xfrm>
          <a:prstGeom prst="rect">
            <a:avLst/>
          </a:prstGeom>
          <a:noFill/>
        </p:spPr>
        <p:txBody>
          <a:bodyPr wrap="square" rtlCol="0">
            <a:spAutoFit/>
          </a:bodyPr>
          <a:lstStyle/>
          <a:p>
            <a:pPr marL="342900" indent="-342900">
              <a:buFont typeface="+mj-lt"/>
              <a:buAutoNum type="arabicPeriod"/>
            </a:pPr>
            <a:r>
              <a:rPr lang="en-US" dirty="0"/>
              <a:t>Measured processing times across varying rates of updates being received.</a:t>
            </a:r>
          </a:p>
          <a:p>
            <a:pPr marL="342900" indent="-342900">
              <a:buFont typeface="+mj-lt"/>
              <a:buAutoNum type="arabicPeriod"/>
            </a:pPr>
            <a:r>
              <a:rPr lang="en-US" dirty="0"/>
              <a:t>Used steady state throughput to calculate queue capacity and peak processing rates.</a:t>
            </a:r>
          </a:p>
        </p:txBody>
      </p:sp>
      <p:sp>
        <p:nvSpPr>
          <p:cNvPr id="3" name="PlaceHolder 1">
            <a:extLst>
              <a:ext uri="{FF2B5EF4-FFF2-40B4-BE49-F238E27FC236}">
                <a16:creationId xmlns:a16="http://schemas.microsoft.com/office/drawing/2014/main" id="{81FAFDE9-DC67-9394-F71D-04F800BAF33E}"/>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9" name="TextBox 4">
            <a:extLst>
              <a:ext uri="{FF2B5EF4-FFF2-40B4-BE49-F238E27FC236}">
                <a16:creationId xmlns:a16="http://schemas.microsoft.com/office/drawing/2014/main" id="{CE828F0B-1DD6-CEF5-A9B4-30DE12442F16}"/>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10" name="TextBox 9">
            <a:extLst>
              <a:ext uri="{FF2B5EF4-FFF2-40B4-BE49-F238E27FC236}">
                <a16:creationId xmlns:a16="http://schemas.microsoft.com/office/drawing/2014/main" id="{B7672BDD-E9C4-226F-C526-88693D032FF5}"/>
              </a:ext>
            </a:extLst>
          </p:cNvPr>
          <p:cNvSpPr txBox="1"/>
          <p:nvPr/>
        </p:nvSpPr>
        <p:spPr>
          <a:xfrm>
            <a:off x="-72830" y="1406874"/>
            <a:ext cx="4608661" cy="584775"/>
          </a:xfrm>
          <a:prstGeom prst="rect">
            <a:avLst/>
          </a:prstGeom>
          <a:noFill/>
        </p:spPr>
        <p:txBody>
          <a:bodyPr wrap="square" rtlCol="0">
            <a:spAutoFit/>
          </a:bodyPr>
          <a:lstStyle/>
          <a:p>
            <a:r>
              <a:rPr lang="en-US" sz="3200" b="1" dirty="0"/>
              <a:t>Assess Performance:</a:t>
            </a:r>
          </a:p>
        </p:txBody>
      </p:sp>
    </p:spTree>
    <p:extLst>
      <p:ext uri="{BB962C8B-B14F-4D97-AF65-F5344CB8AC3E}">
        <p14:creationId xmlns:p14="http://schemas.microsoft.com/office/powerpoint/2010/main" val="304643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6FAF-B2FE-13F7-D612-8790A56E548D}"/>
              </a:ext>
            </a:extLst>
          </p:cNvPr>
          <p:cNvSpPr>
            <a:spLocks noGrp="1"/>
          </p:cNvSpPr>
          <p:nvPr>
            <p:ph type="title"/>
          </p:nvPr>
        </p:nvSpPr>
        <p:spPr>
          <a:xfrm>
            <a:off x="64736" y="1999027"/>
            <a:ext cx="7262037" cy="804960"/>
          </a:xfrm>
        </p:spPr>
        <p:txBody>
          <a:bodyPr/>
          <a:lstStyle/>
          <a:p>
            <a:r>
              <a:rPr lang="en-US" sz="2000" u="sng" dirty="0"/>
              <a:t>Comparing to global metrics:</a:t>
            </a:r>
          </a:p>
        </p:txBody>
      </p:sp>
      <p:pic>
        <p:nvPicPr>
          <p:cNvPr id="5" name="Picture 4">
            <a:extLst>
              <a:ext uri="{FF2B5EF4-FFF2-40B4-BE49-F238E27FC236}">
                <a16:creationId xmlns:a16="http://schemas.microsoft.com/office/drawing/2014/main" id="{BFF928B4-A982-FF1A-F9C6-13E86A3FA0C8}"/>
              </a:ext>
            </a:extLst>
          </p:cNvPr>
          <p:cNvPicPr>
            <a:picLocks noChangeAspect="1"/>
          </p:cNvPicPr>
          <p:nvPr/>
        </p:nvPicPr>
        <p:blipFill>
          <a:blip r:embed="rId3"/>
          <a:stretch>
            <a:fillRect/>
          </a:stretch>
        </p:blipFill>
        <p:spPr>
          <a:xfrm>
            <a:off x="223018" y="2628140"/>
            <a:ext cx="11745964" cy="2962688"/>
          </a:xfrm>
          <a:prstGeom prst="rect">
            <a:avLst/>
          </a:prstGeom>
        </p:spPr>
      </p:pic>
      <p:sp>
        <p:nvSpPr>
          <p:cNvPr id="3" name="PlaceHolder 1">
            <a:extLst>
              <a:ext uri="{FF2B5EF4-FFF2-40B4-BE49-F238E27FC236}">
                <a16:creationId xmlns:a16="http://schemas.microsoft.com/office/drawing/2014/main" id="{0DD8876F-E659-7236-5623-676DFC74568C}"/>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4" name="TextBox 4">
            <a:extLst>
              <a:ext uri="{FF2B5EF4-FFF2-40B4-BE49-F238E27FC236}">
                <a16:creationId xmlns:a16="http://schemas.microsoft.com/office/drawing/2014/main" id="{9910B5A9-753D-C98B-6C07-3EFE28E7AA1D}"/>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6" name="TextBox 5">
            <a:extLst>
              <a:ext uri="{FF2B5EF4-FFF2-40B4-BE49-F238E27FC236}">
                <a16:creationId xmlns:a16="http://schemas.microsoft.com/office/drawing/2014/main" id="{A1F6A5F7-A24E-A874-5E5F-A9A18EF0274B}"/>
              </a:ext>
            </a:extLst>
          </p:cNvPr>
          <p:cNvSpPr txBox="1"/>
          <p:nvPr/>
        </p:nvSpPr>
        <p:spPr>
          <a:xfrm>
            <a:off x="-72830" y="1406874"/>
            <a:ext cx="4608661" cy="584775"/>
          </a:xfrm>
          <a:prstGeom prst="rect">
            <a:avLst/>
          </a:prstGeom>
          <a:noFill/>
        </p:spPr>
        <p:txBody>
          <a:bodyPr wrap="square" rtlCol="0">
            <a:spAutoFit/>
          </a:bodyPr>
          <a:lstStyle/>
          <a:p>
            <a:r>
              <a:rPr lang="en-US" sz="3200" b="1" dirty="0"/>
              <a:t>Assess Performance:</a:t>
            </a:r>
          </a:p>
        </p:txBody>
      </p:sp>
      <p:sp>
        <p:nvSpPr>
          <p:cNvPr id="8" name="Rectangle 7">
            <a:extLst>
              <a:ext uri="{FF2B5EF4-FFF2-40B4-BE49-F238E27FC236}">
                <a16:creationId xmlns:a16="http://schemas.microsoft.com/office/drawing/2014/main" id="{CA436931-82B7-96BE-86B6-07B146F0A625}"/>
              </a:ext>
            </a:extLst>
          </p:cNvPr>
          <p:cNvSpPr/>
          <p:nvPr/>
        </p:nvSpPr>
        <p:spPr>
          <a:xfrm>
            <a:off x="6433168" y="3797946"/>
            <a:ext cx="4628644" cy="2751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57EEDE-DCF3-C8CD-42A0-B41BED2FFD39}"/>
              </a:ext>
            </a:extLst>
          </p:cNvPr>
          <p:cNvSpPr/>
          <p:nvPr/>
        </p:nvSpPr>
        <p:spPr>
          <a:xfrm>
            <a:off x="9095447" y="4073075"/>
            <a:ext cx="1547744" cy="2751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737890-BE1E-8CA9-2822-FBA32A5886C1}"/>
              </a:ext>
            </a:extLst>
          </p:cNvPr>
          <p:cNvSpPr/>
          <p:nvPr/>
        </p:nvSpPr>
        <p:spPr>
          <a:xfrm>
            <a:off x="9095447" y="4929469"/>
            <a:ext cx="1632804" cy="2751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228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2C8B0-DC05-E083-AA85-301E0A967243}"/>
              </a:ext>
            </a:extLst>
          </p:cNvPr>
          <p:cNvSpPr>
            <a:spLocks noGrp="1"/>
          </p:cNvSpPr>
          <p:nvPr>
            <p:ph type="title"/>
          </p:nvPr>
        </p:nvSpPr>
        <p:spPr>
          <a:xfrm>
            <a:off x="0" y="1382869"/>
            <a:ext cx="9335386" cy="804960"/>
          </a:xfrm>
        </p:spPr>
        <p:txBody>
          <a:bodyPr/>
          <a:lstStyle/>
          <a:p>
            <a:r>
              <a:rPr lang="en-US" sz="2000" u="sng" dirty="0"/>
              <a:t>Global DB Network Requirements:</a:t>
            </a:r>
          </a:p>
        </p:txBody>
      </p:sp>
      <p:pic>
        <p:nvPicPr>
          <p:cNvPr id="5" name="Picture 4">
            <a:extLst>
              <a:ext uri="{FF2B5EF4-FFF2-40B4-BE49-F238E27FC236}">
                <a16:creationId xmlns:a16="http://schemas.microsoft.com/office/drawing/2014/main" id="{09566FCA-EEBA-8CD0-1C4D-FA9698A3FBED}"/>
              </a:ext>
            </a:extLst>
          </p:cNvPr>
          <p:cNvPicPr>
            <a:picLocks noChangeAspect="1"/>
          </p:cNvPicPr>
          <p:nvPr/>
        </p:nvPicPr>
        <p:blipFill>
          <a:blip r:embed="rId3"/>
          <a:stretch>
            <a:fillRect/>
          </a:stretch>
        </p:blipFill>
        <p:spPr>
          <a:xfrm>
            <a:off x="3503424" y="2045729"/>
            <a:ext cx="8510850" cy="4491067"/>
          </a:xfrm>
          <a:prstGeom prst="rect">
            <a:avLst/>
          </a:prstGeom>
        </p:spPr>
      </p:pic>
      <p:sp>
        <p:nvSpPr>
          <p:cNvPr id="3" name="PlaceHolder 1">
            <a:extLst>
              <a:ext uri="{FF2B5EF4-FFF2-40B4-BE49-F238E27FC236}">
                <a16:creationId xmlns:a16="http://schemas.microsoft.com/office/drawing/2014/main" id="{91E3BC00-61F0-5149-28F4-C9F8E1551E50}"/>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4" name="TextBox 4">
            <a:extLst>
              <a:ext uri="{FF2B5EF4-FFF2-40B4-BE49-F238E27FC236}">
                <a16:creationId xmlns:a16="http://schemas.microsoft.com/office/drawing/2014/main" id="{13D906E3-B908-FEC2-F9E6-E6268020F1B4}"/>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6" name="Rectangle 5">
            <a:extLst>
              <a:ext uri="{FF2B5EF4-FFF2-40B4-BE49-F238E27FC236}">
                <a16:creationId xmlns:a16="http://schemas.microsoft.com/office/drawing/2014/main" id="{698D3203-9CF4-9DDB-6DE1-E5C320C5BBC2}"/>
              </a:ext>
            </a:extLst>
          </p:cNvPr>
          <p:cNvSpPr/>
          <p:nvPr/>
        </p:nvSpPr>
        <p:spPr>
          <a:xfrm>
            <a:off x="7932828" y="3091157"/>
            <a:ext cx="3153071" cy="4046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86CEC7B-962A-DD42-F3FB-517D114195B6}"/>
              </a:ext>
            </a:extLst>
          </p:cNvPr>
          <p:cNvSpPr/>
          <p:nvPr/>
        </p:nvSpPr>
        <p:spPr>
          <a:xfrm>
            <a:off x="7932827" y="4686655"/>
            <a:ext cx="3153071" cy="4046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077B92-3224-4BA1-053E-1ECF00181230}"/>
              </a:ext>
            </a:extLst>
          </p:cNvPr>
          <p:cNvSpPr/>
          <p:nvPr/>
        </p:nvSpPr>
        <p:spPr>
          <a:xfrm>
            <a:off x="7943459" y="5713628"/>
            <a:ext cx="3153071" cy="4046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33FB3AE-3B18-D708-A649-D4F3E1D9D03D}"/>
              </a:ext>
            </a:extLst>
          </p:cNvPr>
          <p:cNvSpPr txBox="1"/>
          <p:nvPr/>
        </p:nvSpPr>
        <p:spPr>
          <a:xfrm>
            <a:off x="11085899" y="3108791"/>
            <a:ext cx="347958" cy="369332"/>
          </a:xfrm>
          <a:prstGeom prst="rect">
            <a:avLst/>
          </a:prstGeom>
          <a:noFill/>
        </p:spPr>
        <p:txBody>
          <a:bodyPr wrap="square" rtlCol="0">
            <a:spAutoFit/>
          </a:bodyPr>
          <a:lstStyle/>
          <a:p>
            <a:r>
              <a:rPr lang="en-US" dirty="0">
                <a:solidFill>
                  <a:srgbClr val="FF0000"/>
                </a:solidFill>
              </a:rPr>
              <a:t>1</a:t>
            </a:r>
          </a:p>
        </p:txBody>
      </p:sp>
      <p:sp>
        <p:nvSpPr>
          <p:cNvPr id="10" name="TextBox 9">
            <a:extLst>
              <a:ext uri="{FF2B5EF4-FFF2-40B4-BE49-F238E27FC236}">
                <a16:creationId xmlns:a16="http://schemas.microsoft.com/office/drawing/2014/main" id="{CBC703BE-4F6D-D935-F6B6-3E6A7AB8DA7B}"/>
              </a:ext>
            </a:extLst>
          </p:cNvPr>
          <p:cNvSpPr txBox="1"/>
          <p:nvPr/>
        </p:nvSpPr>
        <p:spPr>
          <a:xfrm>
            <a:off x="11106902" y="4704289"/>
            <a:ext cx="347958" cy="369332"/>
          </a:xfrm>
          <a:prstGeom prst="rect">
            <a:avLst/>
          </a:prstGeom>
          <a:noFill/>
        </p:spPr>
        <p:txBody>
          <a:bodyPr wrap="square" rtlCol="0">
            <a:spAutoFit/>
          </a:bodyPr>
          <a:lstStyle/>
          <a:p>
            <a:r>
              <a:rPr lang="en-US" dirty="0">
                <a:solidFill>
                  <a:srgbClr val="FF0000"/>
                </a:solidFill>
              </a:rPr>
              <a:t>2</a:t>
            </a:r>
          </a:p>
        </p:txBody>
      </p:sp>
      <p:sp>
        <p:nvSpPr>
          <p:cNvPr id="11" name="TextBox 10">
            <a:extLst>
              <a:ext uri="{FF2B5EF4-FFF2-40B4-BE49-F238E27FC236}">
                <a16:creationId xmlns:a16="http://schemas.microsoft.com/office/drawing/2014/main" id="{7A9B9F31-6580-9856-C132-3AC7D1CB08D2}"/>
              </a:ext>
            </a:extLst>
          </p:cNvPr>
          <p:cNvSpPr txBox="1"/>
          <p:nvPr/>
        </p:nvSpPr>
        <p:spPr>
          <a:xfrm>
            <a:off x="11131686" y="5731262"/>
            <a:ext cx="347958" cy="369332"/>
          </a:xfrm>
          <a:prstGeom prst="rect">
            <a:avLst/>
          </a:prstGeom>
          <a:noFill/>
        </p:spPr>
        <p:txBody>
          <a:bodyPr wrap="square" rtlCol="0">
            <a:spAutoFit/>
          </a:bodyPr>
          <a:lstStyle/>
          <a:p>
            <a:r>
              <a:rPr lang="en-US" dirty="0">
                <a:solidFill>
                  <a:srgbClr val="FF0000"/>
                </a:solidFill>
              </a:rPr>
              <a:t>3</a:t>
            </a:r>
          </a:p>
        </p:txBody>
      </p:sp>
      <p:sp>
        <p:nvSpPr>
          <p:cNvPr id="14" name="TextBox 13">
            <a:extLst>
              <a:ext uri="{FF2B5EF4-FFF2-40B4-BE49-F238E27FC236}">
                <a16:creationId xmlns:a16="http://schemas.microsoft.com/office/drawing/2014/main" id="{0B6F467D-DB46-2410-DD24-508CC8561137}"/>
              </a:ext>
            </a:extLst>
          </p:cNvPr>
          <p:cNvSpPr txBox="1"/>
          <p:nvPr/>
        </p:nvSpPr>
        <p:spPr>
          <a:xfrm>
            <a:off x="0" y="3091157"/>
            <a:ext cx="4478282" cy="261610"/>
          </a:xfrm>
          <a:prstGeom prst="rect">
            <a:avLst/>
          </a:prstGeom>
          <a:noFill/>
        </p:spPr>
        <p:txBody>
          <a:bodyPr wrap="square">
            <a:spAutoFit/>
          </a:bodyPr>
          <a:lstStyle/>
          <a:p>
            <a:r>
              <a:rPr lang="en-US" sz="1100" dirty="0"/>
              <a:t>75042 ASNs*2400Updates/s*275bytes=49.53 Gb/s </a:t>
            </a:r>
          </a:p>
        </p:txBody>
      </p:sp>
      <p:sp>
        <p:nvSpPr>
          <p:cNvPr id="15" name="TextBox 14">
            <a:extLst>
              <a:ext uri="{FF2B5EF4-FFF2-40B4-BE49-F238E27FC236}">
                <a16:creationId xmlns:a16="http://schemas.microsoft.com/office/drawing/2014/main" id="{D010C996-FBD8-19A7-3019-DC5EF060FB48}"/>
              </a:ext>
            </a:extLst>
          </p:cNvPr>
          <p:cNvSpPr txBox="1"/>
          <p:nvPr/>
        </p:nvSpPr>
        <p:spPr>
          <a:xfrm>
            <a:off x="0" y="4670172"/>
            <a:ext cx="4478282" cy="430887"/>
          </a:xfrm>
          <a:prstGeom prst="rect">
            <a:avLst/>
          </a:prstGeom>
          <a:noFill/>
        </p:spPr>
        <p:txBody>
          <a:bodyPr wrap="square">
            <a:spAutoFit/>
          </a:bodyPr>
          <a:lstStyle/>
          <a:p>
            <a:r>
              <a:rPr lang="en-US" sz="1100" dirty="0"/>
              <a:t>75042 ASNs*1380 Path </a:t>
            </a:r>
            <a:r>
              <a:rPr lang="en-US" sz="1100" dirty="0" err="1"/>
              <a:t>chgs</a:t>
            </a:r>
            <a:r>
              <a:rPr lang="en-US" sz="1100" dirty="0"/>
              <a:t>/s*275bytes</a:t>
            </a:r>
          </a:p>
          <a:p>
            <a:r>
              <a:rPr lang="en-US" sz="1100" dirty="0"/>
              <a:t>*11 </a:t>
            </a:r>
            <a:r>
              <a:rPr lang="en-US" sz="1100" dirty="0" err="1"/>
              <a:t>AS_Length</a:t>
            </a:r>
            <a:r>
              <a:rPr lang="en-US" sz="1100" dirty="0"/>
              <a:t>=313.3 Gb/s </a:t>
            </a:r>
          </a:p>
        </p:txBody>
      </p:sp>
    </p:spTree>
    <p:extLst>
      <p:ext uri="{BB962C8B-B14F-4D97-AF65-F5344CB8AC3E}">
        <p14:creationId xmlns:p14="http://schemas.microsoft.com/office/powerpoint/2010/main" val="4115642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23B5-D4E8-D374-85D5-8F948FA0CD3C}"/>
              </a:ext>
            </a:extLst>
          </p:cNvPr>
          <p:cNvSpPr>
            <a:spLocks noGrp="1"/>
          </p:cNvSpPr>
          <p:nvPr>
            <p:ph type="title"/>
          </p:nvPr>
        </p:nvSpPr>
        <p:spPr>
          <a:xfrm>
            <a:off x="131135" y="2015457"/>
            <a:ext cx="5964865" cy="804960"/>
          </a:xfrm>
        </p:spPr>
        <p:txBody>
          <a:bodyPr/>
          <a:lstStyle/>
          <a:p>
            <a:r>
              <a:rPr lang="en-US" sz="2000" u="sng" dirty="0"/>
              <a:t>Measuring Server Load:</a:t>
            </a:r>
          </a:p>
        </p:txBody>
      </p:sp>
      <p:graphicFrame>
        <p:nvGraphicFramePr>
          <p:cNvPr id="4" name="Chart 3">
            <a:extLst>
              <a:ext uri="{FF2B5EF4-FFF2-40B4-BE49-F238E27FC236}">
                <a16:creationId xmlns:a16="http://schemas.microsoft.com/office/drawing/2014/main" id="{51C56399-7A2C-C719-04E2-20E957455A11}"/>
              </a:ext>
            </a:extLst>
          </p:cNvPr>
          <p:cNvGraphicFramePr>
            <a:graphicFrameLocks/>
          </p:cNvGraphicFramePr>
          <p:nvPr>
            <p:extLst>
              <p:ext uri="{D42A27DB-BD31-4B8C-83A1-F6EECF244321}">
                <p14:modId xmlns:p14="http://schemas.microsoft.com/office/powerpoint/2010/main" val="2592042833"/>
              </p:ext>
            </p:extLst>
          </p:nvPr>
        </p:nvGraphicFramePr>
        <p:xfrm>
          <a:off x="3008127" y="3429000"/>
          <a:ext cx="5562604" cy="253008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7587C81-CA7C-69C6-230D-B1791667516D}"/>
              </a:ext>
            </a:extLst>
          </p:cNvPr>
          <p:cNvSpPr txBox="1"/>
          <p:nvPr/>
        </p:nvSpPr>
        <p:spPr>
          <a:xfrm>
            <a:off x="281057" y="2666469"/>
            <a:ext cx="6241312" cy="646331"/>
          </a:xfrm>
          <a:prstGeom prst="rect">
            <a:avLst/>
          </a:prstGeom>
          <a:noFill/>
        </p:spPr>
        <p:txBody>
          <a:bodyPr wrap="square" rtlCol="0">
            <a:spAutoFit/>
          </a:bodyPr>
          <a:lstStyle/>
          <a:p>
            <a:pPr marL="342900" indent="-342900">
              <a:buAutoNum type="arabicPeriod"/>
            </a:pPr>
            <a:r>
              <a:rPr lang="en-US" dirty="0"/>
              <a:t>Topology Generated Traffic Approach</a:t>
            </a:r>
          </a:p>
          <a:p>
            <a:pPr marL="342900" indent="-342900">
              <a:buAutoNum type="arabicPeriod"/>
            </a:pPr>
            <a:r>
              <a:rPr lang="en-US" dirty="0"/>
              <a:t>Traffic Generator Direct Approach</a:t>
            </a:r>
          </a:p>
        </p:txBody>
      </p:sp>
      <p:sp>
        <p:nvSpPr>
          <p:cNvPr id="3" name="TextBox 2">
            <a:extLst>
              <a:ext uri="{FF2B5EF4-FFF2-40B4-BE49-F238E27FC236}">
                <a16:creationId xmlns:a16="http://schemas.microsoft.com/office/drawing/2014/main" id="{DB775137-CD2C-2BAE-CE26-9F56EDF9AD67}"/>
              </a:ext>
            </a:extLst>
          </p:cNvPr>
          <p:cNvSpPr txBox="1"/>
          <p:nvPr/>
        </p:nvSpPr>
        <p:spPr>
          <a:xfrm>
            <a:off x="131135" y="6176880"/>
            <a:ext cx="5136780" cy="369332"/>
          </a:xfrm>
          <a:prstGeom prst="rect">
            <a:avLst/>
          </a:prstGeom>
          <a:noFill/>
        </p:spPr>
        <p:txBody>
          <a:bodyPr wrap="square" rtlCol="0">
            <a:spAutoFit/>
          </a:bodyPr>
          <a:lstStyle/>
          <a:p>
            <a:r>
              <a:rPr lang="en-US" dirty="0"/>
              <a:t>Average BGP Update Metrics: 173,347 Req/sec</a:t>
            </a:r>
          </a:p>
        </p:txBody>
      </p:sp>
      <p:sp>
        <p:nvSpPr>
          <p:cNvPr id="8" name="TextBox 7">
            <a:extLst>
              <a:ext uri="{FF2B5EF4-FFF2-40B4-BE49-F238E27FC236}">
                <a16:creationId xmlns:a16="http://schemas.microsoft.com/office/drawing/2014/main" id="{E5C6893C-1E26-CB79-033B-71A54F7FAFC1}"/>
              </a:ext>
            </a:extLst>
          </p:cNvPr>
          <p:cNvSpPr txBox="1"/>
          <p:nvPr/>
        </p:nvSpPr>
        <p:spPr>
          <a:xfrm>
            <a:off x="5921448" y="6176880"/>
            <a:ext cx="5826642" cy="369332"/>
          </a:xfrm>
          <a:prstGeom prst="rect">
            <a:avLst/>
          </a:prstGeom>
          <a:noFill/>
        </p:spPr>
        <p:txBody>
          <a:bodyPr wrap="square" rtlCol="0">
            <a:spAutoFit/>
          </a:bodyPr>
          <a:lstStyle/>
          <a:p>
            <a:r>
              <a:rPr lang="en-US" dirty="0"/>
              <a:t>Peak Event BGP Update Metrics: 4.7B Req/sec</a:t>
            </a:r>
          </a:p>
        </p:txBody>
      </p:sp>
      <p:sp>
        <p:nvSpPr>
          <p:cNvPr id="9" name="PlaceHolder 1">
            <a:extLst>
              <a:ext uri="{FF2B5EF4-FFF2-40B4-BE49-F238E27FC236}">
                <a16:creationId xmlns:a16="http://schemas.microsoft.com/office/drawing/2014/main" id="{33DDE64A-971B-D950-7D5C-832FF2689F9A}"/>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10" name="TextBox 4">
            <a:extLst>
              <a:ext uri="{FF2B5EF4-FFF2-40B4-BE49-F238E27FC236}">
                <a16:creationId xmlns:a16="http://schemas.microsoft.com/office/drawing/2014/main" id="{E90747D7-0D09-E7C8-3550-0AD337EC314C}"/>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11" name="TextBox 10">
            <a:extLst>
              <a:ext uri="{FF2B5EF4-FFF2-40B4-BE49-F238E27FC236}">
                <a16:creationId xmlns:a16="http://schemas.microsoft.com/office/drawing/2014/main" id="{0ABF4B9D-11A0-78A6-257F-2501E3ABA407}"/>
              </a:ext>
            </a:extLst>
          </p:cNvPr>
          <p:cNvSpPr txBox="1"/>
          <p:nvPr/>
        </p:nvSpPr>
        <p:spPr>
          <a:xfrm>
            <a:off x="-72830" y="1406874"/>
            <a:ext cx="4608661" cy="584775"/>
          </a:xfrm>
          <a:prstGeom prst="rect">
            <a:avLst/>
          </a:prstGeom>
          <a:noFill/>
        </p:spPr>
        <p:txBody>
          <a:bodyPr wrap="square" rtlCol="0">
            <a:spAutoFit/>
          </a:bodyPr>
          <a:lstStyle/>
          <a:p>
            <a:r>
              <a:rPr lang="en-US" sz="3200" b="1" dirty="0"/>
              <a:t>Assess Performance:</a:t>
            </a:r>
          </a:p>
        </p:txBody>
      </p:sp>
    </p:spTree>
    <p:extLst>
      <p:ext uri="{BB962C8B-B14F-4D97-AF65-F5344CB8AC3E}">
        <p14:creationId xmlns:p14="http://schemas.microsoft.com/office/powerpoint/2010/main" val="25099078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EB488E-5673-A2DE-0F7E-5A64F94FB007}"/>
              </a:ext>
            </a:extLst>
          </p:cNvPr>
          <p:cNvSpPr txBox="1"/>
          <p:nvPr/>
        </p:nvSpPr>
        <p:spPr>
          <a:xfrm>
            <a:off x="6624083" y="1722475"/>
            <a:ext cx="5819553" cy="4093428"/>
          </a:xfrm>
          <a:prstGeom prst="rect">
            <a:avLst/>
          </a:prstGeom>
          <a:noFill/>
        </p:spPr>
        <p:txBody>
          <a:bodyPr wrap="square" rtlCol="0">
            <a:spAutoFit/>
          </a:bodyPr>
          <a:lstStyle/>
          <a:p>
            <a:r>
              <a:rPr lang="en-US" sz="2000" u="sng" dirty="0"/>
              <a:t>Discussion:</a:t>
            </a:r>
          </a:p>
          <a:p>
            <a:endParaRPr lang="en-US" sz="2000" u="sng" dirty="0"/>
          </a:p>
          <a:p>
            <a:pPr marL="457200" indent="-457200">
              <a:buFont typeface="+mj-lt"/>
              <a:buAutoNum type="arabicPeriod"/>
            </a:pPr>
            <a:r>
              <a:rPr lang="en-US" sz="2000" dirty="0"/>
              <a:t>Opportunities for Processing Improvement</a:t>
            </a:r>
          </a:p>
          <a:p>
            <a:pPr marL="914400" lvl="1" indent="-457200">
              <a:buFont typeface="+mj-lt"/>
              <a:buAutoNum type="arabicPeriod"/>
            </a:pPr>
            <a:r>
              <a:rPr lang="en-US" sz="2000" dirty="0"/>
              <a:t>Router Integration</a:t>
            </a:r>
          </a:p>
          <a:p>
            <a:pPr marL="914400" lvl="1" indent="-457200">
              <a:buFont typeface="+mj-lt"/>
              <a:buAutoNum type="arabicPeriod"/>
            </a:pPr>
            <a:r>
              <a:rPr lang="en-US" sz="2000" dirty="0"/>
              <a:t>Table Action Validation Only</a:t>
            </a:r>
          </a:p>
          <a:p>
            <a:pPr marL="914400" lvl="1" indent="-457200">
              <a:buFont typeface="+mj-lt"/>
              <a:buAutoNum type="arabicPeriod"/>
            </a:pPr>
            <a:r>
              <a:rPr lang="en-US" sz="2000" dirty="0"/>
              <a:t>Local Cache</a:t>
            </a:r>
          </a:p>
          <a:p>
            <a:pPr marL="914400" lvl="1" indent="-457200">
              <a:buFont typeface="+mj-lt"/>
              <a:buAutoNum type="arabicPeriod"/>
            </a:pPr>
            <a:endParaRPr lang="en-US" sz="2000" dirty="0"/>
          </a:p>
          <a:p>
            <a:pPr marL="914400" lvl="1" indent="-457200">
              <a:buFont typeface="+mj-lt"/>
              <a:buAutoNum type="arabicPeriod"/>
            </a:pPr>
            <a:endParaRPr lang="en-US" sz="2000" u="sng" dirty="0"/>
          </a:p>
          <a:p>
            <a:pPr marL="457200" indent="-457200">
              <a:buFont typeface="+mj-lt"/>
              <a:buAutoNum type="arabicPeriod"/>
            </a:pPr>
            <a:r>
              <a:rPr lang="en-US" sz="2000" dirty="0"/>
              <a:t>Distributed Architecture</a:t>
            </a:r>
          </a:p>
          <a:p>
            <a:pPr marL="914400" lvl="1" indent="-457200">
              <a:buFont typeface="+mj-lt"/>
              <a:buAutoNum type="arabicPeriod"/>
            </a:pPr>
            <a:r>
              <a:rPr lang="en-US" sz="2000" dirty="0"/>
              <a:t>Minimize latency</a:t>
            </a:r>
          </a:p>
          <a:p>
            <a:pPr marL="914400" lvl="1" indent="-457200">
              <a:buFont typeface="+mj-lt"/>
              <a:buAutoNum type="arabicPeriod"/>
            </a:pPr>
            <a:r>
              <a:rPr lang="en-US" sz="2000" dirty="0"/>
              <a:t>Local Cache</a:t>
            </a:r>
          </a:p>
          <a:p>
            <a:pPr marL="914400" lvl="1" indent="-457200">
              <a:buFont typeface="+mj-lt"/>
              <a:buAutoNum type="arabicPeriod"/>
            </a:pPr>
            <a:r>
              <a:rPr lang="en-US" sz="2000" dirty="0"/>
              <a:t>Redundancy</a:t>
            </a:r>
          </a:p>
          <a:p>
            <a:pPr marL="914400" lvl="1" indent="-457200">
              <a:buFont typeface="+mj-lt"/>
              <a:buAutoNum type="arabicPeriod"/>
            </a:pPr>
            <a:r>
              <a:rPr lang="en-US" sz="2000" dirty="0"/>
              <a:t>Record Size (#’s)</a:t>
            </a:r>
          </a:p>
        </p:txBody>
      </p:sp>
      <p:sp>
        <p:nvSpPr>
          <p:cNvPr id="3" name="PlaceHolder 1">
            <a:extLst>
              <a:ext uri="{FF2B5EF4-FFF2-40B4-BE49-F238E27FC236}">
                <a16:creationId xmlns:a16="http://schemas.microsoft.com/office/drawing/2014/main" id="{669771FC-57E2-FAA5-EF69-5CF4683865DA}"/>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7" name="TextBox 4">
            <a:extLst>
              <a:ext uri="{FF2B5EF4-FFF2-40B4-BE49-F238E27FC236}">
                <a16:creationId xmlns:a16="http://schemas.microsoft.com/office/drawing/2014/main" id="{EAB2A337-595E-93D0-EF79-9D5F6042EC57}"/>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
        <p:nvSpPr>
          <p:cNvPr id="2" name="TextBox 1">
            <a:extLst>
              <a:ext uri="{FF2B5EF4-FFF2-40B4-BE49-F238E27FC236}">
                <a16:creationId xmlns:a16="http://schemas.microsoft.com/office/drawing/2014/main" id="{CF5E9974-4A4B-19A9-9AD7-CE19F46EB964}"/>
              </a:ext>
            </a:extLst>
          </p:cNvPr>
          <p:cNvSpPr txBox="1"/>
          <p:nvPr/>
        </p:nvSpPr>
        <p:spPr>
          <a:xfrm>
            <a:off x="276447" y="1745688"/>
            <a:ext cx="5819553" cy="2031325"/>
          </a:xfrm>
          <a:prstGeom prst="rect">
            <a:avLst/>
          </a:prstGeom>
          <a:noFill/>
        </p:spPr>
        <p:txBody>
          <a:bodyPr wrap="square" rtlCol="0">
            <a:spAutoFit/>
          </a:bodyPr>
          <a:lstStyle/>
          <a:p>
            <a:r>
              <a:rPr lang="en-US" u="sng" dirty="0"/>
              <a:t>What Approach Demonstrates:</a:t>
            </a:r>
          </a:p>
          <a:p>
            <a:pPr marL="342900" indent="-342900">
              <a:buAutoNum type="arabicPeriod"/>
            </a:pPr>
            <a:r>
              <a:rPr lang="en-US" dirty="0"/>
              <a:t>Provide value up front to incentivize adoption</a:t>
            </a:r>
          </a:p>
          <a:p>
            <a:pPr marL="342900" indent="-342900">
              <a:buAutoNum type="arabicPeriod"/>
            </a:pPr>
            <a:r>
              <a:rPr lang="en-US" dirty="0"/>
              <a:t>Demonstrates opportunity for additional value to grow</a:t>
            </a:r>
          </a:p>
          <a:p>
            <a:pPr marL="342900" indent="-342900">
              <a:buAutoNum type="arabicPeriod"/>
            </a:pPr>
            <a:r>
              <a:rPr lang="en-US" dirty="0"/>
              <a:t>Can leverage opportunities to increase initial value (measured data vs. reported data)</a:t>
            </a:r>
          </a:p>
          <a:p>
            <a:pPr marL="342900" indent="-342900">
              <a:buAutoNum type="arabicPeriod"/>
            </a:pPr>
            <a:r>
              <a:rPr lang="en-US" dirty="0"/>
              <a:t>Feasible design</a:t>
            </a:r>
          </a:p>
        </p:txBody>
      </p:sp>
    </p:spTree>
    <p:extLst>
      <p:ext uri="{BB962C8B-B14F-4D97-AF65-F5344CB8AC3E}">
        <p14:creationId xmlns:p14="http://schemas.microsoft.com/office/powerpoint/2010/main" val="38451694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2"/>
          <p:cNvSpPr>
            <a:spLocks noGrp="1"/>
          </p:cNvSpPr>
          <p:nvPr>
            <p:ph/>
          </p:nvPr>
        </p:nvSpPr>
        <p:spPr>
          <a:xfrm>
            <a:off x="657326" y="1985048"/>
            <a:ext cx="10515240" cy="4350960"/>
          </a:xfrm>
          <a:prstGeom prst="rect">
            <a:avLst/>
          </a:prstGeom>
          <a:noFill/>
          <a:ln w="0">
            <a:noFill/>
          </a:ln>
        </p:spPr>
        <p:txBody>
          <a:bodyPr anchor="t">
            <a:noAutofit/>
          </a:bodyPr>
          <a:lstStyle/>
          <a:p>
            <a:pPr marL="0" indent="0">
              <a:lnSpc>
                <a:spcPct val="90000"/>
              </a:lnSpc>
              <a:spcBef>
                <a:spcPts val="1001"/>
              </a:spcBef>
              <a:buClr>
                <a:srgbClr val="000000"/>
              </a:buClr>
              <a:buNone/>
            </a:pPr>
            <a:r>
              <a:rPr lang="en-US" sz="2800" b="0" u="sng" strike="noStrike" spc="-1" dirty="0">
                <a:solidFill>
                  <a:srgbClr val="000000"/>
                </a:solidFill>
                <a:latin typeface="Calibri"/>
              </a:rPr>
              <a:t>Main Contributions</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Proposal for new BGP security approach that focuses on deployment incentives.</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Working prototype design using proxy/</a:t>
            </a:r>
            <a:r>
              <a:rPr lang="en-US" sz="2400" b="0" strike="noStrike" spc="-1" dirty="0" err="1">
                <a:solidFill>
                  <a:srgbClr val="000000"/>
                </a:solidFill>
                <a:latin typeface="Calibri"/>
              </a:rPr>
              <a:t>db</a:t>
            </a:r>
            <a:r>
              <a:rPr lang="en-US" sz="2400" b="0" strike="noStrike" spc="-1" dirty="0">
                <a:solidFill>
                  <a:srgbClr val="000000"/>
                </a:solidFill>
                <a:latin typeface="Calibri"/>
              </a:rPr>
              <a:t> to demonstrate feasibility and functionality</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Demonstrated equivalent designs to RPKI could be implemented while greatly increasing incentives for adoption</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Demonstrated how new security paradigms could be built on top of routing database with a proof-of-concept measurement based on security deployment.</a:t>
            </a:r>
          </a:p>
        </p:txBody>
      </p:sp>
      <p:sp>
        <p:nvSpPr>
          <p:cNvPr id="2" name="PlaceHolder 1">
            <a:extLst>
              <a:ext uri="{FF2B5EF4-FFF2-40B4-BE49-F238E27FC236}">
                <a16:creationId xmlns:a16="http://schemas.microsoft.com/office/drawing/2014/main" id="{F3C08BF0-838B-B469-67A4-42E2926F9CC5}"/>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28D320DD-AABE-5496-F344-AB6123DF2D07}"/>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PlaceHolder 2"/>
          <p:cNvSpPr>
            <a:spLocks noGrp="1"/>
          </p:cNvSpPr>
          <p:nvPr>
            <p:ph/>
          </p:nvPr>
        </p:nvSpPr>
        <p:spPr>
          <a:xfrm>
            <a:off x="822240" y="3080880"/>
            <a:ext cx="10515240" cy="1103040"/>
          </a:xfrm>
          <a:prstGeom prst="rect">
            <a:avLst/>
          </a:prstGeom>
          <a:noFill/>
          <a:ln w="0">
            <a:noFill/>
          </a:ln>
        </p:spPr>
        <p:txBody>
          <a:bodyPr anchor="t">
            <a:normAutofit/>
          </a:bodyPr>
          <a:lstStyle/>
          <a:p>
            <a:pPr algn="ctr">
              <a:lnSpc>
                <a:spcPct val="90000"/>
              </a:lnSpc>
              <a:spcBef>
                <a:spcPts val="1001"/>
              </a:spcBef>
              <a:buNone/>
              <a:tabLst>
                <a:tab pos="0" algn="l"/>
              </a:tabLst>
            </a:pPr>
            <a:r>
              <a:rPr lang="en-US" sz="6600" b="0" strike="noStrike" spc="-1" dirty="0">
                <a:solidFill>
                  <a:srgbClr val="000000"/>
                </a:solidFill>
                <a:latin typeface="Calibri"/>
              </a:rPr>
              <a:t>Conclusion</a:t>
            </a:r>
          </a:p>
        </p:txBody>
      </p:sp>
      <p:sp>
        <p:nvSpPr>
          <p:cNvPr id="2" name="PlaceHolder 1">
            <a:extLst>
              <a:ext uri="{FF2B5EF4-FFF2-40B4-BE49-F238E27FC236}">
                <a16:creationId xmlns:a16="http://schemas.microsoft.com/office/drawing/2014/main" id="{30F2B6D6-11B7-8D7B-1D6F-EB412D5EF680}"/>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Conclusion</a:t>
            </a:r>
            <a:endParaRPr lang="en-US" sz="4000" spc="-1" dirty="0">
              <a:solidFill>
                <a:srgbClr val="000000"/>
              </a:solidFill>
              <a:latin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601236AA-7731-A5AF-636C-E465448DBA60}"/>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Conclusion</a:t>
            </a:r>
            <a:endParaRPr lang="en-US" sz="4000" spc="-1" dirty="0">
              <a:solidFill>
                <a:srgbClr val="000000"/>
              </a:solidFill>
              <a:latin typeface="Calibri"/>
            </a:endParaRPr>
          </a:p>
        </p:txBody>
      </p:sp>
      <p:sp>
        <p:nvSpPr>
          <p:cNvPr id="5" name="PlaceHolder 2">
            <a:extLst>
              <a:ext uri="{FF2B5EF4-FFF2-40B4-BE49-F238E27FC236}">
                <a16:creationId xmlns:a16="http://schemas.microsoft.com/office/drawing/2014/main" id="{D63C12EF-8B91-999A-73CF-55A56259A71C}"/>
              </a:ext>
            </a:extLst>
          </p:cNvPr>
          <p:cNvSpPr txBox="1">
            <a:spLocks/>
          </p:cNvSpPr>
          <p:nvPr/>
        </p:nvSpPr>
        <p:spPr>
          <a:xfrm>
            <a:off x="657326" y="1985048"/>
            <a:ext cx="10515240" cy="4350960"/>
          </a:xfrm>
          <a:prstGeom prst="rect">
            <a:avLst/>
          </a:prstGeom>
          <a:noFill/>
          <a:ln w="0">
            <a:noFill/>
          </a:ln>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nSpc>
                <a:spcPct val="90000"/>
              </a:lnSpc>
              <a:spcBef>
                <a:spcPts val="499"/>
              </a:spcBef>
              <a:buClr>
                <a:srgbClr val="000000"/>
              </a:buClr>
            </a:pPr>
            <a:r>
              <a:rPr lang="en-US" sz="2400" kern="0" spc="-1" dirty="0">
                <a:solidFill>
                  <a:srgbClr val="000000"/>
                </a:solidFill>
                <a:latin typeface="Calibri"/>
              </a:rPr>
              <a:t>The desire for security is not a strong enough incentive on its own.</a:t>
            </a:r>
          </a:p>
          <a:p>
            <a:pPr lvl="1">
              <a:lnSpc>
                <a:spcPct val="90000"/>
              </a:lnSpc>
              <a:spcBef>
                <a:spcPts val="499"/>
              </a:spcBef>
              <a:buClr>
                <a:srgbClr val="000000"/>
              </a:buClr>
            </a:pPr>
            <a:endParaRPr lang="en-US" sz="2400" kern="0" spc="-1" dirty="0">
              <a:solidFill>
                <a:srgbClr val="000000"/>
              </a:solidFill>
              <a:latin typeface="Calibri"/>
            </a:endParaRPr>
          </a:p>
          <a:p>
            <a:pPr lvl="1">
              <a:lnSpc>
                <a:spcPct val="90000"/>
              </a:lnSpc>
              <a:spcBef>
                <a:spcPts val="499"/>
              </a:spcBef>
              <a:buClr>
                <a:srgbClr val="000000"/>
              </a:buClr>
            </a:pPr>
            <a:r>
              <a:rPr lang="en-US" sz="2400" kern="0" spc="-1" dirty="0">
                <a:solidFill>
                  <a:srgbClr val="000000"/>
                </a:solidFill>
                <a:latin typeface="Calibri"/>
              </a:rPr>
              <a:t>To achieve better security outcomes, we need stronger security incentives.</a:t>
            </a:r>
          </a:p>
          <a:p>
            <a:pPr lvl="1">
              <a:lnSpc>
                <a:spcPct val="90000"/>
              </a:lnSpc>
              <a:spcBef>
                <a:spcPts val="499"/>
              </a:spcBef>
              <a:buClr>
                <a:srgbClr val="000000"/>
              </a:buClr>
            </a:pPr>
            <a:endParaRPr lang="en-US" sz="2400" kern="0" spc="-1" dirty="0">
              <a:solidFill>
                <a:srgbClr val="000000"/>
              </a:solidFill>
              <a:latin typeface="Calibri"/>
            </a:endParaRPr>
          </a:p>
          <a:p>
            <a:pPr lvl="1">
              <a:lnSpc>
                <a:spcPct val="90000"/>
              </a:lnSpc>
              <a:spcBef>
                <a:spcPts val="499"/>
              </a:spcBef>
              <a:buClr>
                <a:srgbClr val="000000"/>
              </a:buClr>
            </a:pPr>
            <a:r>
              <a:rPr lang="en-US" sz="2400" kern="0" spc="-1" dirty="0">
                <a:solidFill>
                  <a:srgbClr val="000000"/>
                </a:solidFill>
                <a:latin typeface="Calibri"/>
              </a:rPr>
              <a:t>#1 – Impose costs to reprioritize security.</a:t>
            </a:r>
          </a:p>
          <a:p>
            <a:pPr lvl="1">
              <a:lnSpc>
                <a:spcPct val="90000"/>
              </a:lnSpc>
              <a:spcBef>
                <a:spcPts val="499"/>
              </a:spcBef>
              <a:buClr>
                <a:srgbClr val="000000"/>
              </a:buClr>
            </a:pPr>
            <a:endParaRPr lang="en-US" sz="2400" kern="0" spc="-1" dirty="0">
              <a:solidFill>
                <a:srgbClr val="000000"/>
              </a:solidFill>
              <a:latin typeface="Calibri"/>
            </a:endParaRPr>
          </a:p>
          <a:p>
            <a:pPr lvl="1">
              <a:lnSpc>
                <a:spcPct val="90000"/>
              </a:lnSpc>
              <a:spcBef>
                <a:spcPts val="499"/>
              </a:spcBef>
              <a:buClr>
                <a:srgbClr val="000000"/>
              </a:buClr>
            </a:pPr>
            <a:r>
              <a:rPr lang="en-US" sz="2400" kern="0" spc="-1" dirty="0">
                <a:solidFill>
                  <a:srgbClr val="000000"/>
                </a:solidFill>
                <a:latin typeface="Calibri"/>
              </a:rPr>
              <a:t>#2 – Incorporate incentives into designs to encourage better adoption.</a:t>
            </a:r>
          </a:p>
        </p:txBody>
      </p:sp>
    </p:spTree>
    <p:extLst>
      <p:ext uri="{BB962C8B-B14F-4D97-AF65-F5344CB8AC3E}">
        <p14:creationId xmlns:p14="http://schemas.microsoft.com/office/powerpoint/2010/main" val="229323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DFEF4-499D-A22E-5749-051C1EB640F8}"/>
              </a:ext>
            </a:extLst>
          </p:cNvPr>
          <p:cNvSpPr>
            <a:spLocks noGrp="1"/>
          </p:cNvSpPr>
          <p:nvPr>
            <p:ph type="title"/>
          </p:nvPr>
        </p:nvSpPr>
        <p:spPr>
          <a:xfrm>
            <a:off x="4264502" y="3026520"/>
            <a:ext cx="5273280" cy="804960"/>
          </a:xfrm>
        </p:spPr>
        <p:txBody>
          <a:bodyPr/>
          <a:lstStyle/>
          <a:p>
            <a:r>
              <a:rPr lang="en-US" dirty="0"/>
              <a:t>Questions?</a:t>
            </a:r>
          </a:p>
        </p:txBody>
      </p:sp>
    </p:spTree>
    <p:extLst>
      <p:ext uri="{BB962C8B-B14F-4D97-AF65-F5344CB8AC3E}">
        <p14:creationId xmlns:p14="http://schemas.microsoft.com/office/powerpoint/2010/main" val="119226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Box 4"/>
          <p:cNvSpPr/>
          <p:nvPr/>
        </p:nvSpPr>
        <p:spPr>
          <a:xfrm>
            <a:off x="370440" y="1621800"/>
            <a:ext cx="11221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ea typeface="DejaVu Sans"/>
              </a:rPr>
              <a:t>This security model is not working.</a:t>
            </a:r>
            <a:endParaRPr lang="en-US" sz="1800" b="0" strike="noStrike" spc="-1">
              <a:latin typeface="Arial"/>
            </a:endParaRPr>
          </a:p>
        </p:txBody>
      </p:sp>
      <p:pic>
        <p:nvPicPr>
          <p:cNvPr id="154" name="Picture 210"/>
          <p:cNvPicPr/>
          <p:nvPr/>
        </p:nvPicPr>
        <p:blipFill>
          <a:blip r:embed="rId3"/>
          <a:stretch/>
        </p:blipFill>
        <p:spPr>
          <a:xfrm rot="21112200">
            <a:off x="1911568" y="1950455"/>
            <a:ext cx="3427560" cy="1053360"/>
          </a:xfrm>
          <a:prstGeom prst="rect">
            <a:avLst/>
          </a:prstGeom>
          <a:ln w="0">
            <a:solidFill>
              <a:srgbClr val="2A6099"/>
            </a:solidFill>
          </a:ln>
        </p:spPr>
      </p:pic>
      <p:pic>
        <p:nvPicPr>
          <p:cNvPr id="155" name="Picture 211"/>
          <p:cNvPicPr/>
          <p:nvPr/>
        </p:nvPicPr>
        <p:blipFill>
          <a:blip r:embed="rId4"/>
          <a:stretch/>
        </p:blipFill>
        <p:spPr>
          <a:xfrm>
            <a:off x="3688888" y="2756495"/>
            <a:ext cx="3656520" cy="664920"/>
          </a:xfrm>
          <a:prstGeom prst="rect">
            <a:avLst/>
          </a:prstGeom>
          <a:ln w="0">
            <a:solidFill>
              <a:srgbClr val="2A6099"/>
            </a:solidFill>
          </a:ln>
        </p:spPr>
      </p:pic>
      <p:pic>
        <p:nvPicPr>
          <p:cNvPr id="156" name="Picture 212"/>
          <p:cNvPicPr/>
          <p:nvPr/>
        </p:nvPicPr>
        <p:blipFill>
          <a:blip r:embed="rId5"/>
          <a:stretch/>
        </p:blipFill>
        <p:spPr>
          <a:xfrm rot="424800">
            <a:off x="1937128" y="3309815"/>
            <a:ext cx="3968280" cy="684720"/>
          </a:xfrm>
          <a:prstGeom prst="rect">
            <a:avLst/>
          </a:prstGeom>
          <a:ln w="0">
            <a:solidFill>
              <a:srgbClr val="2A6099"/>
            </a:solidFill>
          </a:ln>
        </p:spPr>
      </p:pic>
      <p:pic>
        <p:nvPicPr>
          <p:cNvPr id="157" name="Picture 213"/>
          <p:cNvPicPr/>
          <p:nvPr/>
        </p:nvPicPr>
        <p:blipFill>
          <a:blip r:embed="rId6"/>
          <a:stretch/>
        </p:blipFill>
        <p:spPr>
          <a:xfrm rot="411000">
            <a:off x="5568448" y="2168615"/>
            <a:ext cx="4570920" cy="750240"/>
          </a:xfrm>
          <a:prstGeom prst="rect">
            <a:avLst/>
          </a:prstGeom>
          <a:ln w="0">
            <a:solidFill>
              <a:srgbClr val="2A6099"/>
            </a:solidFill>
          </a:ln>
        </p:spPr>
      </p:pic>
      <p:pic>
        <p:nvPicPr>
          <p:cNvPr id="158" name="Picture 214"/>
          <p:cNvPicPr/>
          <p:nvPr/>
        </p:nvPicPr>
        <p:blipFill>
          <a:blip r:embed="rId7"/>
          <a:stretch/>
        </p:blipFill>
        <p:spPr>
          <a:xfrm rot="21268800">
            <a:off x="5964448" y="2940815"/>
            <a:ext cx="4146480" cy="1077480"/>
          </a:xfrm>
          <a:prstGeom prst="rect">
            <a:avLst/>
          </a:prstGeom>
          <a:ln w="0">
            <a:solidFill>
              <a:srgbClr val="2A6099"/>
            </a:solidFill>
          </a:ln>
        </p:spPr>
      </p:pic>
      <p:pic>
        <p:nvPicPr>
          <p:cNvPr id="159" name="Picture 215"/>
          <p:cNvPicPr/>
          <p:nvPr/>
        </p:nvPicPr>
        <p:blipFill>
          <a:blip r:embed="rId8"/>
          <a:stretch/>
        </p:blipFill>
        <p:spPr>
          <a:xfrm>
            <a:off x="1878448" y="4008935"/>
            <a:ext cx="4146480" cy="784800"/>
          </a:xfrm>
          <a:prstGeom prst="rect">
            <a:avLst/>
          </a:prstGeom>
          <a:ln w="0">
            <a:solidFill>
              <a:srgbClr val="2A6099"/>
            </a:solidFill>
          </a:ln>
        </p:spPr>
      </p:pic>
      <p:pic>
        <p:nvPicPr>
          <p:cNvPr id="160" name="Picture 216"/>
          <p:cNvPicPr/>
          <p:nvPr/>
        </p:nvPicPr>
        <p:blipFill>
          <a:blip r:embed="rId9"/>
          <a:stretch/>
        </p:blipFill>
        <p:spPr>
          <a:xfrm>
            <a:off x="6301408" y="3947735"/>
            <a:ext cx="4146480" cy="1181160"/>
          </a:xfrm>
          <a:prstGeom prst="rect">
            <a:avLst/>
          </a:prstGeom>
          <a:ln w="0">
            <a:solidFill>
              <a:srgbClr val="2A6099"/>
            </a:solidFill>
          </a:ln>
        </p:spPr>
      </p:pic>
      <p:pic>
        <p:nvPicPr>
          <p:cNvPr id="161" name="Picture 217"/>
          <p:cNvPicPr/>
          <p:nvPr/>
        </p:nvPicPr>
        <p:blipFill>
          <a:blip r:embed="rId10"/>
          <a:stretch/>
        </p:blipFill>
        <p:spPr>
          <a:xfrm>
            <a:off x="1911208" y="4647935"/>
            <a:ext cx="2284920" cy="1188720"/>
          </a:xfrm>
          <a:prstGeom prst="rect">
            <a:avLst/>
          </a:prstGeom>
          <a:ln w="0">
            <a:solidFill>
              <a:srgbClr val="2A6099"/>
            </a:solidFill>
          </a:ln>
        </p:spPr>
      </p:pic>
      <p:pic>
        <p:nvPicPr>
          <p:cNvPr id="162" name="Picture 218"/>
          <p:cNvPicPr/>
          <p:nvPr/>
        </p:nvPicPr>
        <p:blipFill>
          <a:blip r:embed="rId11"/>
          <a:stretch/>
        </p:blipFill>
        <p:spPr>
          <a:xfrm>
            <a:off x="4138168" y="4794815"/>
            <a:ext cx="3944160" cy="913320"/>
          </a:xfrm>
          <a:prstGeom prst="rect">
            <a:avLst/>
          </a:prstGeom>
          <a:ln w="0">
            <a:solidFill>
              <a:srgbClr val="2A6099"/>
            </a:solidFill>
          </a:ln>
        </p:spPr>
      </p:pic>
      <p:sp>
        <p:nvSpPr>
          <p:cNvPr id="2" name="PlaceHolder 1">
            <a:extLst>
              <a:ext uri="{FF2B5EF4-FFF2-40B4-BE49-F238E27FC236}">
                <a16:creationId xmlns:a16="http://schemas.microsoft.com/office/drawing/2014/main" id="{E2AF8814-D524-4DA8-EB9F-1F11C2BC7A21}"/>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SOHO Networks</a:t>
            </a:r>
            <a:endParaRPr lang="en-US" sz="4000" spc="-1" dirty="0">
              <a:solidFill>
                <a:srgbClr val="000000"/>
              </a:solidFill>
              <a:latin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0" y="681120"/>
            <a:ext cx="632304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Background – Home Networks</a:t>
            </a:r>
            <a:endParaRPr lang="en-US" sz="4000" b="0" strike="noStrike" spc="-1">
              <a:solidFill>
                <a:srgbClr val="000000"/>
              </a:solidFill>
              <a:latin typeface="Calibri"/>
            </a:endParaRPr>
          </a:p>
        </p:txBody>
      </p:sp>
      <p:sp>
        <p:nvSpPr>
          <p:cNvPr id="164" name="PlaceHolder 2"/>
          <p:cNvSpPr/>
          <p:nvPr/>
        </p:nvSpPr>
        <p:spPr>
          <a:xfrm>
            <a:off x="462240" y="1721520"/>
            <a:ext cx="8519040" cy="3414960"/>
          </a:xfrm>
          <a:prstGeom prst="rect">
            <a:avLst/>
          </a:prstGeom>
          <a:noFill/>
          <a:ln w="0">
            <a:noFill/>
          </a:ln>
        </p:spPr>
        <p:style>
          <a:lnRef idx="0">
            <a:scrgbClr r="0" g="0" b="0"/>
          </a:lnRef>
          <a:fillRef idx="0">
            <a:scrgbClr r="0" g="0" b="0"/>
          </a:fillRef>
          <a:effectRef idx="0">
            <a:scrgbClr r="0" g="0" b="0"/>
          </a:effectRef>
          <a:fontRef idx="minor"/>
        </p:style>
        <p:txBody>
          <a:bodyPr lIns="0" tIns="91440" rIns="0" bIns="91440" anchor="t">
            <a:normAutofit fontScale="95000"/>
          </a:bodyPr>
          <a:lstStyle/>
          <a:p>
            <a:pPr marL="130320">
              <a:lnSpc>
                <a:spcPct val="114000"/>
              </a:lnSpc>
              <a:spcBef>
                <a:spcPts val="1001"/>
              </a:spcBef>
              <a:buNone/>
            </a:pPr>
            <a:r>
              <a:rPr lang="en" sz="1650" b="0" strike="noStrike" spc="-1">
                <a:solidFill>
                  <a:srgbClr val="000000"/>
                </a:solidFill>
                <a:latin typeface="Arial"/>
                <a:ea typeface="Arial"/>
              </a:rPr>
              <a:t>Network security using NAT and NAPT (M. Smith 2002)</a:t>
            </a:r>
            <a:endParaRPr lang="en-US" sz="1650" b="0" strike="noStrike" spc="-1">
              <a:latin typeface="Arial"/>
            </a:endParaRPr>
          </a:p>
          <a:p>
            <a:pPr marL="914400" lvl="1" indent="-301680">
              <a:lnSpc>
                <a:spcPct val="114000"/>
              </a:lnSpc>
              <a:spcBef>
                <a:spcPts val="1001"/>
              </a:spcBef>
              <a:buClr>
                <a:srgbClr val="FF0000"/>
              </a:buClr>
              <a:buFont typeface="Merriweather,Sans-Serif"/>
              <a:buChar char="○"/>
            </a:pPr>
            <a:r>
              <a:rPr lang="en" sz="1200" b="0" strike="noStrike" spc="-1">
                <a:solidFill>
                  <a:srgbClr val="FF0000"/>
                </a:solidFill>
                <a:latin typeface="Arial"/>
                <a:ea typeface="Arial"/>
              </a:rPr>
              <a:t>NAT provides an "Appropriate" level of security for consumers. Firewalls likely too complicated.</a:t>
            </a:r>
            <a:endParaRPr lang="en-US" sz="1200" b="0" strike="noStrike" spc="-1">
              <a:latin typeface="Arial"/>
            </a:endParaRPr>
          </a:p>
          <a:p>
            <a:pPr marL="106560">
              <a:lnSpc>
                <a:spcPct val="114000"/>
              </a:lnSpc>
              <a:spcBef>
                <a:spcPts val="1001"/>
              </a:spcBef>
              <a:buNone/>
            </a:pPr>
            <a:r>
              <a:rPr lang="en" sz="1600" b="0" strike="noStrike" spc="-1">
                <a:solidFill>
                  <a:srgbClr val="000000"/>
                </a:solidFill>
                <a:latin typeface="Arial"/>
                <a:ea typeface="DejaVu Sans"/>
              </a:rPr>
              <a:t>Brave New World: Pervasive Insecurity of Embedded Network Devices (A. Cui 2009)</a:t>
            </a:r>
            <a:endParaRPr lang="en-US" sz="1600" b="0" strike="noStrike" spc="-1">
              <a:latin typeface="Arial"/>
            </a:endParaRPr>
          </a:p>
          <a:p>
            <a:pPr marL="914400" lvl="1" indent="-301680">
              <a:lnSpc>
                <a:spcPct val="114000"/>
              </a:lnSpc>
              <a:buClr>
                <a:srgbClr val="FF0000"/>
              </a:buClr>
              <a:buFont typeface="Merriweather,Sans-Serif"/>
              <a:buChar char="○"/>
            </a:pPr>
            <a:r>
              <a:rPr lang="en" sz="1200" b="0" strike="noStrike" spc="-1">
                <a:solidFill>
                  <a:srgbClr val="FF0000"/>
                </a:solidFill>
                <a:latin typeface="Arial"/>
                <a:ea typeface="DejaVu Sans"/>
              </a:rPr>
              <a:t>SoHo security is a pervasive issue.</a:t>
            </a:r>
            <a:endParaRPr lang="en-US" sz="1200" b="0" strike="noStrike" spc="-1">
              <a:latin typeface="Arial"/>
            </a:endParaRPr>
          </a:p>
          <a:p>
            <a:pPr marL="914400" lvl="1" indent="-301680">
              <a:lnSpc>
                <a:spcPct val="114000"/>
              </a:lnSpc>
              <a:buClr>
                <a:srgbClr val="FF0000"/>
              </a:buClr>
              <a:buFont typeface="Merriweather,Sans-Serif"/>
              <a:buChar char="○"/>
            </a:pPr>
            <a:r>
              <a:rPr lang="en" sz="1200" b="0" strike="noStrike" spc="-1">
                <a:solidFill>
                  <a:srgbClr val="FF0000"/>
                </a:solidFill>
                <a:latin typeface="Arial"/>
                <a:ea typeface="DejaVu Sans"/>
              </a:rPr>
              <a:t>Vendors show little effort to address</a:t>
            </a:r>
            <a:endParaRPr lang="en-US" sz="1200" b="0" strike="noStrike" spc="-1">
              <a:latin typeface="Arial"/>
            </a:endParaRPr>
          </a:p>
          <a:p>
            <a:pPr marL="106560">
              <a:lnSpc>
                <a:spcPct val="114000"/>
              </a:lnSpc>
              <a:spcBef>
                <a:spcPts val="1001"/>
              </a:spcBef>
              <a:buNone/>
            </a:pPr>
            <a:r>
              <a:rPr lang="en" sz="1650" b="0" strike="noStrike" spc="-1">
                <a:solidFill>
                  <a:srgbClr val="000000"/>
                </a:solidFill>
                <a:latin typeface="Arial"/>
                <a:ea typeface="Merriweather"/>
              </a:rPr>
              <a:t>Security Flaws in Universal Plug and Play: Unplug, Don't Play (H.D. Moore 2013)</a:t>
            </a:r>
            <a:endParaRPr lang="en-US" sz="1650" b="0" strike="noStrike" spc="-1">
              <a:latin typeface="Arial"/>
            </a:endParaRPr>
          </a:p>
          <a:p>
            <a:pPr marL="914400" lvl="1" indent="-301680">
              <a:lnSpc>
                <a:spcPct val="115000"/>
              </a:lnSpc>
              <a:spcBef>
                <a:spcPts val="1199"/>
              </a:spcBef>
              <a:buClr>
                <a:srgbClr val="FF0000"/>
              </a:buClr>
              <a:buFont typeface="Merriweather"/>
              <a:buChar char="○"/>
            </a:pPr>
            <a:r>
              <a:rPr lang="en" sz="1200" b="0" strike="noStrike" spc="-1">
                <a:solidFill>
                  <a:srgbClr val="FF0000"/>
                </a:solidFill>
                <a:latin typeface="Arial"/>
                <a:ea typeface="DejaVu Sans"/>
              </a:rPr>
              <a:t>Abstractions to security management carry own security problems. Demonstrated scale of problem and vendor reliance on outdated software packages.</a:t>
            </a:r>
            <a:endParaRPr lang="en-US" sz="1200" b="0" strike="noStrike" spc="-1">
              <a:latin typeface="Arial"/>
            </a:endParaRPr>
          </a:p>
          <a:p>
            <a:pPr marL="130320">
              <a:lnSpc>
                <a:spcPct val="114000"/>
              </a:lnSpc>
              <a:spcBef>
                <a:spcPts val="1001"/>
              </a:spcBef>
              <a:buNone/>
            </a:pPr>
            <a:r>
              <a:rPr lang="en" sz="1650" b="0" strike="noStrike" spc="-1">
                <a:solidFill>
                  <a:srgbClr val="000000"/>
                </a:solidFill>
                <a:latin typeface="Arial"/>
                <a:ea typeface="DejaVu Sans"/>
              </a:rPr>
              <a:t>Towards Automated Dynamic Analysis for Linux-based Embedded Firmware (D. Chen 2016)</a:t>
            </a:r>
            <a:endParaRPr lang="en-US" sz="1650" b="0" strike="noStrike" spc="-1">
              <a:latin typeface="Arial"/>
            </a:endParaRPr>
          </a:p>
          <a:p>
            <a:pPr marL="914400" lvl="1" indent="-295920">
              <a:lnSpc>
                <a:spcPct val="115000"/>
              </a:lnSpc>
              <a:spcBef>
                <a:spcPts val="1001"/>
              </a:spcBef>
              <a:spcAft>
                <a:spcPts val="1199"/>
              </a:spcAft>
              <a:buClr>
                <a:srgbClr val="FF0000"/>
              </a:buClr>
              <a:buFont typeface="Merriweather"/>
              <a:buChar char="○"/>
            </a:pPr>
            <a:r>
              <a:rPr lang="en" sz="1150" b="0" strike="noStrike" spc="-1">
                <a:solidFill>
                  <a:srgbClr val="FF0000"/>
                </a:solidFill>
                <a:latin typeface="Arial"/>
                <a:ea typeface="DejaVu Sans"/>
              </a:rPr>
              <a:t>Automated analysis of SoHo firmware. Use of code-sharing and open-source libraries prevalent across vendors – flaw in one = flaw in many. Who is responsible for updates?</a:t>
            </a:r>
            <a:endParaRPr lang="en-US" sz="1150" b="0" strike="noStrike" spc="-1">
              <a:latin typeface="Arial"/>
            </a:endParaRPr>
          </a:p>
        </p:txBody>
      </p:sp>
      <p:sp>
        <p:nvSpPr>
          <p:cNvPr id="165" name="TextBox 2"/>
          <p:cNvSpPr/>
          <p:nvPr/>
        </p:nvSpPr>
        <p:spPr>
          <a:xfrm>
            <a:off x="2401560" y="5437800"/>
            <a:ext cx="681948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Takeaway: We have intentionally abstracted security away from the consumer while simultaneously providing them with insecure systems. </a:t>
            </a:r>
            <a:r>
              <a:rPr lang="en-US" sz="1800" b="0" strike="noStrike" spc="-1">
                <a:solidFill>
                  <a:srgbClr val="FF0000"/>
                </a:solidFill>
                <a:latin typeface="Calibri"/>
              </a:rPr>
              <a:t>No clear responsibility for security.</a:t>
            </a:r>
            <a:endParaRPr lang="en-US" sz="1800" b="0" strike="noStrike" spc="-1">
              <a:latin typeface="Arial"/>
            </a:endParaRPr>
          </a:p>
        </p:txBody>
      </p:sp>
    </p:spTree>
    <p:extLst>
      <p:ext uri="{BB962C8B-B14F-4D97-AF65-F5344CB8AC3E}">
        <p14:creationId xmlns:p14="http://schemas.microsoft.com/office/powerpoint/2010/main" val="253883265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Prior Work</a:t>
            </a:r>
            <a:endParaRPr lang="en-US" sz="4000" b="0" strike="noStrike" spc="-1">
              <a:solidFill>
                <a:srgbClr val="000000"/>
              </a:solidFill>
              <a:latin typeface="Calibri"/>
            </a:endParaRPr>
          </a:p>
        </p:txBody>
      </p:sp>
      <p:sp>
        <p:nvSpPr>
          <p:cNvPr id="511" name="TextBox 4"/>
          <p:cNvSpPr/>
          <p:nvPr/>
        </p:nvSpPr>
        <p:spPr>
          <a:xfrm>
            <a:off x="524880" y="1731240"/>
            <a:ext cx="10535400" cy="342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14120">
              <a:lnSpc>
                <a:spcPct val="100000"/>
              </a:lnSpc>
              <a:spcBef>
                <a:spcPts val="1001"/>
              </a:spcBef>
              <a:buNone/>
            </a:pPr>
            <a:r>
              <a:rPr lang="en" sz="1400" b="0" strike="noStrike" spc="-1" dirty="0">
                <a:solidFill>
                  <a:srgbClr val="000000"/>
                </a:solidFill>
                <a:latin typeface="Arial"/>
                <a:ea typeface="Merriweather"/>
              </a:rPr>
              <a:t>A Survey of BGP Security Issues and Solutions (K. Butler 2010)</a:t>
            </a:r>
            <a:endParaRPr lang="en-US" sz="1400" b="0" strike="noStrike" spc="-1" dirty="0">
              <a:latin typeface="Arial"/>
            </a:endParaRPr>
          </a:p>
          <a:p>
            <a:pPr marL="914400" lvl="1" indent="-317520">
              <a:lnSpc>
                <a:spcPct val="100000"/>
              </a:lnSpc>
              <a:buClr>
                <a:srgbClr val="FF0000"/>
              </a:buClr>
              <a:buFont typeface="Merriweather"/>
              <a:buChar char="○"/>
            </a:pPr>
            <a:r>
              <a:rPr lang="en" sz="1100" b="0" strike="noStrike" spc="-1" dirty="0">
                <a:solidFill>
                  <a:srgbClr val="FF0000"/>
                </a:solidFill>
                <a:latin typeface="Arial"/>
                <a:ea typeface="DejaVu Sans"/>
              </a:rPr>
              <a:t>Security solutions present high costs to operators (hardware, design, management)</a:t>
            </a:r>
            <a:endParaRPr lang="en-US" sz="1100" b="0" strike="noStrike" spc="-1" dirty="0">
              <a:latin typeface="Arial"/>
            </a:endParaRPr>
          </a:p>
          <a:p>
            <a:pPr marL="914400" lvl="1" indent="-317520">
              <a:lnSpc>
                <a:spcPct val="100000"/>
              </a:lnSpc>
              <a:buClr>
                <a:srgbClr val="FF0000"/>
              </a:buClr>
              <a:buFont typeface="Merriweather"/>
              <a:buChar char="○"/>
            </a:pPr>
            <a:r>
              <a:rPr lang="en" sz="1100" b="0" strike="noStrike" spc="-1" dirty="0">
                <a:solidFill>
                  <a:srgbClr val="FF0000"/>
                </a:solidFill>
                <a:latin typeface="Arial"/>
                <a:ea typeface="DejaVu Sans"/>
              </a:rPr>
              <a:t>Rely on centralization of trust </a:t>
            </a:r>
            <a:endParaRPr lang="en-US" sz="1100" b="0" strike="noStrike" spc="-1" dirty="0">
              <a:latin typeface="Arial"/>
            </a:endParaRPr>
          </a:p>
          <a:p>
            <a:pPr marL="914400" lvl="1" indent="-317520">
              <a:lnSpc>
                <a:spcPct val="100000"/>
              </a:lnSpc>
              <a:buClr>
                <a:srgbClr val="FF0000"/>
              </a:buClr>
              <a:buFont typeface="Merriweather"/>
              <a:buChar char="○"/>
            </a:pPr>
            <a:r>
              <a:rPr lang="en" sz="1100" b="0" strike="noStrike" spc="-1" dirty="0">
                <a:solidFill>
                  <a:srgbClr val="FF0000"/>
                </a:solidFill>
                <a:latin typeface="Arial"/>
                <a:ea typeface="Merriweather"/>
              </a:rPr>
              <a:t>Incremental and partial enhancements due little to solve larger issues (low incentive)</a:t>
            </a:r>
            <a:endParaRPr lang="en-US" sz="1100" b="0" strike="noStrike" spc="-1" dirty="0">
              <a:latin typeface="Arial"/>
            </a:endParaRPr>
          </a:p>
          <a:p>
            <a:pPr marL="139680">
              <a:lnSpc>
                <a:spcPct val="100000"/>
              </a:lnSpc>
              <a:spcBef>
                <a:spcPts val="1001"/>
              </a:spcBef>
              <a:buNone/>
            </a:pPr>
            <a:r>
              <a:rPr lang="en" sz="1400" b="0" strike="noStrike" spc="-1" dirty="0">
                <a:solidFill>
                  <a:srgbClr val="000000"/>
                </a:solidFill>
                <a:latin typeface="Arial"/>
                <a:ea typeface="Arial"/>
              </a:rPr>
              <a:t>An Infrastructure to Support Secure Internet Routing (RPKI)</a:t>
            </a:r>
            <a:r>
              <a:rPr lang="en" sz="1400" b="0" strike="noStrike" spc="-1" dirty="0">
                <a:solidFill>
                  <a:srgbClr val="000000"/>
                </a:solidFill>
                <a:latin typeface="Arial"/>
                <a:ea typeface="DejaVu Sans"/>
              </a:rPr>
              <a:t> (</a:t>
            </a:r>
            <a:r>
              <a:rPr lang="en" sz="1400" b="0" strike="noStrike" spc="-1" dirty="0">
                <a:solidFill>
                  <a:srgbClr val="000000"/>
                </a:solidFill>
                <a:latin typeface="Arial"/>
                <a:ea typeface="Arial"/>
              </a:rPr>
              <a:t>M. Lepinski  2012</a:t>
            </a:r>
            <a:r>
              <a:rPr lang="en" sz="1400" b="0" strike="noStrike" spc="-1" dirty="0">
                <a:solidFill>
                  <a:srgbClr val="000000"/>
                </a:solidFill>
                <a:latin typeface="Arial"/>
                <a:ea typeface="DejaVu Sans"/>
              </a:rPr>
              <a:t>):</a:t>
            </a:r>
            <a:endParaRPr lang="en-US" sz="1400" b="0" strike="noStrike" spc="-1" dirty="0">
              <a:latin typeface="Arial"/>
            </a:endParaRPr>
          </a:p>
          <a:p>
            <a:pPr marL="914400" lvl="1" indent="-317520">
              <a:lnSpc>
                <a:spcPct val="100000"/>
              </a:lnSpc>
              <a:spcBef>
                <a:spcPts val="1001"/>
              </a:spcBef>
              <a:buClr>
                <a:srgbClr val="FF0000"/>
              </a:buClr>
              <a:buFont typeface="Merriweather,Sans-Serif"/>
              <a:buChar char="○"/>
            </a:pPr>
            <a:r>
              <a:rPr lang="en" sz="1100" b="0" strike="noStrike" spc="-1" dirty="0">
                <a:solidFill>
                  <a:srgbClr val="FF0000"/>
                </a:solidFill>
                <a:latin typeface="Arial"/>
                <a:ea typeface="DejaVu Sans"/>
              </a:rPr>
              <a:t>Use of PKI to sign and authorize ownership and route advertisements</a:t>
            </a:r>
            <a:endParaRPr lang="en-US" sz="1100" b="0" strike="noStrike" spc="-1" dirty="0">
              <a:latin typeface="Arial"/>
            </a:endParaRPr>
          </a:p>
          <a:p>
            <a:pPr marL="114120">
              <a:lnSpc>
                <a:spcPct val="100000"/>
              </a:lnSpc>
              <a:spcBef>
                <a:spcPts val="1001"/>
              </a:spcBef>
              <a:buNone/>
            </a:pPr>
            <a:r>
              <a:rPr lang="en" sz="1400" b="0" strike="noStrike" spc="-1" dirty="0">
                <a:solidFill>
                  <a:srgbClr val="000000"/>
                </a:solidFill>
                <a:latin typeface="Arial"/>
                <a:ea typeface="DejaVu Sans"/>
              </a:rPr>
              <a:t>Securing BGP with BGPsec  (</a:t>
            </a:r>
            <a:r>
              <a:rPr lang="en" sz="1400" b="0" strike="noStrike" spc="-1" dirty="0">
                <a:solidFill>
                  <a:srgbClr val="000000"/>
                </a:solidFill>
                <a:latin typeface="Arial"/>
                <a:ea typeface="Arial"/>
              </a:rPr>
              <a:t>G. Huston 2011</a:t>
            </a:r>
            <a:r>
              <a:rPr lang="en" sz="1400" b="0" strike="noStrike" spc="-1" dirty="0">
                <a:solidFill>
                  <a:srgbClr val="595959"/>
                </a:solidFill>
                <a:latin typeface="Arial"/>
                <a:ea typeface="DejaVu Sans"/>
              </a:rPr>
              <a:t>):</a:t>
            </a:r>
            <a:endParaRPr lang="en-US" sz="1400" b="0" strike="noStrike" spc="-1" dirty="0">
              <a:latin typeface="Arial"/>
            </a:endParaRPr>
          </a:p>
          <a:p>
            <a:pPr marL="914400" lvl="1" indent="-317520">
              <a:lnSpc>
                <a:spcPct val="100000"/>
              </a:lnSpc>
              <a:spcBef>
                <a:spcPts val="1001"/>
              </a:spcBef>
              <a:buClr>
                <a:srgbClr val="FF0000"/>
              </a:buClr>
              <a:buFont typeface="Merriweather,Sans-Serif"/>
              <a:buChar char="○"/>
            </a:pPr>
            <a:r>
              <a:rPr lang="en" sz="1100" b="0" strike="noStrike" spc="-1" dirty="0">
                <a:solidFill>
                  <a:srgbClr val="FF0000"/>
                </a:solidFill>
                <a:latin typeface="Arial"/>
                <a:ea typeface="DejaVu Sans"/>
              </a:rPr>
              <a:t>Use of signatures to sign forwarding information – Path validation</a:t>
            </a:r>
            <a:endParaRPr lang="en-US" sz="1100" b="0" strike="noStrike" spc="-1" dirty="0">
              <a:latin typeface="Arial"/>
            </a:endParaRPr>
          </a:p>
          <a:p>
            <a:pPr marL="114120">
              <a:lnSpc>
                <a:spcPct val="100000"/>
              </a:lnSpc>
              <a:spcBef>
                <a:spcPts val="1001"/>
              </a:spcBef>
              <a:buNone/>
            </a:pPr>
            <a:r>
              <a:rPr lang="en" sz="1400" b="0" strike="noStrike" spc="-1" dirty="0">
                <a:solidFill>
                  <a:srgbClr val="000000"/>
                </a:solidFill>
                <a:latin typeface="Arial"/>
                <a:ea typeface="Merriweather"/>
              </a:rPr>
              <a:t>Securing Internet Applications from Routing Attacks (Yixin Sun 2020):</a:t>
            </a:r>
            <a:endParaRPr lang="en-US" sz="1400" b="0" strike="noStrike" spc="-1" dirty="0">
              <a:latin typeface="Arial"/>
            </a:endParaRPr>
          </a:p>
          <a:p>
            <a:pPr marL="914400" lvl="1" indent="-317520">
              <a:lnSpc>
                <a:spcPct val="100000"/>
              </a:lnSpc>
              <a:buClr>
                <a:srgbClr val="FF0000"/>
              </a:buClr>
              <a:buFont typeface="Merriweather"/>
              <a:buChar char="○"/>
            </a:pPr>
            <a:r>
              <a:rPr lang="en" sz="1100" b="0" strike="noStrike" spc="-1" dirty="0">
                <a:solidFill>
                  <a:srgbClr val="FF0000"/>
                </a:solidFill>
                <a:latin typeface="Arial"/>
                <a:ea typeface="Merriweather"/>
              </a:rPr>
              <a:t>Applications can incentivize secure routing solutions  </a:t>
            </a:r>
            <a:endParaRPr lang="en-US" sz="1100" b="0" strike="noStrike" spc="-1" dirty="0">
              <a:latin typeface="Arial"/>
            </a:endParaRPr>
          </a:p>
          <a:p>
            <a:pPr marL="914400" lvl="1" indent="-317520">
              <a:lnSpc>
                <a:spcPct val="100000"/>
              </a:lnSpc>
              <a:buClr>
                <a:srgbClr val="FF0000"/>
              </a:buClr>
              <a:buFont typeface="Merriweather"/>
              <a:buChar char="○"/>
            </a:pPr>
            <a:r>
              <a:rPr lang="en" sz="1100" b="0" strike="noStrike" spc="-1" dirty="0">
                <a:solidFill>
                  <a:srgbClr val="FF0000"/>
                </a:solidFill>
                <a:latin typeface="Arial"/>
                <a:ea typeface="DejaVu Sans"/>
              </a:rPr>
              <a:t>Applications may provide focus necessary to enact change</a:t>
            </a:r>
            <a:endParaRPr lang="en-US" sz="1100" b="0" strike="noStrike" spc="-1" dirty="0">
              <a:latin typeface="Arial"/>
            </a:endParaRPr>
          </a:p>
          <a:p>
            <a:pPr marL="114120">
              <a:lnSpc>
                <a:spcPct val="100000"/>
              </a:lnSpc>
              <a:spcBef>
                <a:spcPts val="1001"/>
              </a:spcBef>
              <a:buNone/>
            </a:pPr>
            <a:r>
              <a:rPr lang="en" sz="1400" b="0" strike="noStrike" spc="-1" dirty="0">
                <a:solidFill>
                  <a:srgbClr val="000000"/>
                </a:solidFill>
                <a:latin typeface="Arial"/>
                <a:ea typeface="DejaVu Sans"/>
              </a:rPr>
              <a:t>BGPcoin: Blockchain-Based Internet Number Resource Authority and BGP Security Solution (Q. Xing 2018)</a:t>
            </a:r>
            <a:endParaRPr lang="en-US" sz="1400" b="0" strike="noStrike" spc="-1" dirty="0">
              <a:latin typeface="Arial"/>
            </a:endParaRPr>
          </a:p>
          <a:p>
            <a:pPr marL="914400" lvl="1" indent="-317520">
              <a:lnSpc>
                <a:spcPct val="100000"/>
              </a:lnSpc>
              <a:buClr>
                <a:srgbClr val="FF0000"/>
              </a:buClr>
              <a:buFont typeface="Merriweather"/>
              <a:buChar char="○"/>
            </a:pPr>
            <a:r>
              <a:rPr lang="en" sz="1100" b="0" strike="noStrike" spc="-1" dirty="0">
                <a:solidFill>
                  <a:srgbClr val="FF0000"/>
                </a:solidFill>
                <a:latin typeface="Arial"/>
                <a:ea typeface="DejaVu Sans"/>
              </a:rPr>
              <a:t>Distributed security solution – but largely a blockchain-based recreation RPKI</a:t>
            </a:r>
            <a:endParaRPr lang="en-US" sz="1100" b="0" strike="noStrike" spc="-1" dirty="0">
              <a:latin typeface="Arial"/>
            </a:endParaRPr>
          </a:p>
          <a:p>
            <a:pPr marL="914400" lvl="1" indent="-317520">
              <a:lnSpc>
                <a:spcPct val="100000"/>
              </a:lnSpc>
              <a:buClr>
                <a:srgbClr val="FF0000"/>
              </a:buClr>
              <a:buFont typeface="Merriweather"/>
              <a:buChar char="○"/>
            </a:pPr>
            <a:r>
              <a:rPr lang="en" sz="1100" b="0" strike="noStrike" spc="-1" dirty="0">
                <a:solidFill>
                  <a:srgbClr val="FF0000"/>
                </a:solidFill>
                <a:latin typeface="Arial"/>
                <a:ea typeface="DejaVu Sans"/>
              </a:rPr>
              <a:t>Reliance on certificate authorities and validation</a:t>
            </a:r>
            <a:endParaRPr lang="en-US" sz="1100" b="0" strike="noStrike" spc="-1" dirty="0">
              <a:latin typeface="Arial"/>
            </a:endParaRPr>
          </a:p>
        </p:txBody>
      </p:sp>
      <p:sp>
        <p:nvSpPr>
          <p:cNvPr id="512" name="TextBox 6"/>
          <p:cNvSpPr/>
          <p:nvPr/>
        </p:nvSpPr>
        <p:spPr>
          <a:xfrm>
            <a:off x="5273640" y="889920"/>
            <a:ext cx="6222240" cy="5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 sz="2800" b="0" strike="noStrike" spc="-1">
                <a:solidFill>
                  <a:srgbClr val="000000"/>
                </a:solidFill>
                <a:latin typeface="Merriweather"/>
                <a:ea typeface="Merriweather"/>
              </a:rPr>
              <a:t>Assessing BGP Security </a:t>
            </a:r>
            <a:endParaRPr lang="en-US" sz="2800" b="0" strike="noStrike" spc="-1">
              <a:latin typeface="Arial"/>
            </a:endParaRPr>
          </a:p>
        </p:txBody>
      </p:sp>
      <p:sp>
        <p:nvSpPr>
          <p:cNvPr id="513" name="TextBox 2"/>
          <p:cNvSpPr/>
          <p:nvPr/>
        </p:nvSpPr>
        <p:spPr>
          <a:xfrm>
            <a:off x="2525400" y="5481000"/>
            <a:ext cx="714060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Takeaway: Solutions exist, but introduce heavy costs to people who would implement. </a:t>
            </a:r>
            <a:r>
              <a:rPr lang="en-US" sz="1800" b="0" strike="noStrike" spc="-1">
                <a:solidFill>
                  <a:srgbClr val="FF0000"/>
                </a:solidFill>
                <a:latin typeface="Calibri"/>
              </a:rPr>
              <a:t>Value occurs after wide adoption. Little incentive for me now. Cost&gt;Immediate Value.</a:t>
            </a:r>
            <a:endParaRPr lang="en-US" sz="1800" b="0" strike="noStrike" spc="-1">
              <a:latin typeface="Arial"/>
            </a:endParaRPr>
          </a:p>
        </p:txBody>
      </p:sp>
    </p:spTree>
    <p:extLst>
      <p:ext uri="{BB962C8B-B14F-4D97-AF65-F5344CB8AC3E}">
        <p14:creationId xmlns:p14="http://schemas.microsoft.com/office/powerpoint/2010/main" val="1367566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 name="PlaceHolder 2"/>
          <p:cNvSpPr>
            <a:spLocks noGrp="1"/>
          </p:cNvSpPr>
          <p:nvPr>
            <p:ph/>
          </p:nvPr>
        </p:nvSpPr>
        <p:spPr>
          <a:xfrm>
            <a:off x="838080" y="1825560"/>
            <a:ext cx="10515240" cy="4350960"/>
          </a:xfrm>
          <a:prstGeom prst="rect">
            <a:avLst/>
          </a:prstGeom>
          <a:noFill/>
          <a:ln w="0">
            <a:noFill/>
          </a:ln>
        </p:spPr>
        <p:txBody>
          <a:bodyPr anchor="t">
            <a:normAutofit fontScale="81500" lnSpcReduction="20000"/>
          </a:bodyPr>
          <a:lstStyle/>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Home networks have no clear security implementation incentive</a:t>
            </a:r>
          </a:p>
          <a:p>
            <a:pPr>
              <a:lnSpc>
                <a:spcPct val="90000"/>
              </a:lnSpc>
              <a:spcBef>
                <a:spcPts val="1001"/>
              </a:spcBef>
              <a:buNone/>
            </a:pPr>
            <a:endParaRPr lang="en-US" sz="2800" b="0" strike="noStrike" spc="-1" dirty="0">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Standards do not do a good job of defining clear security requirements</a:t>
            </a:r>
          </a:p>
          <a:p>
            <a:pPr>
              <a:lnSpc>
                <a:spcPct val="90000"/>
              </a:lnSpc>
              <a:spcBef>
                <a:spcPts val="1001"/>
              </a:spcBef>
              <a:buNone/>
            </a:pPr>
            <a:endParaRPr lang="en-US" sz="2800" b="0" strike="noStrike" spc="-1" dirty="0">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No accountability mechanism to force compliance</a:t>
            </a:r>
          </a:p>
          <a:p>
            <a:pPr>
              <a:lnSpc>
                <a:spcPct val="90000"/>
              </a:lnSpc>
              <a:spcBef>
                <a:spcPts val="1001"/>
              </a:spcBef>
              <a:buNone/>
            </a:pPr>
            <a:endParaRPr lang="en-US" sz="2800" b="0" strike="noStrike" spc="-1" dirty="0">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Solutions and mechanisms exist, but are not being applied correctly or at all</a:t>
            </a:r>
          </a:p>
          <a:p>
            <a:pPr>
              <a:lnSpc>
                <a:spcPct val="90000"/>
              </a:lnSpc>
              <a:spcBef>
                <a:spcPts val="1001"/>
              </a:spcBef>
              <a:buNone/>
            </a:pPr>
            <a:endParaRPr lang="en-US" sz="2800" b="0" strike="noStrike" spc="-1" dirty="0">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Unclear consumer role – no expectation for involvement</a:t>
            </a:r>
          </a:p>
          <a:p>
            <a:pPr>
              <a:lnSpc>
                <a:spcPct val="90000"/>
              </a:lnSpc>
              <a:spcBef>
                <a:spcPts val="1001"/>
              </a:spcBef>
              <a:buNone/>
            </a:pPr>
            <a:endParaRPr lang="en-US" sz="2800" b="0" strike="noStrike" spc="-1" dirty="0">
              <a:solidFill>
                <a:srgbClr val="000000"/>
              </a:solidFill>
              <a:latin typeface="Calibri"/>
            </a:endParaRPr>
          </a:p>
          <a:p>
            <a:pPr marL="228600" indent="-228600">
              <a:lnSpc>
                <a:spcPct val="90000"/>
              </a:lnSpc>
              <a:spcBef>
                <a:spcPts val="1001"/>
              </a:spcBef>
              <a:buClr>
                <a:srgbClr val="FF0000"/>
              </a:buClr>
              <a:buFont typeface="Arial"/>
              <a:buChar char="•"/>
            </a:pPr>
            <a:r>
              <a:rPr lang="en-US" sz="2800" b="0" strike="noStrike" spc="-1" dirty="0">
                <a:solidFill>
                  <a:srgbClr val="FF0000"/>
                </a:solidFill>
                <a:latin typeface="Calibri"/>
              </a:rPr>
              <a:t>Need stronger standards and/or regulation to incentivize better outcomes.</a:t>
            </a:r>
            <a:endParaRPr lang="en-US" sz="2800" b="0" strike="noStrike" spc="-1" dirty="0">
              <a:solidFill>
                <a:srgbClr val="000000"/>
              </a:solidFill>
              <a:latin typeface="Calibri"/>
            </a:endParaRPr>
          </a:p>
        </p:txBody>
      </p:sp>
      <p:sp>
        <p:nvSpPr>
          <p:cNvPr id="2" name="PlaceHolder 1">
            <a:extLst>
              <a:ext uri="{FF2B5EF4-FFF2-40B4-BE49-F238E27FC236}">
                <a16:creationId xmlns:a16="http://schemas.microsoft.com/office/drawing/2014/main" id="{C5F6CA09-7FF2-FE04-9713-5E3C6FA3AE9A}"/>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#2</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DA79266F-3E61-61C4-D5B0-212710FC23C5}"/>
              </a:ext>
            </a:extLst>
          </p:cNvPr>
          <p:cNvSpPr/>
          <p:nvPr/>
        </p:nvSpPr>
        <p:spPr>
          <a:xfrm>
            <a:off x="4471284" y="820455"/>
            <a:ext cx="838152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Clr>
                <a:srgbClr val="000000"/>
              </a:buClr>
            </a:pPr>
            <a:r>
              <a:rPr lang="en-US" sz="1800" b="0" strike="noStrike" spc="-1" dirty="0">
                <a:latin typeface="Arial"/>
              </a:rPr>
              <a:t>Do lessons from the past serve as incentives for better security at present?</a:t>
            </a:r>
          </a:p>
        </p:txBody>
      </p:sp>
    </p:spTree>
    <p:extLst>
      <p:ext uri="{BB962C8B-B14F-4D97-AF65-F5344CB8AC3E}">
        <p14:creationId xmlns:p14="http://schemas.microsoft.com/office/powerpoint/2010/main" val="318373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 name="PlaceHolder 2"/>
          <p:cNvSpPr>
            <a:spLocks noGrp="1"/>
          </p:cNvSpPr>
          <p:nvPr>
            <p:ph/>
          </p:nvPr>
        </p:nvSpPr>
        <p:spPr>
          <a:xfrm>
            <a:off x="760680" y="2631600"/>
            <a:ext cx="10515240" cy="4350960"/>
          </a:xfrm>
          <a:prstGeom prst="rect">
            <a:avLst/>
          </a:prstGeom>
          <a:noFill/>
          <a:ln w="0">
            <a:noFill/>
          </a:ln>
        </p:spPr>
        <p:txBody>
          <a:bodyPr anchor="t">
            <a:normAutofit/>
          </a:bodyPr>
          <a:lstStyle/>
          <a:p>
            <a:pPr>
              <a:lnSpc>
                <a:spcPct val="90000"/>
              </a:lnSpc>
              <a:spcBef>
                <a:spcPts val="1001"/>
              </a:spcBef>
              <a:buNone/>
              <a:tabLst>
                <a:tab pos="0" algn="l"/>
              </a:tabLst>
            </a:pPr>
            <a:r>
              <a:rPr lang="en-US" sz="1400" b="1" strike="noStrike" spc="-1">
                <a:solidFill>
                  <a:srgbClr val="000000"/>
                </a:solidFill>
                <a:latin typeface="Calibri"/>
              </a:rPr>
              <a:t>Stability</a:t>
            </a:r>
            <a:endParaRPr lang="en-US" sz="1400" b="0" strike="noStrike" spc="-1">
              <a:solidFill>
                <a:srgbClr val="000000"/>
              </a:solidFill>
              <a:latin typeface="Calibri"/>
            </a:endParaRPr>
          </a:p>
          <a:p>
            <a:pPr>
              <a:lnSpc>
                <a:spcPct val="90000"/>
              </a:lnSpc>
              <a:spcBef>
                <a:spcPts val="1001"/>
              </a:spcBef>
              <a:buNone/>
              <a:tabLst>
                <a:tab pos="0" algn="l"/>
              </a:tabLst>
            </a:pPr>
            <a:r>
              <a:rPr lang="en-US" sz="1400" b="1" strike="noStrike" spc="-1">
                <a:solidFill>
                  <a:srgbClr val="000000"/>
                </a:solidFill>
                <a:latin typeface="Calibri"/>
              </a:rPr>
              <a:t>	</a:t>
            </a:r>
            <a:r>
              <a:rPr lang="en-US" sz="1400" b="0" strike="noStrike" spc="-1">
                <a:solidFill>
                  <a:srgbClr val="000000"/>
                </a:solidFill>
                <a:latin typeface="Calibri"/>
              </a:rPr>
              <a:t>SATCOM/Fiber inherently unstable, untested alt paths can introduce unexpected routing headaches (local-pref/length/filtering)</a:t>
            </a:r>
          </a:p>
          <a:p>
            <a:pPr>
              <a:lnSpc>
                <a:spcPct val="90000"/>
              </a:lnSpc>
              <a:spcBef>
                <a:spcPts val="1001"/>
              </a:spcBef>
              <a:buNone/>
              <a:tabLst>
                <a:tab pos="0" algn="l"/>
              </a:tabLst>
            </a:pPr>
            <a:endParaRPr lang="en-US" sz="1400" b="0" strike="noStrike" spc="-1">
              <a:solidFill>
                <a:srgbClr val="000000"/>
              </a:solidFill>
              <a:latin typeface="Calibri"/>
            </a:endParaRPr>
          </a:p>
          <a:p>
            <a:pPr>
              <a:lnSpc>
                <a:spcPct val="90000"/>
              </a:lnSpc>
              <a:spcBef>
                <a:spcPts val="1001"/>
              </a:spcBef>
              <a:buNone/>
              <a:tabLst>
                <a:tab pos="0" algn="l"/>
              </a:tabLst>
            </a:pPr>
            <a:r>
              <a:rPr lang="en-US" sz="1400" b="1" strike="noStrike" spc="-1">
                <a:solidFill>
                  <a:srgbClr val="000000"/>
                </a:solidFill>
                <a:latin typeface="Calibri"/>
              </a:rPr>
              <a:t>General Military Challenges</a:t>
            </a:r>
            <a:endParaRPr lang="en-US" sz="1400" b="0" strike="noStrike" spc="-1">
              <a:solidFill>
                <a:srgbClr val="000000"/>
              </a:solidFill>
              <a:latin typeface="Calibri"/>
            </a:endParaRPr>
          </a:p>
          <a:p>
            <a:pPr>
              <a:lnSpc>
                <a:spcPct val="90000"/>
              </a:lnSpc>
              <a:spcBef>
                <a:spcPts val="1001"/>
              </a:spcBef>
              <a:buNone/>
              <a:tabLst>
                <a:tab pos="0" algn="l"/>
              </a:tabLst>
            </a:pPr>
            <a:r>
              <a:rPr lang="en-US" sz="1400" b="0" strike="noStrike" spc="-1">
                <a:solidFill>
                  <a:srgbClr val="000000"/>
                </a:solidFill>
                <a:latin typeface="Calibri"/>
              </a:rPr>
              <a:t>	We move/build/tear down networks weekly at varying scales unlike an ISP. Therefore, we run into the above problems much more frequently than a “stable” architecture. While military units do have their own ASN assignment, often times they will fall under a parent who will host IP space for them. Constant churn of engineers (typical assignment 2 years), makes it easy to lose understanding of where things are assigned and what they are used for.</a:t>
            </a:r>
          </a:p>
          <a:p>
            <a:pPr>
              <a:lnSpc>
                <a:spcPct val="90000"/>
              </a:lnSpc>
              <a:spcBef>
                <a:spcPts val="1001"/>
              </a:spcBef>
              <a:buNone/>
              <a:tabLst>
                <a:tab pos="0" algn="l"/>
              </a:tabLst>
            </a:pPr>
            <a:endParaRPr lang="en-US" sz="2800" b="0" strike="noStrike" spc="-1">
              <a:solidFill>
                <a:srgbClr val="000000"/>
              </a:solidFill>
              <a:latin typeface="Calibri"/>
            </a:endParaRPr>
          </a:p>
        </p:txBody>
      </p:sp>
      <p:sp>
        <p:nvSpPr>
          <p:cNvPr id="538" name="TextBox 3"/>
          <p:cNvSpPr/>
          <p:nvPr/>
        </p:nvSpPr>
        <p:spPr>
          <a:xfrm>
            <a:off x="2200680" y="1689480"/>
            <a:ext cx="812412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1" strike="noStrike" spc="-1">
                <a:solidFill>
                  <a:srgbClr val="000000"/>
                </a:solidFill>
                <a:latin typeface="Calibri"/>
              </a:rPr>
              <a:t>What problems do administrators experience that a database would help with?</a:t>
            </a:r>
            <a:endParaRPr lang="en-US" sz="1800" b="0" strike="noStrike" spc="-1">
              <a:latin typeface="Arial"/>
            </a:endParaRPr>
          </a:p>
        </p:txBody>
      </p:sp>
      <p:sp>
        <p:nvSpPr>
          <p:cNvPr id="2" name="PlaceHolder 1">
            <a:extLst>
              <a:ext uri="{FF2B5EF4-FFF2-40B4-BE49-F238E27FC236}">
                <a16:creationId xmlns:a16="http://schemas.microsoft.com/office/drawing/2014/main" id="{35D5BF14-8840-5B05-8C4F-ADB883D71906}"/>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Dissertation Effort #3</a:t>
            </a:r>
            <a:endParaRPr lang="en-US" sz="4000" spc="-1" dirty="0">
              <a:solidFill>
                <a:srgbClr val="000000"/>
              </a:solidFill>
              <a:latin typeface="Calibri"/>
            </a:endParaRPr>
          </a:p>
        </p:txBody>
      </p:sp>
      <p:sp>
        <p:nvSpPr>
          <p:cNvPr id="3" name="TextBox 4">
            <a:extLst>
              <a:ext uri="{FF2B5EF4-FFF2-40B4-BE49-F238E27FC236}">
                <a16:creationId xmlns:a16="http://schemas.microsoft.com/office/drawing/2014/main" id="{CB50A850-06C3-906E-CBBD-AC762380B300}"/>
              </a:ext>
            </a:extLst>
          </p:cNvPr>
          <p:cNvSpPr/>
          <p:nvPr/>
        </p:nvSpPr>
        <p:spPr>
          <a:xfrm>
            <a:off x="5660813" y="812363"/>
            <a:ext cx="653118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buClr>
                <a:srgbClr val="000000"/>
              </a:buClr>
            </a:pPr>
            <a:r>
              <a:rPr lang="en-US" sz="1800" b="0" strike="noStrike" spc="-1" dirty="0">
                <a:solidFill>
                  <a:srgbClr val="000000"/>
                </a:solidFill>
                <a:latin typeface="Arial"/>
              </a:rPr>
              <a:t>How can we incentivize better security solutions or outcomes?</a:t>
            </a:r>
            <a:endParaRPr lang="en-US" sz="1800" b="0" strike="noStrike" spc="-1" dirty="0">
              <a:latin typeface="Arial"/>
            </a:endParaRPr>
          </a:p>
        </p:txBody>
      </p:sp>
    </p:spTree>
    <p:extLst>
      <p:ext uri="{BB962C8B-B14F-4D97-AF65-F5344CB8AC3E}">
        <p14:creationId xmlns:p14="http://schemas.microsoft.com/office/powerpoint/2010/main" val="34090669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3"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Other Projects/ Efforts</a:t>
            </a:r>
            <a:endParaRPr lang="en-US" sz="4000" b="0" strike="noStrike" spc="-1">
              <a:solidFill>
                <a:srgbClr val="000000"/>
              </a:solidFill>
              <a:latin typeface="Calibri"/>
            </a:endParaRPr>
          </a:p>
        </p:txBody>
      </p:sp>
      <p:sp>
        <p:nvSpPr>
          <p:cNvPr id="624" name="TextBox 4"/>
          <p:cNvSpPr/>
          <p:nvPr/>
        </p:nvSpPr>
        <p:spPr>
          <a:xfrm>
            <a:off x="1125120" y="2202120"/>
            <a:ext cx="9941760" cy="465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71360" indent="-171360">
              <a:lnSpc>
                <a:spcPct val="100000"/>
              </a:lnSpc>
              <a:buClr>
                <a:srgbClr val="000000"/>
              </a:buClr>
              <a:buFont typeface="Arial"/>
              <a:buChar char="•"/>
            </a:pPr>
            <a:r>
              <a:rPr lang="en-US" sz="1100" b="1" strike="noStrike" spc="-1" dirty="0">
                <a:solidFill>
                  <a:srgbClr val="000000"/>
                </a:solidFill>
                <a:latin typeface="Arial"/>
              </a:rPr>
              <a:t>Title</a:t>
            </a:r>
            <a:r>
              <a:rPr lang="en-US" sz="1100" b="0" strike="noStrike" spc="-1" dirty="0">
                <a:solidFill>
                  <a:srgbClr val="000000"/>
                </a:solidFill>
                <a:latin typeface="Arial"/>
              </a:rPr>
              <a:t>: </a:t>
            </a:r>
            <a:r>
              <a:rPr lang="en-US" sz="1100" b="0" strike="noStrike" spc="-1" dirty="0">
                <a:solidFill>
                  <a:srgbClr val="00B050"/>
                </a:solidFill>
                <a:latin typeface="Arial"/>
              </a:rPr>
              <a:t>Infinity: A Scalable Infrastructure for In-Network Applications</a:t>
            </a:r>
            <a:br>
              <a:rPr sz="1100" dirty="0"/>
            </a:br>
            <a:br>
              <a:rPr sz="1100" dirty="0"/>
            </a:br>
            <a:r>
              <a:rPr lang="en-US" sz="1100" b="1" strike="noStrike" spc="-1" dirty="0">
                <a:solidFill>
                  <a:srgbClr val="000000"/>
                </a:solidFill>
                <a:latin typeface="Arial"/>
              </a:rPr>
              <a:t>Conference: </a:t>
            </a:r>
            <a:r>
              <a:rPr lang="en-US" sz="1100" b="0" strike="noStrike" spc="-1" dirty="0">
                <a:solidFill>
                  <a:srgbClr val="000000"/>
                </a:solidFill>
                <a:latin typeface="Arial"/>
              </a:rPr>
              <a:t>IEEE International Symposium on Integrated Network Management 2021.</a:t>
            </a:r>
            <a:br>
              <a:rPr sz="1100" dirty="0"/>
            </a:br>
            <a:br>
              <a:rPr sz="1100" dirty="0"/>
            </a:br>
            <a:r>
              <a:rPr lang="en-US" sz="1100" b="1" strike="noStrike" spc="-1" dirty="0">
                <a:solidFill>
                  <a:srgbClr val="000000"/>
                </a:solidFill>
                <a:latin typeface="Arial"/>
              </a:rPr>
              <a:t>Research Effort: </a:t>
            </a:r>
            <a:r>
              <a:rPr lang="en-US" sz="1100" b="0" strike="noStrike" spc="-1" dirty="0">
                <a:solidFill>
                  <a:srgbClr val="000000"/>
                </a:solidFill>
                <a:latin typeface="Arial"/>
              </a:rPr>
              <a:t>In-network compute resources are commonly fixed, resulting in a limited or inefficient use of resources for things like edge computing. While computers typically have abstractions that can scale resources efficiently to meet application needs, these same abstraction do not currently reside in network compute capabilities. This paper proposes an approach to scale in-network resources either horizontally or vertically in order to meet the growing compute</a:t>
            </a:r>
            <a:br>
              <a:rPr sz="1100" dirty="0"/>
            </a:br>
            <a:r>
              <a:rPr lang="en-US" sz="1100" b="0" strike="noStrike" spc="-1" dirty="0">
                <a:solidFill>
                  <a:srgbClr val="000000"/>
                </a:solidFill>
                <a:latin typeface="Arial"/>
              </a:rPr>
              <a:t>demands of in-network processing.</a:t>
            </a:r>
            <a:br>
              <a:rPr sz="1100" dirty="0"/>
            </a:br>
            <a:br>
              <a:rPr sz="1100" dirty="0"/>
            </a:br>
            <a:r>
              <a:rPr lang="en-US" sz="1100" b="1" strike="noStrike" spc="-1" dirty="0">
                <a:solidFill>
                  <a:srgbClr val="000000"/>
                </a:solidFill>
                <a:latin typeface="Arial"/>
              </a:rPr>
              <a:t>Authors: </a:t>
            </a:r>
            <a:r>
              <a:rPr lang="en-US" sz="1100" b="0" strike="noStrike" spc="-1" dirty="0" err="1">
                <a:solidFill>
                  <a:srgbClr val="000000"/>
                </a:solidFill>
                <a:latin typeface="Arial"/>
              </a:rPr>
              <a:t>Abranches</a:t>
            </a:r>
            <a:r>
              <a:rPr lang="en-US" sz="1100" b="0" strike="noStrike" spc="-1" dirty="0">
                <a:solidFill>
                  <a:srgbClr val="000000"/>
                </a:solidFill>
                <a:latin typeface="Arial"/>
              </a:rPr>
              <a:t>, M., Olson, K. Keller, E.</a:t>
            </a:r>
            <a:br>
              <a:rPr sz="1100" dirty="0"/>
            </a:br>
            <a:r>
              <a:rPr lang="en-US" sz="1100" b="0" strike="noStrike" spc="-1" dirty="0">
                <a:solidFill>
                  <a:srgbClr val="000000"/>
                </a:solidFill>
                <a:latin typeface="Calibri"/>
              </a:rPr>
              <a:t> </a:t>
            </a:r>
            <a:endParaRPr lang="en-US" sz="1100" b="0" strike="noStrike" spc="-1" dirty="0">
              <a:latin typeface="Arial"/>
            </a:endParaRPr>
          </a:p>
          <a:p>
            <a:pPr>
              <a:lnSpc>
                <a:spcPct val="100000"/>
              </a:lnSpc>
              <a:buNone/>
            </a:pPr>
            <a:endParaRPr lang="en-US" sz="1100" b="0" strike="noStrike" spc="-1" dirty="0">
              <a:latin typeface="Arial"/>
            </a:endParaRPr>
          </a:p>
          <a:p>
            <a:pPr>
              <a:lnSpc>
                <a:spcPct val="100000"/>
              </a:lnSpc>
              <a:buNone/>
            </a:pPr>
            <a:endParaRPr lang="en-US" sz="1100" b="0" strike="noStrike" spc="-1" dirty="0">
              <a:latin typeface="Arial"/>
            </a:endParaRPr>
          </a:p>
          <a:p>
            <a:pPr marL="171360" indent="-171360">
              <a:lnSpc>
                <a:spcPct val="100000"/>
              </a:lnSpc>
              <a:buClr>
                <a:srgbClr val="000000"/>
              </a:buClr>
              <a:buFont typeface="Arial"/>
              <a:buChar char="•"/>
            </a:pPr>
            <a:r>
              <a:rPr lang="en-US" sz="1100" b="1" strike="noStrike" spc="-1" dirty="0">
                <a:solidFill>
                  <a:srgbClr val="000000"/>
                </a:solidFill>
                <a:latin typeface="Arial"/>
              </a:rPr>
              <a:t>Title: </a:t>
            </a:r>
            <a:r>
              <a:rPr lang="en-US" sz="1100" b="0" strike="noStrike" spc="-1" dirty="0">
                <a:solidFill>
                  <a:srgbClr val="00B050"/>
                </a:solidFill>
                <a:latin typeface="Arial"/>
              </a:rPr>
              <a:t>Enabling Security Research through Efficient Partial Deployment Topology Configuration and Validation</a:t>
            </a:r>
            <a:br>
              <a:rPr sz="1100" dirty="0"/>
            </a:br>
            <a:br>
              <a:rPr sz="1100" dirty="0"/>
            </a:br>
            <a:r>
              <a:rPr lang="en-US" sz="1100" b="1" strike="noStrike" spc="-1" dirty="0">
                <a:solidFill>
                  <a:srgbClr val="000000"/>
                </a:solidFill>
                <a:latin typeface="Arial"/>
              </a:rPr>
              <a:t>Conference: </a:t>
            </a:r>
            <a:r>
              <a:rPr lang="en-US" sz="1100" b="0" strike="noStrike" spc="-1" dirty="0">
                <a:solidFill>
                  <a:srgbClr val="000000"/>
                </a:solidFill>
                <a:latin typeface="Arial"/>
              </a:rPr>
              <a:t>IEEE INFOCOM Computer and Networking Experimental Research using Testbeds (CNERT) Workshop 2023.</a:t>
            </a:r>
            <a:br>
              <a:rPr sz="1100" dirty="0"/>
            </a:br>
            <a:br>
              <a:rPr sz="1100" dirty="0"/>
            </a:br>
            <a:r>
              <a:rPr lang="en-US" sz="1100" b="1" strike="noStrike" spc="-1" dirty="0">
                <a:solidFill>
                  <a:srgbClr val="000000"/>
                </a:solidFill>
                <a:latin typeface="Arial"/>
              </a:rPr>
              <a:t>Research Effort</a:t>
            </a:r>
            <a:r>
              <a:rPr lang="en-US" sz="1100" b="0" strike="noStrike" spc="-1" dirty="0">
                <a:solidFill>
                  <a:srgbClr val="000000"/>
                </a:solidFill>
                <a:latin typeface="Arial"/>
              </a:rPr>
              <a:t>: Measuring partial deployment value of a security protocol at internet scale is an impossible problem due to uncertainty in network design and challenges establishing the necessary resources to fully simulate. We present an approach to measure partial deployments quickly and easily and demonstrate our solution utilizing RPKI. From this we show that RPKI requires large adoption rates greater than 70% before the internet will broadly begin to realize the value of RPKI.</a:t>
            </a:r>
            <a:br>
              <a:rPr sz="1100" dirty="0"/>
            </a:br>
            <a:br>
              <a:rPr sz="1100" dirty="0"/>
            </a:br>
            <a:r>
              <a:rPr lang="en-US" sz="1100" b="1" strike="noStrike" spc="-1" dirty="0">
                <a:solidFill>
                  <a:srgbClr val="000000"/>
                </a:solidFill>
                <a:latin typeface="Arial"/>
              </a:rPr>
              <a:t>Authors: </a:t>
            </a:r>
            <a:r>
              <a:rPr lang="en-US" sz="1100" b="0" strike="noStrike" spc="-1" dirty="0">
                <a:solidFill>
                  <a:srgbClr val="000000"/>
                </a:solidFill>
                <a:latin typeface="Arial"/>
              </a:rPr>
              <a:t>Alharbi, B., Olson, K. Keller, E.</a:t>
            </a:r>
            <a:endParaRPr lang="en-US" sz="1100" b="0" strike="noStrike" spc="-1" dirty="0">
              <a:latin typeface="Arial"/>
            </a:endParaRPr>
          </a:p>
          <a:p>
            <a:pPr>
              <a:lnSpc>
                <a:spcPct val="100000"/>
              </a:lnSpc>
              <a:buNone/>
            </a:pPr>
            <a:br>
              <a:rPr sz="1800" dirty="0"/>
            </a:br>
            <a:endParaRPr lang="en-US" sz="1800" b="0" strike="noStrike" spc="-1" dirty="0">
              <a:latin typeface="Arial"/>
            </a:endParaRPr>
          </a:p>
        </p:txBody>
      </p:sp>
      <p:sp>
        <p:nvSpPr>
          <p:cNvPr id="2" name="TextBox 1">
            <a:extLst>
              <a:ext uri="{FF2B5EF4-FFF2-40B4-BE49-F238E27FC236}">
                <a16:creationId xmlns:a16="http://schemas.microsoft.com/office/drawing/2014/main" id="{73D36414-2427-4890-1516-53F063E66499}"/>
              </a:ext>
            </a:extLst>
          </p:cNvPr>
          <p:cNvSpPr txBox="1"/>
          <p:nvPr/>
        </p:nvSpPr>
        <p:spPr>
          <a:xfrm>
            <a:off x="4612460" y="1650775"/>
            <a:ext cx="2945501" cy="369332"/>
          </a:xfrm>
          <a:prstGeom prst="rect">
            <a:avLst/>
          </a:prstGeom>
          <a:noFill/>
        </p:spPr>
        <p:txBody>
          <a:bodyPr wrap="square" rtlCol="0">
            <a:spAutoFit/>
          </a:bodyPr>
          <a:lstStyle/>
          <a:p>
            <a:r>
              <a:rPr lang="en-US" dirty="0"/>
              <a:t>Workshop Papers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Other Projects/ Efforts</a:t>
            </a:r>
            <a:endParaRPr lang="en-US" sz="4000" b="0" strike="noStrike" spc="-1">
              <a:solidFill>
                <a:srgbClr val="000000"/>
              </a:solidFill>
              <a:latin typeface="Calibri"/>
            </a:endParaRPr>
          </a:p>
        </p:txBody>
      </p:sp>
      <p:sp>
        <p:nvSpPr>
          <p:cNvPr id="622" name="PlaceHolder 2"/>
          <p:cNvSpPr>
            <a:spLocks noGrp="1"/>
          </p:cNvSpPr>
          <p:nvPr>
            <p:ph/>
          </p:nvPr>
        </p:nvSpPr>
        <p:spPr>
          <a:xfrm>
            <a:off x="838380" y="2367726"/>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US" sz="1100" b="1" strike="noStrike" spc="-1" dirty="0">
                <a:solidFill>
                  <a:srgbClr val="000000"/>
                </a:solidFill>
                <a:latin typeface="Arial"/>
              </a:rPr>
              <a:t>Title: </a:t>
            </a:r>
            <a:r>
              <a:rPr lang="en-US" sz="1100" b="0" strike="noStrike" spc="-1" dirty="0">
                <a:solidFill>
                  <a:srgbClr val="00B050"/>
                </a:solidFill>
                <a:latin typeface="Arial"/>
              </a:rPr>
              <a:t>All Your Data Are Available to Us: A Need for Network Segmentation with IoT Devices.</a:t>
            </a:r>
            <a:br>
              <a:rPr sz="1100" dirty="0"/>
            </a:br>
            <a:br>
              <a:rPr sz="1100" dirty="0"/>
            </a:br>
            <a:r>
              <a:rPr lang="en-US" sz="1100" b="1" strike="noStrike" spc="-1" dirty="0">
                <a:solidFill>
                  <a:srgbClr val="000000"/>
                </a:solidFill>
                <a:latin typeface="Arial"/>
              </a:rPr>
              <a:t>Conference: </a:t>
            </a:r>
            <a:r>
              <a:rPr lang="en-US" sz="1100" b="0" strike="noStrike" spc="-1" dirty="0">
                <a:solidFill>
                  <a:srgbClr val="000000"/>
                </a:solidFill>
                <a:latin typeface="Arial"/>
              </a:rPr>
              <a:t>Networked and Distributed System Security Symposium (NDSS) 2020.</a:t>
            </a:r>
            <a:br>
              <a:rPr sz="1100" dirty="0"/>
            </a:br>
            <a:br>
              <a:rPr sz="1100" dirty="0"/>
            </a:br>
            <a:r>
              <a:rPr lang="en-US" sz="1100" b="1" strike="noStrike" spc="-1" dirty="0">
                <a:solidFill>
                  <a:srgbClr val="000000"/>
                </a:solidFill>
                <a:latin typeface="Arial"/>
              </a:rPr>
              <a:t>Research Effort: </a:t>
            </a:r>
            <a:r>
              <a:rPr lang="en-US" sz="1100" b="0" strike="noStrike" spc="-1" dirty="0">
                <a:solidFill>
                  <a:srgbClr val="000000"/>
                </a:solidFill>
                <a:latin typeface="Arial"/>
              </a:rPr>
              <a:t>This project investigated segmentation within home networks and IoT devices. While protocols like Universal Plug and Play provide for automatic configuration for hole punching in a gateway, they do not provide capability to segment network access within the local network. This presents broad network exposure within the home where everything operates within a shared trust environment. This project proposed building into the UPnP protocol methods to automate the segmentation of IoT devices within the home and prevent this exposure.</a:t>
            </a:r>
            <a:br>
              <a:rPr sz="1100" dirty="0"/>
            </a:br>
            <a:br>
              <a:rPr sz="1100" dirty="0"/>
            </a:br>
            <a:r>
              <a:rPr lang="en-US" sz="1100" b="1" strike="noStrike" spc="-1" dirty="0">
                <a:solidFill>
                  <a:srgbClr val="000000"/>
                </a:solidFill>
                <a:latin typeface="Arial"/>
              </a:rPr>
              <a:t>Authors: </a:t>
            </a:r>
            <a:r>
              <a:rPr lang="en-US" sz="1100" b="0" strike="noStrike" spc="-1" dirty="0">
                <a:solidFill>
                  <a:srgbClr val="000000"/>
                </a:solidFill>
                <a:latin typeface="Arial"/>
              </a:rPr>
              <a:t>Olson, K. and Scaife, N.</a:t>
            </a:r>
            <a:endParaRPr lang="en-US" sz="1100" b="0" strike="noStrike" spc="-1" dirty="0">
              <a:solidFill>
                <a:srgbClr val="000000"/>
              </a:solidFill>
              <a:latin typeface="Calibri"/>
            </a:endParaRPr>
          </a:p>
          <a:p>
            <a:pPr>
              <a:lnSpc>
                <a:spcPct val="90000"/>
              </a:lnSpc>
              <a:spcBef>
                <a:spcPts val="1001"/>
              </a:spcBef>
              <a:buNone/>
            </a:pPr>
            <a:endParaRPr lang="en-US" sz="1100" b="0" strike="noStrike" spc="-1" dirty="0">
              <a:solidFill>
                <a:srgbClr val="000000"/>
              </a:solidFill>
              <a:latin typeface="Calibri"/>
            </a:endParaRPr>
          </a:p>
          <a:p>
            <a:pPr>
              <a:lnSpc>
                <a:spcPct val="90000"/>
              </a:lnSpc>
              <a:spcBef>
                <a:spcPts val="1001"/>
              </a:spcBef>
              <a:buNone/>
              <a:tabLst>
                <a:tab pos="0" algn="l"/>
              </a:tabLst>
            </a:pPr>
            <a:endParaRPr lang="en-US" sz="1100" b="0" strike="noStrike" spc="-1" dirty="0">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1100" b="1" strike="noStrike" spc="-1" dirty="0">
                <a:solidFill>
                  <a:srgbClr val="000000"/>
                </a:solidFill>
                <a:latin typeface="Arial"/>
              </a:rPr>
              <a:t>Title: </a:t>
            </a:r>
            <a:r>
              <a:rPr lang="en-US" sz="1100" b="0" strike="noStrike" spc="-1" dirty="0">
                <a:solidFill>
                  <a:srgbClr val="00B050"/>
                </a:solidFill>
                <a:latin typeface="Arial"/>
              </a:rPr>
              <a:t>Federating Trust: Network Orchestration for Cross-Boundary Zero Trust.</a:t>
            </a:r>
            <a:br>
              <a:rPr sz="1100" dirty="0"/>
            </a:br>
            <a:br>
              <a:rPr sz="1100" dirty="0"/>
            </a:br>
            <a:r>
              <a:rPr lang="en-US" sz="1100" b="1" strike="noStrike" spc="-1" dirty="0">
                <a:solidFill>
                  <a:srgbClr val="000000"/>
                </a:solidFill>
                <a:latin typeface="Arial"/>
              </a:rPr>
              <a:t>Conference: </a:t>
            </a:r>
            <a:r>
              <a:rPr lang="en-US" sz="1100" b="0" strike="noStrike" spc="-1" dirty="0">
                <a:solidFill>
                  <a:srgbClr val="000000"/>
                </a:solidFill>
                <a:latin typeface="Arial"/>
              </a:rPr>
              <a:t>ACM Special Interest Group on Data Communication (SIGCOMM) 2021.</a:t>
            </a:r>
            <a:br>
              <a:rPr sz="1100" dirty="0"/>
            </a:br>
            <a:br>
              <a:rPr sz="1100" dirty="0"/>
            </a:br>
            <a:r>
              <a:rPr lang="en-US" sz="1100" b="1" strike="noStrike" spc="-1" dirty="0">
                <a:solidFill>
                  <a:srgbClr val="000000"/>
                </a:solidFill>
                <a:latin typeface="Arial"/>
              </a:rPr>
              <a:t>Research Effort: </a:t>
            </a:r>
            <a:r>
              <a:rPr lang="en-US" sz="1100" b="0" strike="noStrike" spc="-1" dirty="0">
                <a:solidFill>
                  <a:srgbClr val="000000"/>
                </a:solidFill>
                <a:latin typeface="Arial"/>
              </a:rPr>
              <a:t>This project proposed an approach to federate Zero-Trust decision properties</a:t>
            </a:r>
            <a:br>
              <a:rPr sz="1100" dirty="0"/>
            </a:br>
            <a:r>
              <a:rPr lang="en-US" sz="1100" b="0" strike="noStrike" spc="-1" dirty="0">
                <a:solidFill>
                  <a:srgbClr val="000000"/>
                </a:solidFill>
                <a:latin typeface="Arial"/>
              </a:rPr>
              <a:t>across disparate network standards. By utilizing a proxy handler, networks could coordinate</a:t>
            </a:r>
            <a:br>
              <a:rPr sz="1100" dirty="0"/>
            </a:br>
            <a:r>
              <a:rPr lang="en-US" sz="1100" b="0" strike="noStrike" spc="-1" dirty="0">
                <a:solidFill>
                  <a:srgbClr val="000000"/>
                </a:solidFill>
                <a:latin typeface="Arial"/>
              </a:rPr>
              <a:t>access standards for users without revealing information about the local security environment</a:t>
            </a:r>
            <a:br>
              <a:rPr sz="1100" dirty="0"/>
            </a:br>
            <a:r>
              <a:rPr lang="en-US" sz="1100" b="0" strike="noStrike" spc="-1" dirty="0">
                <a:solidFill>
                  <a:srgbClr val="000000"/>
                </a:solidFill>
                <a:latin typeface="Arial"/>
              </a:rPr>
              <a:t>to the external entity. This approach would allow companies to maintain threshold security</a:t>
            </a:r>
            <a:br>
              <a:rPr sz="1100" dirty="0"/>
            </a:br>
            <a:r>
              <a:rPr lang="en-US" sz="1100" b="0" strike="noStrike" spc="-1" dirty="0">
                <a:solidFill>
                  <a:srgbClr val="000000"/>
                </a:solidFill>
                <a:latin typeface="Arial"/>
              </a:rPr>
              <a:t>standards necessary to meet security goals of Zero-trust across boundaries, even if they did not</a:t>
            </a:r>
            <a:br>
              <a:rPr sz="1100" dirty="0"/>
            </a:br>
            <a:r>
              <a:rPr lang="en-US" sz="1100" b="0" strike="noStrike" spc="-1" dirty="0">
                <a:solidFill>
                  <a:srgbClr val="000000"/>
                </a:solidFill>
                <a:latin typeface="Arial"/>
              </a:rPr>
              <a:t>have any say in the remote networks security standards.</a:t>
            </a:r>
            <a:br>
              <a:rPr sz="1100" dirty="0"/>
            </a:br>
            <a:br>
              <a:rPr sz="1100" dirty="0"/>
            </a:br>
            <a:r>
              <a:rPr lang="en-US" sz="1100" b="1" strike="noStrike" spc="-1" dirty="0">
                <a:solidFill>
                  <a:srgbClr val="000000"/>
                </a:solidFill>
                <a:latin typeface="Arial"/>
              </a:rPr>
              <a:t>Authors: </a:t>
            </a:r>
            <a:r>
              <a:rPr lang="en-US" sz="1100" b="0" strike="noStrike" spc="-1" dirty="0">
                <a:solidFill>
                  <a:srgbClr val="000000"/>
                </a:solidFill>
                <a:latin typeface="Arial"/>
              </a:rPr>
              <a:t>Olson, K. and Keller, E.</a:t>
            </a:r>
            <a:endParaRPr lang="en-US" sz="1100" b="0" strike="noStrike" spc="-1" dirty="0">
              <a:solidFill>
                <a:srgbClr val="000000"/>
              </a:solidFill>
              <a:latin typeface="Calibri"/>
            </a:endParaRPr>
          </a:p>
        </p:txBody>
      </p:sp>
      <p:sp>
        <p:nvSpPr>
          <p:cNvPr id="2" name="TextBox 1">
            <a:extLst>
              <a:ext uri="{FF2B5EF4-FFF2-40B4-BE49-F238E27FC236}">
                <a16:creationId xmlns:a16="http://schemas.microsoft.com/office/drawing/2014/main" id="{E4DD1C22-126A-30FC-3D47-27CDE605A8ED}"/>
              </a:ext>
            </a:extLst>
          </p:cNvPr>
          <p:cNvSpPr txBox="1"/>
          <p:nvPr/>
        </p:nvSpPr>
        <p:spPr>
          <a:xfrm>
            <a:off x="5138442" y="1684425"/>
            <a:ext cx="2184850" cy="369332"/>
          </a:xfrm>
          <a:prstGeom prst="rect">
            <a:avLst/>
          </a:prstGeom>
          <a:noFill/>
        </p:spPr>
        <p:txBody>
          <a:bodyPr wrap="square" rtlCol="0">
            <a:spAutoFit/>
          </a:bodyPr>
          <a:lstStyle/>
          <a:p>
            <a:r>
              <a:rPr lang="en-US" dirty="0"/>
              <a:t>Posters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dirty="0">
                <a:solidFill>
                  <a:srgbClr val="000000"/>
                </a:solidFill>
                <a:latin typeface="Calibri Light"/>
              </a:rPr>
              <a:t>Research Effort #3</a:t>
            </a:r>
            <a:endParaRPr lang="en-US" sz="4000" b="0" strike="noStrike" spc="-1" dirty="0">
              <a:solidFill>
                <a:srgbClr val="000000"/>
              </a:solidFill>
              <a:latin typeface="Calibri"/>
            </a:endParaRPr>
          </a:p>
        </p:txBody>
      </p:sp>
      <p:pic>
        <p:nvPicPr>
          <p:cNvPr id="572" name="Picture 6"/>
          <p:cNvPicPr/>
          <p:nvPr/>
        </p:nvPicPr>
        <p:blipFill>
          <a:blip r:embed="rId3"/>
          <a:stretch/>
        </p:blipFill>
        <p:spPr>
          <a:xfrm>
            <a:off x="426734" y="2169108"/>
            <a:ext cx="7049160" cy="3486240"/>
          </a:xfrm>
          <a:prstGeom prst="rect">
            <a:avLst/>
          </a:prstGeom>
          <a:ln w="0">
            <a:noFill/>
          </a:ln>
        </p:spPr>
      </p:pic>
      <p:sp>
        <p:nvSpPr>
          <p:cNvPr id="573" name="TextBox 7"/>
          <p:cNvSpPr/>
          <p:nvPr/>
        </p:nvSpPr>
        <p:spPr>
          <a:xfrm>
            <a:off x="4065480" y="898920"/>
            <a:ext cx="7776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Arial"/>
              </a:rPr>
              <a:t>How can we incentivize better solutions or outcomes for security?</a:t>
            </a:r>
            <a:endParaRPr lang="en-US" sz="1800" b="0" strike="noStrike" spc="-1" dirty="0">
              <a:latin typeface="Arial"/>
            </a:endParaRPr>
          </a:p>
        </p:txBody>
      </p:sp>
      <p:sp>
        <p:nvSpPr>
          <p:cNvPr id="2" name="Scroll: Vertical 1">
            <a:extLst>
              <a:ext uri="{FF2B5EF4-FFF2-40B4-BE49-F238E27FC236}">
                <a16:creationId xmlns:a16="http://schemas.microsoft.com/office/drawing/2014/main" id="{9FD40E53-0972-D40F-6B09-5DD727401EE5}"/>
              </a:ext>
            </a:extLst>
          </p:cNvPr>
          <p:cNvSpPr/>
          <p:nvPr/>
        </p:nvSpPr>
        <p:spPr>
          <a:xfrm>
            <a:off x="8197232" y="2241494"/>
            <a:ext cx="1950180" cy="3293458"/>
          </a:xfrm>
          <a:prstGeom prst="verticalScroll">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croll: Vertical 2">
            <a:extLst>
              <a:ext uri="{FF2B5EF4-FFF2-40B4-BE49-F238E27FC236}">
                <a16:creationId xmlns:a16="http://schemas.microsoft.com/office/drawing/2014/main" id="{6D91F99C-47D5-A783-0848-8C95D5803DAE}"/>
              </a:ext>
            </a:extLst>
          </p:cNvPr>
          <p:cNvSpPr/>
          <p:nvPr/>
        </p:nvSpPr>
        <p:spPr>
          <a:xfrm>
            <a:off x="8566768" y="2588777"/>
            <a:ext cx="605554" cy="840223"/>
          </a:xfrm>
          <a:prstGeom prst="verticalScroll">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croll: Vertical 4">
            <a:extLst>
              <a:ext uri="{FF2B5EF4-FFF2-40B4-BE49-F238E27FC236}">
                <a16:creationId xmlns:a16="http://schemas.microsoft.com/office/drawing/2014/main" id="{F26028E1-7E4B-306A-5ABF-DEC97B7F82BE}"/>
              </a:ext>
            </a:extLst>
          </p:cNvPr>
          <p:cNvSpPr/>
          <p:nvPr/>
        </p:nvSpPr>
        <p:spPr>
          <a:xfrm>
            <a:off x="9239081" y="2588776"/>
            <a:ext cx="605554" cy="840223"/>
          </a:xfrm>
          <a:prstGeom prst="verticalScroll">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croll: Vertical 5">
            <a:extLst>
              <a:ext uri="{FF2B5EF4-FFF2-40B4-BE49-F238E27FC236}">
                <a16:creationId xmlns:a16="http://schemas.microsoft.com/office/drawing/2014/main" id="{F2CA3FA5-2AFA-781D-1082-5FA88D2583CF}"/>
              </a:ext>
            </a:extLst>
          </p:cNvPr>
          <p:cNvSpPr/>
          <p:nvPr/>
        </p:nvSpPr>
        <p:spPr>
          <a:xfrm>
            <a:off x="8566768" y="3567391"/>
            <a:ext cx="605554" cy="840223"/>
          </a:xfrm>
          <a:prstGeom prst="verticalScroll">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croll: Vertical 6">
            <a:extLst>
              <a:ext uri="{FF2B5EF4-FFF2-40B4-BE49-F238E27FC236}">
                <a16:creationId xmlns:a16="http://schemas.microsoft.com/office/drawing/2014/main" id="{939934A1-EAF1-E079-379E-4EA4560D3808}"/>
              </a:ext>
            </a:extLst>
          </p:cNvPr>
          <p:cNvSpPr/>
          <p:nvPr/>
        </p:nvSpPr>
        <p:spPr>
          <a:xfrm>
            <a:off x="9239081" y="3567391"/>
            <a:ext cx="605554" cy="840223"/>
          </a:xfrm>
          <a:prstGeom prst="verticalScroll">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croll: Vertical 7">
            <a:extLst>
              <a:ext uri="{FF2B5EF4-FFF2-40B4-BE49-F238E27FC236}">
                <a16:creationId xmlns:a16="http://schemas.microsoft.com/office/drawing/2014/main" id="{A875E96E-2AA4-6A80-2ED4-8D567A26A646}"/>
              </a:ext>
            </a:extLst>
          </p:cNvPr>
          <p:cNvSpPr/>
          <p:nvPr/>
        </p:nvSpPr>
        <p:spPr>
          <a:xfrm>
            <a:off x="8566768" y="4559340"/>
            <a:ext cx="605554" cy="840223"/>
          </a:xfrm>
          <a:prstGeom prst="verticalScroll">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croll: Vertical 8">
            <a:extLst>
              <a:ext uri="{FF2B5EF4-FFF2-40B4-BE49-F238E27FC236}">
                <a16:creationId xmlns:a16="http://schemas.microsoft.com/office/drawing/2014/main" id="{F7BC33D9-8036-F7CE-8AD0-5EC9E9BDFE19}"/>
              </a:ext>
            </a:extLst>
          </p:cNvPr>
          <p:cNvSpPr/>
          <p:nvPr/>
        </p:nvSpPr>
        <p:spPr>
          <a:xfrm>
            <a:off x="9245960" y="4559340"/>
            <a:ext cx="605554" cy="840223"/>
          </a:xfrm>
          <a:prstGeom prst="verticalScroll">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0A9E42-39CF-3E7D-9257-80A768C6EF9B}"/>
              </a:ext>
            </a:extLst>
          </p:cNvPr>
          <p:cNvSpPr txBox="1"/>
          <p:nvPr/>
        </p:nvSpPr>
        <p:spPr>
          <a:xfrm>
            <a:off x="8108219" y="1652329"/>
            <a:ext cx="2128205" cy="646331"/>
          </a:xfrm>
          <a:prstGeom prst="rect">
            <a:avLst/>
          </a:prstGeom>
          <a:noFill/>
        </p:spPr>
        <p:txBody>
          <a:bodyPr wrap="square" rtlCol="0">
            <a:spAutoFit/>
          </a:bodyPr>
          <a:lstStyle/>
          <a:p>
            <a:pPr algn="ctr"/>
            <a:r>
              <a:rPr lang="en-US" dirty="0"/>
              <a:t>Root IANA Smart Contract</a:t>
            </a:r>
          </a:p>
        </p:txBody>
      </p:sp>
      <p:sp>
        <p:nvSpPr>
          <p:cNvPr id="11" name="TextBox 10">
            <a:extLst>
              <a:ext uri="{FF2B5EF4-FFF2-40B4-BE49-F238E27FC236}">
                <a16:creationId xmlns:a16="http://schemas.microsoft.com/office/drawing/2014/main" id="{CB823C98-75B0-89B8-DCF0-4B71349575F1}"/>
              </a:ext>
            </a:extLst>
          </p:cNvPr>
          <p:cNvSpPr txBox="1"/>
          <p:nvPr/>
        </p:nvSpPr>
        <p:spPr>
          <a:xfrm>
            <a:off x="8522262" y="2688109"/>
            <a:ext cx="694566" cy="338554"/>
          </a:xfrm>
          <a:prstGeom prst="rect">
            <a:avLst/>
          </a:prstGeom>
          <a:noFill/>
        </p:spPr>
        <p:txBody>
          <a:bodyPr wrap="square" rtlCol="0">
            <a:spAutoFit/>
          </a:bodyPr>
          <a:lstStyle/>
          <a:p>
            <a:pPr algn="ctr"/>
            <a:r>
              <a:rPr lang="en-US" sz="800" dirty="0"/>
              <a:t>ASN Contract</a:t>
            </a:r>
          </a:p>
        </p:txBody>
      </p:sp>
      <p:sp>
        <p:nvSpPr>
          <p:cNvPr id="12" name="TextBox 11">
            <a:extLst>
              <a:ext uri="{FF2B5EF4-FFF2-40B4-BE49-F238E27FC236}">
                <a16:creationId xmlns:a16="http://schemas.microsoft.com/office/drawing/2014/main" id="{9C76E3FE-8DEC-0F58-938A-CCA07059711C}"/>
              </a:ext>
            </a:extLst>
          </p:cNvPr>
          <p:cNvSpPr txBox="1"/>
          <p:nvPr/>
        </p:nvSpPr>
        <p:spPr>
          <a:xfrm>
            <a:off x="8531129" y="2971712"/>
            <a:ext cx="694566" cy="461665"/>
          </a:xfrm>
          <a:prstGeom prst="rect">
            <a:avLst/>
          </a:prstGeom>
          <a:noFill/>
        </p:spPr>
        <p:txBody>
          <a:bodyPr wrap="square" rtlCol="0">
            <a:spAutoFit/>
          </a:bodyPr>
          <a:lstStyle/>
          <a:p>
            <a:pPr algn="ctr"/>
            <a:r>
              <a:rPr lang="en-US" sz="800" dirty="0" err="1"/>
              <a:t>Netwk</a:t>
            </a:r>
            <a:r>
              <a:rPr lang="en-US" sz="800" dirty="0"/>
              <a:t> 1</a:t>
            </a:r>
          </a:p>
          <a:p>
            <a:pPr algn="ctr"/>
            <a:r>
              <a:rPr lang="en-US" sz="800" dirty="0" err="1"/>
              <a:t>Netwk</a:t>
            </a:r>
            <a:r>
              <a:rPr lang="en-US" sz="800" dirty="0"/>
              <a:t> 2</a:t>
            </a:r>
          </a:p>
          <a:p>
            <a:pPr algn="ctr"/>
            <a:r>
              <a:rPr lang="en-US" sz="800" dirty="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E0FF-13C2-4FFF-FFF4-904D02D79F3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4C3DD8B-6F41-32FB-66E9-E6AD893F0154}"/>
              </a:ext>
            </a:extLst>
          </p:cNvPr>
          <p:cNvPicPr>
            <a:picLocks noChangeAspect="1"/>
          </p:cNvPicPr>
          <p:nvPr/>
        </p:nvPicPr>
        <p:blipFill>
          <a:blip r:embed="rId3"/>
          <a:stretch>
            <a:fillRect/>
          </a:stretch>
        </p:blipFill>
        <p:spPr>
          <a:xfrm>
            <a:off x="945576" y="2595603"/>
            <a:ext cx="5500840" cy="2004782"/>
          </a:xfrm>
          <a:prstGeom prst="rect">
            <a:avLst/>
          </a:prstGeom>
        </p:spPr>
      </p:pic>
      <p:pic>
        <p:nvPicPr>
          <p:cNvPr id="5" name="Picture 9">
            <a:extLst>
              <a:ext uri="{FF2B5EF4-FFF2-40B4-BE49-F238E27FC236}">
                <a16:creationId xmlns:a16="http://schemas.microsoft.com/office/drawing/2014/main" id="{E41C0025-5600-59E1-391F-D91F02A3EB60}"/>
              </a:ext>
            </a:extLst>
          </p:cNvPr>
          <p:cNvPicPr/>
          <p:nvPr/>
        </p:nvPicPr>
        <p:blipFill>
          <a:blip r:embed="rId4"/>
          <a:stretch/>
        </p:blipFill>
        <p:spPr>
          <a:xfrm>
            <a:off x="7453259" y="2520588"/>
            <a:ext cx="3462897" cy="3046731"/>
          </a:xfrm>
          <a:prstGeom prst="rect">
            <a:avLst/>
          </a:prstGeom>
          <a:ln w="0">
            <a:noFill/>
          </a:ln>
        </p:spPr>
      </p:pic>
      <p:sp>
        <p:nvSpPr>
          <p:cNvPr id="6" name="TextBox 10">
            <a:extLst>
              <a:ext uri="{FF2B5EF4-FFF2-40B4-BE49-F238E27FC236}">
                <a16:creationId xmlns:a16="http://schemas.microsoft.com/office/drawing/2014/main" id="{FE464B6D-85C7-A0B7-46CB-0B98C1FC6C69}"/>
              </a:ext>
            </a:extLst>
          </p:cNvPr>
          <p:cNvSpPr/>
          <p:nvPr/>
        </p:nvSpPr>
        <p:spPr>
          <a:xfrm>
            <a:off x="7713024" y="2276463"/>
            <a:ext cx="35334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Calibri"/>
              </a:rPr>
              <a:t>Modified SEED Internet Emulator</a:t>
            </a:r>
            <a:endParaRPr lang="en-US" sz="1800" b="0" strike="noStrike" spc="-1" dirty="0">
              <a:latin typeface="Arial"/>
            </a:endParaRPr>
          </a:p>
        </p:txBody>
      </p:sp>
      <p:sp>
        <p:nvSpPr>
          <p:cNvPr id="7" name="PlaceHolder 1">
            <a:extLst>
              <a:ext uri="{FF2B5EF4-FFF2-40B4-BE49-F238E27FC236}">
                <a16:creationId xmlns:a16="http://schemas.microsoft.com/office/drawing/2014/main" id="{10AEE236-4142-656E-CE63-9A222D6AA2FD}"/>
              </a:ext>
            </a:extLst>
          </p:cNvPr>
          <p:cNvSpPr txBox="1">
            <a:spLocks/>
          </p:cNvSpPr>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a:solidFill>
                  <a:srgbClr val="000000"/>
                </a:solidFill>
                <a:latin typeface="Calibri Light"/>
              </a:rPr>
              <a:t>Research Effort #3</a:t>
            </a:r>
            <a:endParaRPr lang="en-US" sz="4000" spc="-1" dirty="0">
              <a:solidFill>
                <a:srgbClr val="000000"/>
              </a:solidFill>
              <a:latin typeface="Calibri"/>
            </a:endParaRPr>
          </a:p>
        </p:txBody>
      </p:sp>
      <p:sp>
        <p:nvSpPr>
          <p:cNvPr id="8" name="TextBox 7">
            <a:extLst>
              <a:ext uri="{FF2B5EF4-FFF2-40B4-BE49-F238E27FC236}">
                <a16:creationId xmlns:a16="http://schemas.microsoft.com/office/drawing/2014/main" id="{8C36BBF4-65EC-EB49-0FD8-66C703A0E213}"/>
              </a:ext>
            </a:extLst>
          </p:cNvPr>
          <p:cNvSpPr/>
          <p:nvPr/>
        </p:nvSpPr>
        <p:spPr>
          <a:xfrm>
            <a:off x="4065480" y="898920"/>
            <a:ext cx="7776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Arial"/>
              </a:rPr>
              <a:t>How can we incentivize better solutions or outcomes for security?</a:t>
            </a:r>
            <a:endParaRPr lang="en-US" sz="1800" b="0" strike="noStrike" spc="-1" dirty="0">
              <a:latin typeface="Arial"/>
            </a:endParaRPr>
          </a:p>
        </p:txBody>
      </p:sp>
    </p:spTree>
    <p:extLst>
      <p:ext uri="{BB962C8B-B14F-4D97-AF65-F5344CB8AC3E}">
        <p14:creationId xmlns:p14="http://schemas.microsoft.com/office/powerpoint/2010/main" val="1826053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Research Effort #3</a:t>
            </a:r>
            <a:endParaRPr lang="en-US" sz="4000" b="0" strike="noStrike" spc="-1">
              <a:solidFill>
                <a:srgbClr val="000000"/>
              </a:solidFill>
              <a:latin typeface="Calibri"/>
            </a:endParaRPr>
          </a:p>
        </p:txBody>
      </p:sp>
      <p:pic>
        <p:nvPicPr>
          <p:cNvPr id="585" name="Picture 6"/>
          <p:cNvPicPr/>
          <p:nvPr/>
        </p:nvPicPr>
        <p:blipFill>
          <a:blip r:embed="rId3"/>
          <a:stretch/>
        </p:blipFill>
        <p:spPr>
          <a:xfrm>
            <a:off x="3147480" y="2230560"/>
            <a:ext cx="5896440" cy="3419640"/>
          </a:xfrm>
          <a:prstGeom prst="rect">
            <a:avLst/>
          </a:prstGeom>
          <a:ln w="0">
            <a:noFill/>
          </a:ln>
        </p:spPr>
      </p:pic>
      <p:sp>
        <p:nvSpPr>
          <p:cNvPr id="586" name="TextBox 7"/>
          <p:cNvSpPr/>
          <p:nvPr/>
        </p:nvSpPr>
        <p:spPr>
          <a:xfrm>
            <a:off x="4065480" y="898920"/>
            <a:ext cx="7776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rPr>
              <a:t>How can we incentivize better solutions or outcomes for security?</a:t>
            </a:r>
            <a:endParaRPr lang="en-US" sz="1800" b="0" strike="noStrike" spc="-1">
              <a:latin typeface="Arial"/>
            </a:endParaRPr>
          </a:p>
        </p:txBody>
      </p:sp>
      <p:sp>
        <p:nvSpPr>
          <p:cNvPr id="587" name="TextBox 8"/>
          <p:cNvSpPr/>
          <p:nvPr/>
        </p:nvSpPr>
        <p:spPr>
          <a:xfrm>
            <a:off x="1960560" y="1898640"/>
            <a:ext cx="94924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Demonstrating new security paradigms: How many routes with one or 50% of RPKI deployment?</a:t>
            </a:r>
            <a:endParaRPr lang="en-US" sz="1800" b="0" strike="noStrike" spc="-1">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Research Effort #3</a:t>
            </a:r>
            <a:endParaRPr lang="en-US" sz="4000" b="0" strike="noStrike" spc="-1">
              <a:solidFill>
                <a:srgbClr val="000000"/>
              </a:solidFill>
              <a:latin typeface="Calibri"/>
            </a:endParaRPr>
          </a:p>
        </p:txBody>
      </p:sp>
      <p:pic>
        <p:nvPicPr>
          <p:cNvPr id="581" name="Picture 4"/>
          <p:cNvPicPr/>
          <p:nvPr/>
        </p:nvPicPr>
        <p:blipFill>
          <a:blip r:embed="rId3"/>
          <a:stretch/>
        </p:blipFill>
        <p:spPr>
          <a:xfrm>
            <a:off x="2885880" y="2525581"/>
            <a:ext cx="6420240" cy="3200760"/>
          </a:xfrm>
          <a:prstGeom prst="rect">
            <a:avLst/>
          </a:prstGeom>
          <a:ln w="0">
            <a:noFill/>
          </a:ln>
        </p:spPr>
      </p:pic>
      <p:sp>
        <p:nvSpPr>
          <p:cNvPr id="582" name="TextBox 5"/>
          <p:cNvSpPr/>
          <p:nvPr/>
        </p:nvSpPr>
        <p:spPr>
          <a:xfrm>
            <a:off x="4065480" y="898920"/>
            <a:ext cx="7776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rPr>
              <a:t>How can we incentivize better solutions or outcomes for security?</a:t>
            </a:r>
            <a:endParaRPr lang="en-US" sz="1800" b="0" strike="noStrike" spc="-1">
              <a:latin typeface="Arial"/>
            </a:endParaRPr>
          </a:p>
        </p:txBody>
      </p:sp>
      <p:sp>
        <p:nvSpPr>
          <p:cNvPr id="583" name="TextBox 6"/>
          <p:cNvSpPr/>
          <p:nvPr/>
        </p:nvSpPr>
        <p:spPr>
          <a:xfrm>
            <a:off x="3750480" y="2093760"/>
            <a:ext cx="441648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Mediocre Blockchain Performance (Expected)</a:t>
            </a:r>
            <a:endParaRPr lang="en-US" sz="1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
          <p:cNvSpPr/>
          <p:nvPr/>
        </p:nvSpPr>
        <p:spPr>
          <a:xfrm rot="21591000">
            <a:off x="121316" y="3260222"/>
            <a:ext cx="8124479" cy="175287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numCol="1" spcCol="0" anchor="t">
            <a:spAutoFit/>
          </a:bodyPr>
          <a:lstStyle/>
          <a:p>
            <a:pPr>
              <a:lnSpc>
                <a:spcPct val="100000"/>
              </a:lnSpc>
              <a:buNone/>
            </a:pPr>
            <a:r>
              <a:rPr lang="en-US" sz="1800" b="0" u="sng" strike="noStrike" spc="-1" dirty="0">
                <a:solidFill>
                  <a:srgbClr val="000000"/>
                </a:solidFill>
                <a:uFillTx/>
                <a:latin typeface="Arial"/>
                <a:ea typeface="DejaVu Sans"/>
              </a:rPr>
              <a:t>Home Networks:</a:t>
            </a: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1. Incentivizes early adopters (first to market)</a:t>
            </a: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2. Development cycles prioritize new release (shiny car)</a:t>
            </a: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3. Ease of use (abstracting security away from user)</a:t>
            </a: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4. Unclear role's and responsibility for security (user vs. Manufacturer)</a:t>
            </a:r>
            <a:endParaRPr lang="en-US" sz="1800" b="0" strike="noStrike" spc="-1" dirty="0">
              <a:latin typeface="Arial"/>
            </a:endParaRPr>
          </a:p>
          <a:p>
            <a:pPr>
              <a:lnSpc>
                <a:spcPct val="100000"/>
              </a:lnSpc>
              <a:buNone/>
            </a:pPr>
            <a:r>
              <a:rPr lang="en-US" sz="1800" b="0" strike="noStrike" spc="-1" dirty="0">
                <a:solidFill>
                  <a:srgbClr val="000000"/>
                </a:solidFill>
                <a:latin typeface="Arial"/>
                <a:ea typeface="DejaVu Sans"/>
              </a:rPr>
              <a:t>5. No market incentive to maintain/update (no cost impact for non-compliance)</a:t>
            </a:r>
            <a:endParaRPr lang="en-US" sz="1800" b="0" strike="noStrike" spc="-1" dirty="0">
              <a:latin typeface="Arial"/>
            </a:endParaRPr>
          </a:p>
        </p:txBody>
      </p:sp>
      <p:sp>
        <p:nvSpPr>
          <p:cNvPr id="168" name="TextBox 2"/>
          <p:cNvSpPr/>
          <p:nvPr/>
        </p:nvSpPr>
        <p:spPr>
          <a:xfrm>
            <a:off x="8536218" y="3154250"/>
            <a:ext cx="6559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numCol="1" spcCol="0" anchor="t">
            <a:spAutoFit/>
          </a:bodyPr>
          <a:lstStyle/>
          <a:p>
            <a:pPr>
              <a:lnSpc>
                <a:spcPct val="100000"/>
              </a:lnSpc>
              <a:buNone/>
            </a:pPr>
            <a:r>
              <a:rPr lang="en-US" sz="1800" b="0" u="sng" strike="noStrike" spc="-1" dirty="0">
                <a:solidFill>
                  <a:srgbClr val="000000"/>
                </a:solidFill>
                <a:uFillTx/>
                <a:latin typeface="Arial"/>
                <a:ea typeface="DejaVu Sans"/>
              </a:rPr>
              <a:t>Internet Backbone (BGP):</a:t>
            </a:r>
            <a:endParaRPr lang="en-US" sz="1800" b="0" strike="noStrike" spc="-1" dirty="0">
              <a:latin typeface="Arial"/>
            </a:endParaRPr>
          </a:p>
        </p:txBody>
      </p:sp>
      <p:sp>
        <p:nvSpPr>
          <p:cNvPr id="169" name="TextBox 5"/>
          <p:cNvSpPr/>
          <p:nvPr/>
        </p:nvSpPr>
        <p:spPr>
          <a:xfrm>
            <a:off x="1737360" y="1788120"/>
            <a:ext cx="9001440" cy="14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4400" b="1" u="sng" strike="noStrike" spc="-1">
                <a:solidFill>
                  <a:srgbClr val="000000"/>
                </a:solidFill>
                <a:uFillTx/>
                <a:latin typeface="Calibri"/>
              </a:rPr>
              <a:t>Where is the incentive for security?</a:t>
            </a:r>
            <a:endParaRPr lang="en-US" sz="4400" b="0" strike="noStrike" spc="-1">
              <a:latin typeface="Arial"/>
            </a:endParaRPr>
          </a:p>
        </p:txBody>
      </p:sp>
      <p:sp>
        <p:nvSpPr>
          <p:cNvPr id="2" name="PlaceHolder 1">
            <a:extLst>
              <a:ext uri="{FF2B5EF4-FFF2-40B4-BE49-F238E27FC236}">
                <a16:creationId xmlns:a16="http://schemas.microsoft.com/office/drawing/2014/main" id="{0BC7E90C-B5E3-44C3-BF66-077B65E7D9F3}"/>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SOHO Networks</a:t>
            </a:r>
            <a:endParaRPr lang="en-US" sz="4000" spc="-1" dirty="0">
              <a:solidFill>
                <a:srgbClr val="000000"/>
              </a:solidFill>
              <a:latin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Research Effort #4</a:t>
            </a:r>
            <a:endParaRPr lang="en-US" sz="4000" b="0" strike="noStrike" spc="-1">
              <a:solidFill>
                <a:srgbClr val="000000"/>
              </a:solidFill>
              <a:latin typeface="Calibri"/>
            </a:endParaRPr>
          </a:p>
        </p:txBody>
      </p:sp>
      <p:sp>
        <p:nvSpPr>
          <p:cNvPr id="596" name="TextBox 3"/>
          <p:cNvSpPr/>
          <p:nvPr/>
        </p:nvSpPr>
        <p:spPr>
          <a:xfrm>
            <a:off x="3871080" y="939960"/>
            <a:ext cx="10187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rPr>
              <a:t>“Future Work: Routing Database to Incentivize Security Deployment in BGP”</a:t>
            </a:r>
            <a:endParaRPr lang="en-US" sz="1800" b="0" strike="noStrike" spc="-1">
              <a:latin typeface="Arial"/>
            </a:endParaRPr>
          </a:p>
          <a:p>
            <a:pPr>
              <a:lnSpc>
                <a:spcPct val="100000"/>
              </a:lnSpc>
              <a:buNone/>
            </a:pPr>
            <a:endParaRPr lang="en-US" sz="1800" b="0" strike="noStrike" spc="-1">
              <a:latin typeface="Arial"/>
            </a:endParaRPr>
          </a:p>
        </p:txBody>
      </p:sp>
      <p:sp>
        <p:nvSpPr>
          <p:cNvPr id="597" name="TextBox 4"/>
          <p:cNvSpPr/>
          <p:nvPr/>
        </p:nvSpPr>
        <p:spPr>
          <a:xfrm>
            <a:off x="1232640" y="2194560"/>
            <a:ext cx="9726120" cy="3655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a:lnSpc>
                <a:spcPct val="100000"/>
              </a:lnSpc>
              <a:buClr>
                <a:srgbClr val="A6A6A6"/>
              </a:buClr>
              <a:buFont typeface="StarSymbol"/>
              <a:buAutoNum type="arabicPeriod"/>
            </a:pPr>
            <a:r>
              <a:rPr lang="en-US" sz="1800" b="0" strike="noStrike" spc="-1">
                <a:solidFill>
                  <a:srgbClr val="A6A6A6"/>
                </a:solidFill>
                <a:latin typeface="Arial"/>
              </a:rPr>
              <a:t>How have we evolved approaches to security over time in consumer gateways?</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marL="343080" indent="-343080">
              <a:lnSpc>
                <a:spcPct val="100000"/>
              </a:lnSpc>
              <a:buClr>
                <a:srgbClr val="A6A6A6"/>
              </a:buClr>
              <a:buFont typeface="Calibri Light"/>
              <a:buAutoNum type="arabicPeriod" startAt="2"/>
            </a:pPr>
            <a:r>
              <a:rPr lang="en-US" sz="1800" b="0" strike="noStrike" spc="-1">
                <a:solidFill>
                  <a:srgbClr val="A6A6A6"/>
                </a:solidFill>
                <a:latin typeface="Arial"/>
              </a:rPr>
              <a:t>How are manufacturers taking lessons from the past and applying them to new paradigms?</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marL="343080" indent="-343080">
              <a:lnSpc>
                <a:spcPct val="100000"/>
              </a:lnSpc>
              <a:buClr>
                <a:srgbClr val="A6A6A6"/>
              </a:buClr>
              <a:buFont typeface="Calibri Light"/>
              <a:buAutoNum type="arabicPeriod" startAt="2"/>
            </a:pPr>
            <a:r>
              <a:rPr lang="en-US" sz="1800" b="0" strike="noStrike" spc="-1">
                <a:solidFill>
                  <a:srgbClr val="A6A6A6"/>
                </a:solidFill>
                <a:latin typeface="Arial"/>
              </a:rPr>
              <a:t>What would an incentivized security solution look like?</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a:p>
            <a:pPr marL="343080" indent="-343080">
              <a:lnSpc>
                <a:spcPct val="100000"/>
              </a:lnSpc>
              <a:buClr>
                <a:srgbClr val="0D0D0D"/>
              </a:buClr>
              <a:buFont typeface="Calibri Light"/>
              <a:buAutoNum type="arabicPeriod" startAt="2"/>
            </a:pPr>
            <a:r>
              <a:rPr lang="en-US" sz="1800" b="0" strike="noStrike" spc="-1">
                <a:solidFill>
                  <a:srgbClr val="0D0D0D"/>
                </a:solidFill>
                <a:latin typeface="Arial"/>
              </a:rPr>
              <a:t>Can we demonstrate both equivalency to present solutions and opportunity for new methods in our design?</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endParaRPr lang="en-US" sz="1800" b="0" strike="noStrike" spc="-1">
              <a:latin typeface="Arial"/>
            </a:endParaRPr>
          </a:p>
        </p:txBody>
      </p:sp>
      <p:sp>
        <p:nvSpPr>
          <p:cNvPr id="598" name="TextBox 5"/>
          <p:cNvSpPr/>
          <p:nvPr/>
        </p:nvSpPr>
        <p:spPr>
          <a:xfrm>
            <a:off x="1499760" y="2486880"/>
            <a:ext cx="10187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A6A6A6"/>
                </a:solidFill>
                <a:latin typeface="Arial"/>
              </a:rPr>
              <a:t>“Doomed to Repeat with IPv6? Characterization of NAT-centric Security in SOHO Routers” – ACM Computing Surveys ‘23</a:t>
            </a:r>
            <a:endParaRPr lang="en-US" sz="1800" b="0" strike="noStrike" spc="-1">
              <a:latin typeface="Arial"/>
            </a:endParaRPr>
          </a:p>
        </p:txBody>
      </p:sp>
      <p:sp>
        <p:nvSpPr>
          <p:cNvPr id="599" name="TextBox 6"/>
          <p:cNvSpPr/>
          <p:nvPr/>
        </p:nvSpPr>
        <p:spPr>
          <a:xfrm>
            <a:off x="1542960" y="3304440"/>
            <a:ext cx="10187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A6A6A6"/>
                </a:solidFill>
                <a:latin typeface="Arial"/>
              </a:rPr>
              <a:t>“NATting Else Matters: Evaluating of IPv6 Access Control Policies in Residential Networks” – PAM ‘21</a:t>
            </a:r>
            <a:endParaRPr lang="en-US" sz="1800" b="0" strike="noStrike" spc="-1">
              <a:latin typeface="Arial"/>
            </a:endParaRPr>
          </a:p>
        </p:txBody>
      </p:sp>
      <p:sp>
        <p:nvSpPr>
          <p:cNvPr id="600" name="TextBox 7"/>
          <p:cNvSpPr/>
          <p:nvPr/>
        </p:nvSpPr>
        <p:spPr>
          <a:xfrm>
            <a:off x="1542960" y="4122360"/>
            <a:ext cx="10187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A6A6A6"/>
                </a:solidFill>
                <a:latin typeface="Arial"/>
              </a:rPr>
              <a:t>“Where is the Incentive to Secure the Internet?” – ACM Hotnets ‘23 (Under Submission)</a:t>
            </a:r>
            <a:endParaRPr lang="en-US" sz="1800" b="0" strike="noStrike" spc="-1">
              <a:latin typeface="Arial"/>
            </a:endParaRPr>
          </a:p>
          <a:p>
            <a:pPr>
              <a:lnSpc>
                <a:spcPct val="100000"/>
              </a:lnSpc>
              <a:buNone/>
            </a:pPr>
            <a:endParaRPr lang="en-US" sz="1800" b="0" strike="noStrike" spc="-1">
              <a:latin typeface="Arial"/>
            </a:endParaRPr>
          </a:p>
        </p:txBody>
      </p:sp>
      <p:sp>
        <p:nvSpPr>
          <p:cNvPr id="601" name="TextBox 8"/>
          <p:cNvSpPr/>
          <p:nvPr/>
        </p:nvSpPr>
        <p:spPr>
          <a:xfrm>
            <a:off x="1499760" y="5216760"/>
            <a:ext cx="10187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FFC000"/>
                </a:solidFill>
                <a:latin typeface="Arial"/>
              </a:rPr>
              <a:t>“Future Work: Routing Database to Incentivize Security Deployment in BGP”</a:t>
            </a:r>
            <a:endParaRPr lang="en-US" sz="1800" b="0" strike="noStrike" spc="-1">
              <a:latin typeface="Arial"/>
            </a:endParaRPr>
          </a:p>
          <a:p>
            <a:pPr>
              <a:lnSpc>
                <a:spcPct val="100000"/>
              </a:lnSpc>
              <a:buNone/>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Research Effort #4</a:t>
            </a:r>
            <a:endParaRPr lang="en-US" sz="4000" b="0" strike="noStrike" spc="-1">
              <a:solidFill>
                <a:srgbClr val="000000"/>
              </a:solidFill>
              <a:latin typeface="Calibri"/>
            </a:endParaRPr>
          </a:p>
        </p:txBody>
      </p:sp>
      <p:sp>
        <p:nvSpPr>
          <p:cNvPr id="603"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dirty="0">
                <a:solidFill>
                  <a:srgbClr val="000000"/>
                </a:solidFill>
                <a:latin typeface="Calibri"/>
              </a:rPr>
              <a:t>Proposal:</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Convert current blockchain database to one more appropriate for internet scale processing and demonstrate working routing database prototype.</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Finalize and establish database information hierarchy/structure.</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Show RPKI equivalency in design/operation in simulated environment.</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Measure performance characteristics and extrapolate to internet scale requirements.</a:t>
            </a:r>
          </a:p>
          <a:p>
            <a:pPr marL="685800" lvl="1" indent="-228600">
              <a:lnSpc>
                <a:spcPct val="90000"/>
              </a:lnSpc>
              <a:spcBef>
                <a:spcPts val="499"/>
              </a:spcBef>
              <a:buClr>
                <a:srgbClr val="000000"/>
              </a:buClr>
              <a:buFont typeface="Arial"/>
              <a:buChar char="•"/>
            </a:pPr>
            <a:r>
              <a:rPr lang="en-US" spc="-1" dirty="0">
                <a:solidFill>
                  <a:srgbClr val="000000"/>
                </a:solidFill>
                <a:latin typeface="Calibri"/>
              </a:rPr>
              <a:t>Provide clear Incentivization and strengthen value rationale</a:t>
            </a:r>
            <a:endParaRPr lang="en-US" sz="2400" b="0" strike="noStrike" spc="-1" dirty="0">
              <a:solidFill>
                <a:srgbClr val="000000"/>
              </a:solidFill>
              <a:latin typeface="Calibri"/>
            </a:endParaRP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Define next step opportunities, directions, system components for future research/implementation.</a:t>
            </a:r>
          </a:p>
          <a:p>
            <a:pPr marL="685800" lvl="1" indent="-228600">
              <a:lnSpc>
                <a:spcPct val="90000"/>
              </a:lnSpc>
              <a:spcBef>
                <a:spcPts val="499"/>
              </a:spcBef>
              <a:buClr>
                <a:srgbClr val="000000"/>
              </a:buClr>
              <a:buFont typeface="Arial"/>
              <a:buChar char="•"/>
            </a:pPr>
            <a:r>
              <a:rPr lang="en-US" sz="2400" b="0" strike="noStrike" spc="-1" dirty="0">
                <a:solidFill>
                  <a:srgbClr val="000000"/>
                </a:solidFill>
                <a:latin typeface="Calibri"/>
              </a:rPr>
              <a:t>Package findings into conference submission paper.</a:t>
            </a:r>
          </a:p>
          <a:p>
            <a:pPr>
              <a:lnSpc>
                <a:spcPct val="90000"/>
              </a:lnSpc>
              <a:spcBef>
                <a:spcPts val="1417"/>
              </a:spcBef>
              <a:buNone/>
            </a:pPr>
            <a:endParaRPr lang="en-US" sz="2400" b="0" strike="noStrike" spc="-1" dirty="0">
              <a:solidFill>
                <a:srgbClr val="000000"/>
              </a:solidFill>
              <a:latin typeface="Calibri"/>
            </a:endParaRPr>
          </a:p>
          <a:p>
            <a:pPr>
              <a:lnSpc>
                <a:spcPct val="90000"/>
              </a:lnSpc>
              <a:spcBef>
                <a:spcPts val="1417"/>
              </a:spcBef>
              <a:buNone/>
            </a:pPr>
            <a:endParaRPr lang="en-US" sz="2400" b="0" strike="noStrike" spc="-1" dirty="0">
              <a:solidFill>
                <a:srgbClr val="000000"/>
              </a:solidFill>
              <a:latin typeface="Calibri"/>
            </a:endParaRPr>
          </a:p>
        </p:txBody>
      </p:sp>
      <p:sp>
        <p:nvSpPr>
          <p:cNvPr id="604" name="TextBox 3"/>
          <p:cNvSpPr/>
          <p:nvPr/>
        </p:nvSpPr>
        <p:spPr>
          <a:xfrm>
            <a:off x="3871080" y="939960"/>
            <a:ext cx="10187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rPr>
              <a:t>“Future Work: Routing Database to Incentivize Security Deployment in BGP”</a:t>
            </a:r>
            <a:endParaRPr lang="en-US" sz="1800" b="0" strike="noStrike" spc="-1">
              <a:latin typeface="Arial"/>
            </a:endParaRPr>
          </a:p>
          <a:p>
            <a:pPr>
              <a:lnSpc>
                <a:spcPct val="100000"/>
              </a:lnSpc>
              <a:buNone/>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Timeline</a:t>
            </a:r>
            <a:endParaRPr lang="en-US" sz="4000" b="0" strike="noStrike" spc="-1">
              <a:solidFill>
                <a:srgbClr val="000000"/>
              </a:solidFill>
              <a:latin typeface="Calibri"/>
            </a:endParaRPr>
          </a:p>
        </p:txBody>
      </p:sp>
      <p:sp>
        <p:nvSpPr>
          <p:cNvPr id="606" name="Arrow: Right 5"/>
          <p:cNvSpPr/>
          <p:nvPr/>
        </p:nvSpPr>
        <p:spPr>
          <a:xfrm>
            <a:off x="1420560" y="3429000"/>
            <a:ext cx="9042840" cy="433440"/>
          </a:xfrm>
          <a:prstGeom prst="rightArrow">
            <a:avLst>
              <a:gd name="adj1" fmla="val 50000"/>
              <a:gd name="adj2" fmla="val 50000"/>
            </a:avLst>
          </a:prstGeom>
          <a:gradFill rotWithShape="0">
            <a:gsLst>
              <a:gs pos="0">
                <a:srgbClr val="F4B183"/>
              </a:gs>
              <a:gs pos="100000">
                <a:srgbClr val="548235"/>
              </a:gs>
            </a:gsLst>
            <a:lin ang="0"/>
          </a:gradFill>
          <a:ln>
            <a:solidFill>
              <a:srgbClr val="314B1F"/>
            </a:solidFill>
          </a:ln>
        </p:spPr>
        <p:style>
          <a:lnRef idx="2">
            <a:schemeClr val="accent6">
              <a:shade val="15000"/>
            </a:schemeClr>
          </a:lnRef>
          <a:fillRef idx="1">
            <a:schemeClr val="accent6"/>
          </a:fillRef>
          <a:effectRef idx="0">
            <a:schemeClr val="accent6"/>
          </a:effectRef>
          <a:fontRef idx="minor"/>
        </p:style>
        <p:txBody>
          <a:bodyPr/>
          <a:lstStyle/>
          <a:p>
            <a:endParaRPr lang="en-US"/>
          </a:p>
        </p:txBody>
      </p:sp>
      <p:sp>
        <p:nvSpPr>
          <p:cNvPr id="607" name="Straight Connector 7"/>
          <p:cNvSpPr/>
          <p:nvPr/>
        </p:nvSpPr>
        <p:spPr>
          <a:xfrm>
            <a:off x="1420560" y="3269880"/>
            <a:ext cx="360" cy="78264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608" name="TextBox 11"/>
          <p:cNvSpPr/>
          <p:nvPr/>
        </p:nvSpPr>
        <p:spPr>
          <a:xfrm>
            <a:off x="588960" y="4019400"/>
            <a:ext cx="1782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800" b="0" strike="noStrike" spc="-1">
                <a:solidFill>
                  <a:srgbClr val="000000"/>
                </a:solidFill>
                <a:latin typeface="Calibri"/>
              </a:rPr>
              <a:t>Proposal Presentation</a:t>
            </a:r>
            <a:endParaRPr lang="en-US" sz="1800" b="0" strike="noStrike" spc="-1">
              <a:latin typeface="Arial"/>
            </a:endParaRPr>
          </a:p>
        </p:txBody>
      </p:sp>
      <p:sp>
        <p:nvSpPr>
          <p:cNvPr id="609" name="TextBox 12"/>
          <p:cNvSpPr/>
          <p:nvPr/>
        </p:nvSpPr>
        <p:spPr>
          <a:xfrm>
            <a:off x="691920" y="2903400"/>
            <a:ext cx="17820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21 September</a:t>
            </a:r>
            <a:endParaRPr lang="en-US" sz="1800" b="0" strike="noStrike" spc="-1">
              <a:latin typeface="Arial"/>
            </a:endParaRPr>
          </a:p>
        </p:txBody>
      </p:sp>
      <p:sp>
        <p:nvSpPr>
          <p:cNvPr id="610" name="Straight Connector 14"/>
          <p:cNvSpPr/>
          <p:nvPr/>
        </p:nvSpPr>
        <p:spPr>
          <a:xfrm>
            <a:off x="4912920" y="3236400"/>
            <a:ext cx="360" cy="78264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611" name="TextBox 15"/>
          <p:cNvSpPr/>
          <p:nvPr/>
        </p:nvSpPr>
        <p:spPr>
          <a:xfrm>
            <a:off x="4313520" y="2869920"/>
            <a:ext cx="17820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 November</a:t>
            </a:r>
            <a:endParaRPr lang="en-US" sz="1800" b="0" strike="noStrike" spc="-1">
              <a:latin typeface="Arial"/>
            </a:endParaRPr>
          </a:p>
        </p:txBody>
      </p:sp>
      <p:sp>
        <p:nvSpPr>
          <p:cNvPr id="612" name="TextBox 16"/>
          <p:cNvSpPr/>
          <p:nvPr/>
        </p:nvSpPr>
        <p:spPr>
          <a:xfrm>
            <a:off x="4215600" y="4016520"/>
            <a:ext cx="1394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800" b="0" strike="noStrike" spc="-1">
                <a:solidFill>
                  <a:srgbClr val="000000"/>
                </a:solidFill>
                <a:latin typeface="Calibri"/>
              </a:rPr>
              <a:t>Finish Research</a:t>
            </a:r>
            <a:endParaRPr lang="en-US" sz="1800" b="0" strike="noStrike" spc="-1">
              <a:latin typeface="Arial"/>
            </a:endParaRPr>
          </a:p>
        </p:txBody>
      </p:sp>
      <p:sp>
        <p:nvSpPr>
          <p:cNvPr id="613" name="Straight Connector 17"/>
          <p:cNvSpPr/>
          <p:nvPr/>
        </p:nvSpPr>
        <p:spPr>
          <a:xfrm>
            <a:off x="7380720" y="3254400"/>
            <a:ext cx="360" cy="78264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614" name="TextBox 18"/>
          <p:cNvSpPr/>
          <p:nvPr/>
        </p:nvSpPr>
        <p:spPr>
          <a:xfrm>
            <a:off x="6695280" y="2877480"/>
            <a:ext cx="17820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 December</a:t>
            </a:r>
            <a:endParaRPr lang="en-US" sz="1800" b="0" strike="noStrike" spc="-1">
              <a:latin typeface="Arial"/>
            </a:endParaRPr>
          </a:p>
        </p:txBody>
      </p:sp>
      <p:sp>
        <p:nvSpPr>
          <p:cNvPr id="615" name="TextBox 19"/>
          <p:cNvSpPr/>
          <p:nvPr/>
        </p:nvSpPr>
        <p:spPr>
          <a:xfrm>
            <a:off x="6581520" y="4044960"/>
            <a:ext cx="15984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800" b="0" strike="noStrike" spc="-1">
                <a:solidFill>
                  <a:srgbClr val="000000"/>
                </a:solidFill>
                <a:latin typeface="Calibri"/>
              </a:rPr>
              <a:t>Finish final paper/chapter writing</a:t>
            </a:r>
            <a:endParaRPr lang="en-US" sz="1800" b="0" strike="noStrike" spc="-1">
              <a:latin typeface="Arial"/>
            </a:endParaRPr>
          </a:p>
        </p:txBody>
      </p:sp>
      <p:sp>
        <p:nvSpPr>
          <p:cNvPr id="616" name="Straight Connector 20"/>
          <p:cNvSpPr/>
          <p:nvPr/>
        </p:nvSpPr>
        <p:spPr>
          <a:xfrm>
            <a:off x="9285840" y="3269880"/>
            <a:ext cx="360" cy="78264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617" name="TextBox 21"/>
          <p:cNvSpPr/>
          <p:nvPr/>
        </p:nvSpPr>
        <p:spPr>
          <a:xfrm>
            <a:off x="8540280" y="2867400"/>
            <a:ext cx="178200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Calibri"/>
              </a:rPr>
              <a:t>14 December</a:t>
            </a:r>
            <a:endParaRPr lang="en-US" sz="1800" b="0" strike="noStrike" spc="-1">
              <a:latin typeface="Arial"/>
            </a:endParaRPr>
          </a:p>
        </p:txBody>
      </p:sp>
      <p:sp>
        <p:nvSpPr>
          <p:cNvPr id="618" name="TextBox 22"/>
          <p:cNvSpPr/>
          <p:nvPr/>
        </p:nvSpPr>
        <p:spPr>
          <a:xfrm>
            <a:off x="8486640" y="4016520"/>
            <a:ext cx="15984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800" b="0" strike="noStrike" spc="-1">
                <a:solidFill>
                  <a:srgbClr val="000000"/>
                </a:solidFill>
                <a:latin typeface="Calibri"/>
              </a:rPr>
              <a:t>Defend Dissertation</a:t>
            </a:r>
            <a:endParaRPr lang="en-US" sz="1800" b="0" strike="noStrike" spc="-1">
              <a:latin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5"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endParaRPr lang="en-US" sz="1800" b="0" strike="noStrike" spc="-1">
              <a:solidFill>
                <a:srgbClr val="000000"/>
              </a:solidFill>
              <a:latin typeface="Calibri"/>
            </a:endParaRPr>
          </a:p>
        </p:txBody>
      </p:sp>
      <p:sp>
        <p:nvSpPr>
          <p:cNvPr id="626" name="Title 1"/>
          <p:cNvSpPr/>
          <p:nvPr/>
        </p:nvSpPr>
        <p:spPr>
          <a:xfrm>
            <a:off x="0" y="681120"/>
            <a:ext cx="5273280" cy="804960"/>
          </a:xfrm>
          <a:prstGeom prst="rect">
            <a:avLst/>
          </a:prstGeom>
          <a:gradFill rotWithShape="0">
            <a:gsLst>
              <a:gs pos="26000">
                <a:srgbClr val="FFFFFF"/>
              </a:gs>
              <a:gs pos="100000">
                <a:srgbClr val="767171"/>
              </a:gs>
            </a:gsLst>
            <a:lin ang="10800000"/>
          </a:gradFill>
          <a:ln w="0">
            <a:noFill/>
          </a:ln>
        </p:spPr>
        <p:style>
          <a:lnRef idx="0">
            <a:scrgbClr r="0" g="0" b="0"/>
          </a:lnRef>
          <a:fillRef idx="0">
            <a:scrgbClr r="0" g="0" b="0"/>
          </a:fillRef>
          <a:effectRef idx="0">
            <a:scrgbClr r="0" g="0" b="0"/>
          </a:effectRef>
          <a:fontRef idx="minor"/>
        </p:style>
        <p:txBody>
          <a:bodyPr anchor="ctr">
            <a:noAutofit/>
          </a:bodyPr>
          <a:lstStyle/>
          <a:p>
            <a:pPr>
              <a:lnSpc>
                <a:spcPct val="90000"/>
              </a:lnSpc>
              <a:buNone/>
            </a:pPr>
            <a:r>
              <a:rPr lang="en-US" sz="4000" b="1" strike="noStrike" spc="-1">
                <a:solidFill>
                  <a:srgbClr val="000000"/>
                </a:solidFill>
                <a:latin typeface="Calibri Light"/>
              </a:rPr>
              <a:t>Research Effort #4</a:t>
            </a:r>
            <a:endParaRPr lang="en-US" sz="4000" b="0" strike="noStrike" spc="-1">
              <a:latin typeface="Arial"/>
            </a:endParaRPr>
          </a:p>
        </p:txBody>
      </p:sp>
      <p:sp>
        <p:nvSpPr>
          <p:cNvPr id="627" name="Flowchart: Magnetic Disk 5"/>
          <p:cNvSpPr/>
          <p:nvPr/>
        </p:nvSpPr>
        <p:spPr>
          <a:xfrm>
            <a:off x="934200" y="3502440"/>
            <a:ext cx="763200" cy="348840"/>
          </a:xfrm>
          <a:prstGeom prst="flowChartMagneticDisk">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628" name="TextBox 6"/>
          <p:cNvSpPr/>
          <p:nvPr/>
        </p:nvSpPr>
        <p:spPr>
          <a:xfrm>
            <a:off x="2290320" y="1797840"/>
            <a:ext cx="4588560" cy="475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800" b="1" strike="noStrike" spc="-1">
                <a:solidFill>
                  <a:srgbClr val="000000"/>
                </a:solidFill>
                <a:latin typeface="Calibri"/>
              </a:rPr>
              <a:t>API_Name{Input}: </a:t>
            </a:r>
            <a:r>
              <a:rPr lang="en-US" sz="800" b="0" strike="noStrike" spc="-1">
                <a:solidFill>
                  <a:srgbClr val="000000"/>
                </a:solidFill>
                <a:latin typeface="Calibri"/>
              </a:rPr>
              <a:t>Description of action</a:t>
            </a:r>
            <a:endParaRPr lang="en-US" sz="800" b="0" strike="noStrike" spc="-1">
              <a:latin typeface="Arial"/>
            </a:endParaRPr>
          </a:p>
          <a:p>
            <a:pPr>
              <a:lnSpc>
                <a:spcPct val="100000"/>
              </a:lnSpc>
              <a:buNone/>
            </a:pPr>
            <a:endParaRPr lang="en-US" sz="800" b="0" strike="noStrike" spc="-1">
              <a:latin typeface="Arial"/>
            </a:endParaRPr>
          </a:p>
          <a:p>
            <a:pPr>
              <a:lnSpc>
                <a:spcPct val="100000"/>
              </a:lnSpc>
              <a:buNone/>
            </a:pPr>
            <a:r>
              <a:rPr lang="en-US" sz="800" b="0" u="sng" strike="noStrike" spc="-1">
                <a:solidFill>
                  <a:srgbClr val="000000"/>
                </a:solidFill>
                <a:uFillTx/>
                <a:latin typeface="Calibri"/>
              </a:rPr>
              <a:t>Administrative Actions:</a:t>
            </a:r>
            <a:endParaRPr lang="en-US" sz="800" b="0" strike="noStrike" spc="-1">
              <a:latin typeface="Arial"/>
            </a:endParaRPr>
          </a:p>
          <a:p>
            <a:pPr>
              <a:lnSpc>
                <a:spcPct val="100000"/>
              </a:lnSpc>
              <a:buNone/>
            </a:pPr>
            <a:r>
              <a:rPr lang="en-US" sz="800" b="1" strike="noStrike" spc="-1">
                <a:solidFill>
                  <a:srgbClr val="000000"/>
                </a:solidFill>
                <a:latin typeface="Calibri"/>
              </a:rPr>
              <a:t>Get_ASN {Prefix/Length}: </a:t>
            </a:r>
            <a:r>
              <a:rPr lang="en-US" sz="800" b="0" strike="noStrike" spc="-1">
                <a:solidFill>
                  <a:srgbClr val="000000"/>
                </a:solidFill>
                <a:latin typeface="Calibri"/>
              </a:rPr>
              <a:t>Returns associated ASN for a given prefix </a:t>
            </a:r>
            <a:endParaRPr lang="en-US" sz="800" b="0" strike="noStrike" spc="-1">
              <a:latin typeface="Arial"/>
            </a:endParaRPr>
          </a:p>
          <a:p>
            <a:pPr>
              <a:lnSpc>
                <a:spcPct val="100000"/>
              </a:lnSpc>
              <a:buNone/>
            </a:pPr>
            <a:r>
              <a:rPr lang="en-US" sz="800" b="1" strike="noStrike" spc="-1">
                <a:solidFill>
                  <a:srgbClr val="000000"/>
                </a:solidFill>
                <a:latin typeface="Calibri"/>
              </a:rPr>
              <a:t>Get_Prefixes{ASN}: </a:t>
            </a:r>
            <a:r>
              <a:rPr lang="en-US" sz="800" b="0" strike="noStrike" spc="-1">
                <a:solidFill>
                  <a:srgbClr val="000000"/>
                </a:solidFill>
                <a:latin typeface="Calibri"/>
              </a:rPr>
              <a:t>Given ASN value, return list of prefixes associated</a:t>
            </a:r>
            <a:endParaRPr lang="en-US" sz="800" b="0" strike="noStrike" spc="-1">
              <a:latin typeface="Arial"/>
            </a:endParaRPr>
          </a:p>
          <a:p>
            <a:pPr>
              <a:lnSpc>
                <a:spcPct val="100000"/>
              </a:lnSpc>
              <a:buNone/>
            </a:pPr>
            <a:r>
              <a:rPr lang="en-US" sz="800" b="1" strike="noStrike" spc="-1">
                <a:solidFill>
                  <a:srgbClr val="000000"/>
                </a:solidFill>
                <a:latin typeface="Calibri"/>
              </a:rPr>
              <a:t>Register_ASN{ASN}: </a:t>
            </a:r>
            <a:r>
              <a:rPr lang="en-US" sz="800" b="0" strike="noStrike" spc="-1">
                <a:solidFill>
                  <a:srgbClr val="000000"/>
                </a:solidFill>
                <a:latin typeface="Calibri"/>
              </a:rPr>
              <a:t>Checks for conflict, Creates new ASN# in database</a:t>
            </a:r>
            <a:endParaRPr lang="en-US" sz="800" b="0" strike="noStrike" spc="-1">
              <a:latin typeface="Arial"/>
            </a:endParaRPr>
          </a:p>
          <a:p>
            <a:pPr>
              <a:lnSpc>
                <a:spcPct val="100000"/>
              </a:lnSpc>
              <a:buNone/>
            </a:pPr>
            <a:r>
              <a:rPr lang="en-US" sz="800" b="1" strike="noStrike" spc="-1">
                <a:solidFill>
                  <a:srgbClr val="000000"/>
                </a:solidFill>
                <a:latin typeface="Calibri"/>
              </a:rPr>
              <a:t>Register_Prefixes{ASN, Prefix/Length}: </a:t>
            </a:r>
            <a:r>
              <a:rPr lang="en-US" sz="800" b="0" strike="noStrike" spc="-1">
                <a:solidFill>
                  <a:srgbClr val="000000"/>
                </a:solidFill>
                <a:latin typeface="Calibri"/>
              </a:rPr>
              <a:t>Checks Prefix/length against all ownership for conflict, Registers new prefix to ASN (no conflict) </a:t>
            </a:r>
            <a:endParaRPr lang="en-US" sz="800" b="0" strike="noStrike" spc="-1">
              <a:latin typeface="Arial"/>
            </a:endParaRPr>
          </a:p>
          <a:p>
            <a:pPr>
              <a:lnSpc>
                <a:spcPct val="100000"/>
              </a:lnSpc>
              <a:buNone/>
            </a:pPr>
            <a:r>
              <a:rPr lang="en-US" sz="800" b="1" strike="noStrike" spc="-1">
                <a:solidFill>
                  <a:srgbClr val="000000"/>
                </a:solidFill>
                <a:latin typeface="Calibri"/>
              </a:rPr>
              <a:t>Remove_ASN {ASN}: </a:t>
            </a:r>
            <a:r>
              <a:rPr lang="en-US" sz="800" b="0" strike="noStrike" spc="-1">
                <a:solidFill>
                  <a:srgbClr val="000000"/>
                </a:solidFill>
                <a:latin typeface="Calibri"/>
              </a:rPr>
              <a:t>Removes ASN and returns all prefixes to root (IANA)</a:t>
            </a:r>
            <a:endParaRPr lang="en-US" sz="800" b="0" strike="noStrike" spc="-1">
              <a:latin typeface="Arial"/>
            </a:endParaRPr>
          </a:p>
          <a:p>
            <a:pPr>
              <a:lnSpc>
                <a:spcPct val="100000"/>
              </a:lnSpc>
              <a:buNone/>
            </a:pPr>
            <a:r>
              <a:rPr lang="en-US" sz="800" b="1" strike="noStrike" spc="-1">
                <a:solidFill>
                  <a:srgbClr val="000000"/>
                </a:solidFill>
                <a:latin typeface="Calibri"/>
              </a:rPr>
              <a:t>Remove_Prefix{ASN, Prefix/Length}: </a:t>
            </a:r>
            <a:r>
              <a:rPr lang="en-US" sz="800" b="0" strike="noStrike" spc="-1">
                <a:solidFill>
                  <a:srgbClr val="000000"/>
                </a:solidFill>
                <a:latin typeface="Calibri"/>
              </a:rPr>
              <a:t>Removes prefix from ASN ownership and returns to root (IANA)</a:t>
            </a:r>
            <a:endParaRPr lang="en-US" sz="800" b="0" strike="noStrike" spc="-1">
              <a:latin typeface="Arial"/>
            </a:endParaRPr>
          </a:p>
          <a:p>
            <a:pPr>
              <a:lnSpc>
                <a:spcPct val="100000"/>
              </a:lnSpc>
              <a:buNone/>
            </a:pPr>
            <a:r>
              <a:rPr lang="en-US" sz="800" b="1" strike="noStrike" spc="-1">
                <a:solidFill>
                  <a:srgbClr val="000000"/>
                </a:solidFill>
                <a:latin typeface="Calibri"/>
              </a:rPr>
              <a:t>Request_Contact{Prefix/Mask}: </a:t>
            </a:r>
            <a:r>
              <a:rPr lang="en-US" sz="800" b="0" strike="noStrike" spc="-1">
                <a:solidFill>
                  <a:srgbClr val="000000"/>
                </a:solidFill>
                <a:latin typeface="Calibri"/>
              </a:rPr>
              <a:t>Returns contact details of prefix owner</a:t>
            </a:r>
            <a:endParaRPr lang="en-US" sz="800" b="0" strike="noStrike" spc="-1">
              <a:latin typeface="Arial"/>
            </a:endParaRPr>
          </a:p>
          <a:p>
            <a:pPr>
              <a:lnSpc>
                <a:spcPct val="100000"/>
              </a:lnSpc>
              <a:buNone/>
            </a:pPr>
            <a:r>
              <a:rPr lang="en-US" sz="800" b="1" strike="noStrike" spc="-1">
                <a:solidFill>
                  <a:srgbClr val="000000"/>
                </a:solidFill>
                <a:latin typeface="Calibri"/>
              </a:rPr>
              <a:t>Register_Contact{Prefix/Mask}: </a:t>
            </a:r>
            <a:r>
              <a:rPr lang="en-US" sz="800" b="0" strike="noStrike" spc="-1">
                <a:solidFill>
                  <a:srgbClr val="000000"/>
                </a:solidFill>
                <a:latin typeface="Calibri"/>
              </a:rPr>
              <a:t>Registers contact details of prefix owner</a:t>
            </a:r>
            <a:endParaRPr lang="en-US" sz="800" b="0" strike="noStrike" spc="-1">
              <a:latin typeface="Arial"/>
            </a:endParaRPr>
          </a:p>
          <a:p>
            <a:pPr>
              <a:lnSpc>
                <a:spcPct val="100000"/>
              </a:lnSpc>
              <a:buNone/>
            </a:pPr>
            <a:endParaRPr lang="en-US" sz="800" b="0" strike="noStrike" spc="-1">
              <a:latin typeface="Arial"/>
            </a:endParaRPr>
          </a:p>
          <a:p>
            <a:pPr>
              <a:lnSpc>
                <a:spcPct val="100000"/>
              </a:lnSpc>
              <a:buNone/>
            </a:pPr>
            <a:r>
              <a:rPr lang="en-US" sz="800" b="0" u="sng" strike="noStrike" spc="-1">
                <a:solidFill>
                  <a:srgbClr val="000000"/>
                </a:solidFill>
                <a:uFillTx/>
                <a:latin typeface="Calibri"/>
              </a:rPr>
              <a:t>RPKI Actions:</a:t>
            </a:r>
            <a:endParaRPr lang="en-US" sz="800" b="0" strike="noStrike" spc="-1">
              <a:latin typeface="Arial"/>
            </a:endParaRPr>
          </a:p>
          <a:p>
            <a:pPr>
              <a:lnSpc>
                <a:spcPct val="100000"/>
              </a:lnSpc>
              <a:buNone/>
            </a:pPr>
            <a:r>
              <a:rPr lang="en-US" sz="800" b="1" strike="noStrike" spc="-1">
                <a:solidFill>
                  <a:srgbClr val="000000"/>
                </a:solidFill>
                <a:latin typeface="Calibri"/>
              </a:rPr>
              <a:t>Validate_Prefix{ASN, Prefix/Length}: </a:t>
            </a:r>
            <a:r>
              <a:rPr lang="en-US" sz="800" b="0" strike="noStrike" spc="-1">
                <a:solidFill>
                  <a:srgbClr val="000000"/>
                </a:solidFill>
                <a:latin typeface="Calibri"/>
              </a:rPr>
              <a:t>Conducts check for match, returns {valid, invalid, not found}</a:t>
            </a:r>
            <a:endParaRPr lang="en-US" sz="800" b="0" strike="noStrike" spc="-1">
              <a:latin typeface="Arial"/>
            </a:endParaRPr>
          </a:p>
          <a:p>
            <a:pPr>
              <a:lnSpc>
                <a:spcPct val="100000"/>
              </a:lnSpc>
              <a:buNone/>
            </a:pPr>
            <a:r>
              <a:rPr lang="en-US" sz="800" b="1" strike="noStrike" spc="-1">
                <a:solidFill>
                  <a:srgbClr val="000000"/>
                </a:solidFill>
                <a:latin typeface="Calibri"/>
              </a:rPr>
              <a:t>Register_RPKI_Status{ASN, Status}: </a:t>
            </a:r>
            <a:r>
              <a:rPr lang="en-US" sz="800" b="0" strike="noStrike" spc="-1">
                <a:solidFill>
                  <a:srgbClr val="000000"/>
                </a:solidFill>
                <a:latin typeface="Calibri"/>
              </a:rPr>
              <a:t>Registers in Db status of RPKI usage by ASN</a:t>
            </a:r>
            <a:endParaRPr lang="en-US" sz="800" b="0" strike="noStrike" spc="-1">
              <a:latin typeface="Arial"/>
            </a:endParaRPr>
          </a:p>
          <a:p>
            <a:pPr>
              <a:lnSpc>
                <a:spcPct val="100000"/>
              </a:lnSpc>
              <a:buNone/>
            </a:pPr>
            <a:endParaRPr lang="en-US" sz="800" b="0" strike="noStrike" spc="-1">
              <a:latin typeface="Arial"/>
            </a:endParaRPr>
          </a:p>
          <a:p>
            <a:pPr>
              <a:lnSpc>
                <a:spcPct val="100000"/>
              </a:lnSpc>
              <a:buNone/>
            </a:pPr>
            <a:r>
              <a:rPr lang="en-US" sz="800" b="0" u="sng" strike="noStrike" spc="-1">
                <a:solidFill>
                  <a:srgbClr val="000000"/>
                </a:solidFill>
                <a:uFillTx/>
                <a:latin typeface="Calibri"/>
              </a:rPr>
              <a:t>Path Validation Actions:</a:t>
            </a:r>
            <a:endParaRPr lang="en-US" sz="800" b="0" strike="noStrike" spc="-1">
              <a:latin typeface="Arial"/>
            </a:endParaRPr>
          </a:p>
          <a:p>
            <a:pPr>
              <a:lnSpc>
                <a:spcPct val="100000"/>
              </a:lnSpc>
              <a:buNone/>
            </a:pPr>
            <a:r>
              <a:rPr lang="en-US" sz="800" b="1" strike="noStrike" spc="-1">
                <a:solidFill>
                  <a:srgbClr val="000000"/>
                </a:solidFill>
                <a:latin typeface="Calibri"/>
              </a:rPr>
              <a:t>Register_Segment{Local_ASN, Remote_ASN}: </a:t>
            </a:r>
            <a:r>
              <a:rPr lang="en-US" sz="800" b="0" strike="noStrike" spc="-1">
                <a:solidFill>
                  <a:srgbClr val="000000"/>
                </a:solidFill>
                <a:latin typeface="Calibri"/>
              </a:rPr>
              <a:t>Checks for matching return segment and either registers new segment or fully validates segment.</a:t>
            </a:r>
            <a:endParaRPr lang="en-US" sz="800" b="0" strike="noStrike" spc="-1">
              <a:latin typeface="Arial"/>
            </a:endParaRPr>
          </a:p>
          <a:p>
            <a:pPr>
              <a:lnSpc>
                <a:spcPct val="100000"/>
              </a:lnSpc>
              <a:buNone/>
            </a:pPr>
            <a:r>
              <a:rPr lang="en-US" sz="800" b="1" strike="noStrike" spc="-1">
                <a:solidFill>
                  <a:srgbClr val="000000"/>
                </a:solidFill>
                <a:latin typeface="Calibri"/>
              </a:rPr>
              <a:t>Validate_AS_Path{AS_Path}: </a:t>
            </a:r>
            <a:r>
              <a:rPr lang="en-US" sz="800" b="0" strike="noStrike" spc="-1">
                <a:solidFill>
                  <a:srgbClr val="000000"/>
                </a:solidFill>
                <a:latin typeface="Calibri"/>
              </a:rPr>
              <a:t>Returns list of All AS-Path segments, marked registered segments, and percentage of AS_Path registered.</a:t>
            </a:r>
            <a:endParaRPr lang="en-US" sz="800" b="0" strike="noStrike" spc="-1">
              <a:latin typeface="Arial"/>
            </a:endParaRPr>
          </a:p>
          <a:p>
            <a:pPr>
              <a:lnSpc>
                <a:spcPct val="100000"/>
              </a:lnSpc>
              <a:buNone/>
            </a:pPr>
            <a:endParaRPr lang="en-US" sz="800" b="0" strike="noStrike" spc="-1">
              <a:latin typeface="Arial"/>
            </a:endParaRPr>
          </a:p>
          <a:p>
            <a:pPr>
              <a:lnSpc>
                <a:spcPct val="100000"/>
              </a:lnSpc>
              <a:buNone/>
            </a:pPr>
            <a:r>
              <a:rPr lang="en-US" sz="800" b="0" strike="noStrike" spc="-1">
                <a:solidFill>
                  <a:srgbClr val="000000"/>
                </a:solidFill>
                <a:latin typeface="Calibri"/>
              </a:rPr>
              <a:t>Other Mechanisms:</a:t>
            </a:r>
            <a:endParaRPr lang="en-US" sz="800" b="0" strike="noStrike" spc="-1">
              <a:latin typeface="Arial"/>
            </a:endParaRPr>
          </a:p>
          <a:p>
            <a:pPr>
              <a:lnSpc>
                <a:spcPct val="100000"/>
              </a:lnSpc>
              <a:buNone/>
            </a:pPr>
            <a:r>
              <a:rPr lang="en-US" sz="800" b="1" strike="noStrike" spc="-1">
                <a:solidFill>
                  <a:srgbClr val="000000"/>
                </a:solidFill>
                <a:latin typeface="Calibri"/>
              </a:rPr>
              <a:t>Check_for_X{ASN, X}: </a:t>
            </a:r>
            <a:r>
              <a:rPr lang="en-US" sz="800" b="0" strike="noStrike" spc="-1">
                <a:solidFill>
                  <a:srgbClr val="000000"/>
                </a:solidFill>
                <a:latin typeface="Calibri"/>
              </a:rPr>
              <a:t>Checks for presence of X mechanism at ASN, e.g. RPKI</a:t>
            </a:r>
            <a:endParaRPr lang="en-US" sz="800" b="0" strike="noStrike" spc="-1">
              <a:latin typeface="Arial"/>
            </a:endParaRPr>
          </a:p>
          <a:p>
            <a:pPr>
              <a:lnSpc>
                <a:spcPct val="100000"/>
              </a:lnSpc>
              <a:buNone/>
            </a:pPr>
            <a:endParaRPr lang="en-US" sz="800" b="0" strike="noStrike" spc="-1">
              <a:latin typeface="Arial"/>
            </a:endParaRPr>
          </a:p>
          <a:p>
            <a:pPr>
              <a:lnSpc>
                <a:spcPct val="100000"/>
              </a:lnSpc>
              <a:buNone/>
            </a:pPr>
            <a:r>
              <a:rPr lang="en-US" sz="800" b="0" u="sng" strike="noStrike" spc="-1">
                <a:solidFill>
                  <a:srgbClr val="000000"/>
                </a:solidFill>
                <a:uFillTx/>
                <a:latin typeface="Calibri"/>
              </a:rPr>
              <a:t>Data Importing:</a:t>
            </a:r>
            <a:endParaRPr lang="en-US" sz="800" b="0" strike="noStrike" spc="-1">
              <a:latin typeface="Arial"/>
            </a:endParaRPr>
          </a:p>
          <a:p>
            <a:pPr>
              <a:lnSpc>
                <a:spcPct val="100000"/>
              </a:lnSpc>
              <a:buNone/>
            </a:pPr>
            <a:r>
              <a:rPr lang="en-US" sz="800" b="1" strike="noStrike" spc="-1">
                <a:solidFill>
                  <a:srgbClr val="000000"/>
                </a:solidFill>
                <a:latin typeface="Calibri"/>
              </a:rPr>
              <a:t>Load_RIPE_Defacto{Ripe_file}: </a:t>
            </a:r>
            <a:r>
              <a:rPr lang="en-US" sz="800" b="0" strike="noStrike" spc="-1">
                <a:solidFill>
                  <a:srgbClr val="000000"/>
                </a:solidFill>
                <a:latin typeface="Calibri"/>
              </a:rPr>
              <a:t>Checks ASN Registry, for every ASN not “fully validated”, imports measured ASN/Prefix information as defacto data. When importing conducts check against last import and updates an “age” field showing how long info has remained the same.</a:t>
            </a:r>
            <a:endParaRPr lang="en-US" sz="800" b="0" strike="noStrike" spc="-1">
              <a:latin typeface="Arial"/>
            </a:endParaRPr>
          </a:p>
          <a:p>
            <a:pPr>
              <a:lnSpc>
                <a:spcPct val="100000"/>
              </a:lnSpc>
              <a:buNone/>
            </a:pPr>
            <a:r>
              <a:rPr lang="en-US" sz="800" b="1" strike="noStrike" spc="-1">
                <a:solidFill>
                  <a:srgbClr val="000000"/>
                </a:solidFill>
                <a:latin typeface="Calibri"/>
              </a:rPr>
              <a:t>Load_RIPE_Location:{Ripe_file}: </a:t>
            </a:r>
            <a:r>
              <a:rPr lang="en-US" sz="800" b="0" strike="noStrike" spc="-1">
                <a:solidFill>
                  <a:srgbClr val="000000"/>
                </a:solidFill>
                <a:latin typeface="Calibri"/>
              </a:rPr>
              <a:t>Parses registry data for ASN/Country/City registration and updates database.</a:t>
            </a:r>
            <a:endParaRPr lang="en-US" sz="800" b="0" strike="noStrike" spc="-1">
              <a:latin typeface="Arial"/>
            </a:endParaRPr>
          </a:p>
          <a:p>
            <a:pPr>
              <a:lnSpc>
                <a:spcPct val="100000"/>
              </a:lnSpc>
              <a:buNone/>
            </a:pPr>
            <a:endParaRPr lang="en-US" sz="900" b="0" strike="noStrike" spc="-1">
              <a:latin typeface="Arial"/>
            </a:endParaRPr>
          </a:p>
          <a:p>
            <a:pPr>
              <a:lnSpc>
                <a:spcPct val="100000"/>
              </a:lnSpc>
              <a:buNone/>
            </a:pPr>
            <a:endParaRPr lang="en-US" sz="900" b="0" strike="noStrike" spc="-1">
              <a:latin typeface="Arial"/>
            </a:endParaRPr>
          </a:p>
          <a:p>
            <a:pPr>
              <a:lnSpc>
                <a:spcPct val="100000"/>
              </a:lnSpc>
              <a:buNone/>
            </a:pPr>
            <a:endParaRPr lang="en-US" sz="900" b="0" strike="noStrike" spc="-1">
              <a:latin typeface="Arial"/>
            </a:endParaRPr>
          </a:p>
        </p:txBody>
      </p:sp>
      <p:sp>
        <p:nvSpPr>
          <p:cNvPr id="629" name="Left Brace 7"/>
          <p:cNvSpPr/>
          <p:nvPr/>
        </p:nvSpPr>
        <p:spPr>
          <a:xfrm>
            <a:off x="1842480" y="1859400"/>
            <a:ext cx="386640" cy="4106160"/>
          </a:xfrm>
          <a:prstGeom prst="leftBrace">
            <a:avLst>
              <a:gd name="adj1" fmla="val 8333"/>
              <a:gd name="adj2" fmla="val 50000"/>
            </a:avLst>
          </a:prstGeom>
          <a:noFill/>
          <a:ln>
            <a:solidFill>
              <a:srgbClr val="000000"/>
            </a:solidFill>
          </a:ln>
        </p:spPr>
        <p:style>
          <a:lnRef idx="1">
            <a:schemeClr val="dk1"/>
          </a:lnRef>
          <a:fillRef idx="0">
            <a:schemeClr val="dk1"/>
          </a:fillRef>
          <a:effectRef idx="0">
            <a:schemeClr val="dk1"/>
          </a:effectRef>
          <a:fontRef idx="minor"/>
        </p:style>
        <p:txBody>
          <a:bodyPr/>
          <a:lstStyle/>
          <a:p>
            <a:endParaRPr lang="en-US"/>
          </a:p>
        </p:txBody>
      </p:sp>
      <p:sp>
        <p:nvSpPr>
          <p:cNvPr id="630" name="TextBox 8"/>
          <p:cNvSpPr/>
          <p:nvPr/>
        </p:nvSpPr>
        <p:spPr>
          <a:xfrm>
            <a:off x="6996960" y="1904400"/>
            <a:ext cx="2815920" cy="264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800" b="1" u="sng" strike="noStrike" spc="-1">
                <a:solidFill>
                  <a:srgbClr val="000000"/>
                </a:solidFill>
                <a:uFillTx/>
                <a:latin typeface="Calibri"/>
              </a:rPr>
              <a:t>Database Data Hierarchy:</a:t>
            </a:r>
            <a:endParaRPr lang="en-US" sz="800" b="0" strike="noStrike" spc="-1">
              <a:latin typeface="Arial"/>
            </a:endParaRPr>
          </a:p>
          <a:p>
            <a:pPr>
              <a:lnSpc>
                <a:spcPct val="100000"/>
              </a:lnSpc>
              <a:buNone/>
            </a:pPr>
            <a:r>
              <a:rPr lang="en-US" sz="800" b="0" strike="noStrike" spc="-1">
                <a:solidFill>
                  <a:srgbClr val="000000"/>
                </a:solidFill>
                <a:latin typeface="Calibri"/>
              </a:rPr>
              <a:t>ROOT(IANA) {IP/Prefix}</a:t>
            </a:r>
            <a:endParaRPr lang="en-US" sz="800" b="0" strike="noStrike" spc="-1">
              <a:latin typeface="Arial"/>
            </a:endParaRPr>
          </a:p>
          <a:p>
            <a:pPr marL="174600" indent="-174600">
              <a:lnSpc>
                <a:spcPct val="100000"/>
              </a:lnSpc>
              <a:buNone/>
              <a:tabLst>
                <a:tab pos="0" algn="l"/>
              </a:tabLst>
            </a:pPr>
            <a:r>
              <a:rPr lang="en-US" sz="800" b="0" strike="noStrike" spc="-1">
                <a:solidFill>
                  <a:srgbClr val="000000"/>
                </a:solidFill>
                <a:latin typeface="Calibri"/>
              </a:rPr>
              <a:t> 	ASN {ASN#}</a:t>
            </a:r>
            <a:endParaRPr lang="en-US" sz="800" b="0" strike="noStrike" spc="-1">
              <a:latin typeface="Arial"/>
            </a:endParaRPr>
          </a:p>
          <a:p>
            <a:pPr marL="174600" indent="-174600">
              <a:lnSpc>
                <a:spcPct val="100000"/>
              </a:lnSpc>
              <a:buNone/>
              <a:tabLst>
                <a:tab pos="0" algn="l"/>
              </a:tabLst>
            </a:pPr>
            <a:r>
              <a:rPr lang="en-US" sz="800" b="0" strike="noStrike" spc="-1">
                <a:solidFill>
                  <a:srgbClr val="000000"/>
                </a:solidFill>
                <a:latin typeface="Calibri"/>
              </a:rPr>
              <a:t>	        Public Key {Public Key}</a:t>
            </a:r>
            <a:endParaRPr lang="en-US" sz="800" b="0" strike="noStrike" spc="-1">
              <a:latin typeface="Arial"/>
            </a:endParaRPr>
          </a:p>
          <a:p>
            <a:pPr marL="398520" indent="-398520">
              <a:lnSpc>
                <a:spcPct val="100000"/>
              </a:lnSpc>
              <a:buNone/>
              <a:tabLst>
                <a:tab pos="0" algn="l"/>
              </a:tabLst>
            </a:pPr>
            <a:r>
              <a:rPr lang="en-US" sz="800" b="0" strike="noStrike" spc="-1">
                <a:solidFill>
                  <a:srgbClr val="000000"/>
                </a:solidFill>
                <a:latin typeface="Calibri"/>
              </a:rPr>
              <a:t>	Prefix/Mask {Prefix/Mask}</a:t>
            </a:r>
            <a:endParaRPr lang="en-US" sz="800" b="0" strike="noStrike" spc="-1">
              <a:latin typeface="Arial"/>
            </a:endParaRPr>
          </a:p>
          <a:p>
            <a:pPr marL="684360" indent="-684360">
              <a:lnSpc>
                <a:spcPct val="100000"/>
              </a:lnSpc>
              <a:buNone/>
              <a:tabLst>
                <a:tab pos="0" algn="l"/>
              </a:tabLst>
            </a:pPr>
            <a:r>
              <a:rPr lang="en-US" sz="800" b="0" strike="noStrike" spc="-1">
                <a:solidFill>
                  <a:srgbClr val="000000"/>
                </a:solidFill>
                <a:latin typeface="Calibri"/>
              </a:rPr>
              <a:t>	Age{mm:dd:yyyy}</a:t>
            </a:r>
            <a:endParaRPr lang="en-US" sz="800" b="0" strike="noStrike" spc="-1">
              <a:latin typeface="Arial"/>
            </a:endParaRPr>
          </a:p>
          <a:p>
            <a:pPr marL="684360" indent="-684360">
              <a:lnSpc>
                <a:spcPct val="100000"/>
              </a:lnSpc>
              <a:buNone/>
              <a:tabLst>
                <a:tab pos="0" algn="l"/>
              </a:tabLst>
            </a:pPr>
            <a:r>
              <a:rPr lang="en-US" sz="800" b="0" strike="noStrike" spc="-1">
                <a:solidFill>
                  <a:srgbClr val="000000"/>
                </a:solidFill>
                <a:latin typeface="Calibri"/>
              </a:rPr>
              <a:t>	Validation{defacto,registered}</a:t>
            </a:r>
            <a:endParaRPr lang="en-US" sz="800" b="0" strike="noStrike" spc="-1">
              <a:latin typeface="Arial"/>
            </a:endParaRPr>
          </a:p>
          <a:p>
            <a:pPr marL="684360" indent="-684360">
              <a:lnSpc>
                <a:spcPct val="100000"/>
              </a:lnSpc>
              <a:buNone/>
              <a:tabLst>
                <a:tab pos="0" algn="l"/>
              </a:tabLst>
            </a:pPr>
            <a:r>
              <a:rPr lang="en-US" sz="800" b="0" strike="noStrike" spc="-1">
                <a:solidFill>
                  <a:srgbClr val="000000"/>
                </a:solidFill>
                <a:latin typeface="Calibri"/>
              </a:rPr>
              <a:t>	Contact{Org, phone, etc}</a:t>
            </a:r>
            <a:endParaRPr lang="en-US" sz="800" b="0" strike="noStrike" spc="-1">
              <a:latin typeface="Arial"/>
            </a:endParaRPr>
          </a:p>
          <a:p>
            <a:pPr marL="398520" indent="-398520">
              <a:lnSpc>
                <a:spcPct val="100000"/>
              </a:lnSpc>
              <a:buNone/>
              <a:tabLst>
                <a:tab pos="0" algn="l"/>
              </a:tabLst>
            </a:pPr>
            <a:r>
              <a:rPr lang="en-US" sz="800" b="0" strike="noStrike" spc="-1">
                <a:solidFill>
                  <a:srgbClr val="000000"/>
                </a:solidFill>
                <a:latin typeface="Calibri"/>
              </a:rPr>
              <a:t>	RPKI Status {yes/no}</a:t>
            </a:r>
            <a:endParaRPr lang="en-US" sz="800" b="0" strike="noStrike" spc="-1">
              <a:latin typeface="Arial"/>
            </a:endParaRPr>
          </a:p>
          <a:p>
            <a:pPr marL="398520" indent="-398520">
              <a:lnSpc>
                <a:spcPct val="100000"/>
              </a:lnSpc>
              <a:buNone/>
              <a:tabLst>
                <a:tab pos="0" algn="l"/>
              </a:tabLst>
            </a:pPr>
            <a:r>
              <a:rPr lang="en-US" sz="800" b="0" strike="noStrike" spc="-1">
                <a:solidFill>
                  <a:srgbClr val="000000"/>
                </a:solidFill>
                <a:latin typeface="Calibri"/>
              </a:rPr>
              <a:t>	Neighbor Segments {Local_ASN, Remote_ASN}</a:t>
            </a:r>
            <a:endParaRPr lang="en-US" sz="800" b="0" strike="noStrike" spc="-1">
              <a:latin typeface="Arial"/>
            </a:endParaRPr>
          </a:p>
          <a:p>
            <a:pPr marL="684360" indent="-684360">
              <a:lnSpc>
                <a:spcPct val="100000"/>
              </a:lnSpc>
              <a:buNone/>
              <a:tabLst>
                <a:tab pos="0" algn="l"/>
              </a:tabLst>
            </a:pPr>
            <a:r>
              <a:rPr lang="en-US" sz="800" b="0" strike="noStrike" spc="-1">
                <a:solidFill>
                  <a:srgbClr val="000000"/>
                </a:solidFill>
                <a:latin typeface="Calibri"/>
              </a:rPr>
              <a:t>	Age{mm:dd:yyyy}</a:t>
            </a:r>
            <a:endParaRPr lang="en-US" sz="800" b="0" strike="noStrike" spc="-1">
              <a:latin typeface="Arial"/>
            </a:endParaRPr>
          </a:p>
          <a:p>
            <a:pPr marL="398520" indent="-398520">
              <a:lnSpc>
                <a:spcPct val="100000"/>
              </a:lnSpc>
              <a:buNone/>
              <a:tabLst>
                <a:tab pos="0" algn="l"/>
              </a:tabLst>
            </a:pPr>
            <a:r>
              <a:rPr lang="en-US" sz="800" b="0" strike="noStrike" spc="-1">
                <a:solidFill>
                  <a:srgbClr val="000000"/>
                </a:solidFill>
                <a:latin typeface="Calibri"/>
              </a:rPr>
              <a:t>	Country/City {Country, City}</a:t>
            </a:r>
            <a:endParaRPr lang="en-US" sz="800" b="0" strike="noStrike" spc="-1">
              <a:latin typeface="Arial"/>
            </a:endParaRPr>
          </a:p>
          <a:p>
            <a:pPr marL="398520" indent="-398520">
              <a:lnSpc>
                <a:spcPct val="100000"/>
              </a:lnSpc>
              <a:buNone/>
              <a:tabLst>
                <a:tab pos="0" algn="l"/>
              </a:tabLst>
            </a:pPr>
            <a:r>
              <a:rPr lang="en-US" sz="800" b="0" strike="noStrike" spc="-1">
                <a:solidFill>
                  <a:srgbClr val="000000"/>
                </a:solidFill>
                <a:latin typeface="Calibri"/>
              </a:rPr>
              <a:t>	Routes {Prefix/Mask}</a:t>
            </a:r>
            <a:endParaRPr lang="en-US" sz="800" b="0" strike="noStrike" spc="-1">
              <a:latin typeface="Arial"/>
            </a:endParaRPr>
          </a:p>
          <a:p>
            <a:pPr marL="684360" indent="-684360">
              <a:lnSpc>
                <a:spcPct val="100000"/>
              </a:lnSpc>
              <a:buNone/>
              <a:tabLst>
                <a:tab pos="0" algn="l"/>
              </a:tabLst>
            </a:pPr>
            <a:r>
              <a:rPr lang="en-US" sz="800" b="0" strike="noStrike" spc="-1">
                <a:solidFill>
                  <a:srgbClr val="000000"/>
                </a:solidFill>
                <a:latin typeface="Calibri"/>
              </a:rPr>
              <a:t>	AS_PATH{AS_Path}</a:t>
            </a:r>
            <a:endParaRPr lang="en-US" sz="800" b="0" strike="noStrike" spc="-1">
              <a:latin typeface="Arial"/>
            </a:endParaRPr>
          </a:p>
          <a:p>
            <a:pPr marL="684360" indent="-684360">
              <a:lnSpc>
                <a:spcPct val="100000"/>
              </a:lnSpc>
              <a:buNone/>
              <a:tabLst>
                <a:tab pos="0" algn="l"/>
              </a:tabLst>
            </a:pPr>
            <a:r>
              <a:rPr lang="en-US" sz="800" b="0" strike="noStrike" spc="-1">
                <a:solidFill>
                  <a:srgbClr val="000000"/>
                </a:solidFill>
                <a:latin typeface="Calibri"/>
              </a:rPr>
              <a:t>		Selection{Primary/Alt}</a:t>
            </a:r>
            <a:endParaRPr lang="en-US" sz="800" b="0" strike="noStrike" spc="-1">
              <a:latin typeface="Arial"/>
            </a:endParaRPr>
          </a:p>
          <a:p>
            <a:pPr marL="684360" indent="-684360">
              <a:lnSpc>
                <a:spcPct val="100000"/>
              </a:lnSpc>
              <a:buNone/>
              <a:tabLst>
                <a:tab pos="0" algn="l"/>
              </a:tabLst>
            </a:pPr>
            <a:r>
              <a:rPr lang="en-US" sz="800" b="0" strike="noStrike" spc="-1">
                <a:solidFill>
                  <a:srgbClr val="000000"/>
                </a:solidFill>
                <a:latin typeface="Calibri"/>
              </a:rPr>
              <a:t>		Age{mm:dd:yyyy}		</a:t>
            </a:r>
            <a:endParaRPr lang="en-US" sz="800" b="0" strike="noStrike" spc="-1">
              <a:latin typeface="Arial"/>
            </a:endParaRPr>
          </a:p>
          <a:p>
            <a:pPr marL="398520" indent="-398520">
              <a:lnSpc>
                <a:spcPct val="100000"/>
              </a:lnSpc>
              <a:buNone/>
              <a:tabLst>
                <a:tab pos="0" algn="l"/>
              </a:tabLst>
            </a:pPr>
            <a:r>
              <a:rPr lang="en-US" sz="800" b="0" strike="noStrike" spc="-1">
                <a:solidFill>
                  <a:srgbClr val="000000"/>
                </a:solidFill>
                <a:latin typeface="Calibri"/>
              </a:rPr>
              <a:t>	</a:t>
            </a:r>
            <a:endParaRPr lang="en-US" sz="800" b="0" strike="noStrike" spc="-1">
              <a:latin typeface="Arial"/>
            </a:endParaRPr>
          </a:p>
          <a:p>
            <a:pPr marL="398520" indent="-398520">
              <a:lnSpc>
                <a:spcPct val="100000"/>
              </a:lnSpc>
              <a:buNone/>
              <a:tabLst>
                <a:tab pos="0" algn="l"/>
              </a:tabLst>
            </a:pPr>
            <a:r>
              <a:rPr lang="en-US" sz="800" b="0" strike="noStrike" spc="-1">
                <a:solidFill>
                  <a:srgbClr val="000000"/>
                </a:solidFill>
                <a:latin typeface="Calibri"/>
              </a:rPr>
              <a:t>	</a:t>
            </a:r>
            <a:endParaRPr lang="en-US" sz="800" b="0" strike="noStrike" spc="-1">
              <a:latin typeface="Arial"/>
            </a:endParaRPr>
          </a:p>
        </p:txBody>
      </p:sp>
      <p:sp>
        <p:nvSpPr>
          <p:cNvPr id="631" name="TextBox 2"/>
          <p:cNvSpPr/>
          <p:nvPr/>
        </p:nvSpPr>
        <p:spPr>
          <a:xfrm>
            <a:off x="3871080" y="939960"/>
            <a:ext cx="10187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rPr>
              <a:t>“Future Work: Routing Database to Incentivize Security Deployment in BGP”</a:t>
            </a:r>
            <a:endParaRPr lang="en-US" sz="1800" b="0" strike="noStrike" spc="-1">
              <a:latin typeface="Arial"/>
            </a:endParaRPr>
          </a:p>
          <a:p>
            <a:pPr>
              <a:lnSpc>
                <a:spcPct val="100000"/>
              </a:lnSpc>
              <a:buNone/>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0" y="681120"/>
            <a:ext cx="5273280" cy="804960"/>
          </a:xfrm>
          <a:prstGeom prst="rect">
            <a:avLst/>
          </a:prstGeom>
          <a:gradFill rotWithShape="0">
            <a:gsLst>
              <a:gs pos="26000">
                <a:srgbClr val="FFFFFF"/>
              </a:gs>
              <a:gs pos="100000">
                <a:srgbClr val="767171"/>
              </a:gs>
            </a:gsLst>
            <a:lin ang="10800000"/>
          </a:gradFill>
          <a:ln w="0">
            <a:noFill/>
          </a:ln>
        </p:spPr>
        <p:txBody>
          <a:bodyPr anchor="ctr">
            <a:noAutofit/>
          </a:bodyPr>
          <a:lstStyle/>
          <a:p>
            <a:pPr>
              <a:lnSpc>
                <a:spcPct val="90000"/>
              </a:lnSpc>
              <a:buNone/>
            </a:pPr>
            <a:r>
              <a:rPr lang="en-US" sz="4000" b="1" strike="noStrike" spc="-1">
                <a:solidFill>
                  <a:srgbClr val="000000"/>
                </a:solidFill>
                <a:latin typeface="Calibri Light"/>
              </a:rPr>
              <a:t>Research Effort #4</a:t>
            </a:r>
            <a:endParaRPr lang="en-US" sz="4000" b="0" strike="noStrike" spc="-1">
              <a:solidFill>
                <a:srgbClr val="000000"/>
              </a:solidFill>
              <a:latin typeface="Calibri"/>
            </a:endParaRPr>
          </a:p>
        </p:txBody>
      </p:sp>
      <p:sp>
        <p:nvSpPr>
          <p:cNvPr id="633" name="TextBox 3"/>
          <p:cNvSpPr/>
          <p:nvPr/>
        </p:nvSpPr>
        <p:spPr>
          <a:xfrm>
            <a:off x="1171800" y="2172960"/>
            <a:ext cx="8517960" cy="475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900" b="1" u="sng" strike="noStrike" spc="-1">
                <a:solidFill>
                  <a:srgbClr val="000000"/>
                </a:solidFill>
                <a:uFillTx/>
                <a:latin typeface="Calibri"/>
              </a:rPr>
              <a:t>Action: Description</a:t>
            </a:r>
            <a:endParaRPr lang="en-US" sz="900" b="0" strike="noStrike" spc="-1">
              <a:latin typeface="Arial"/>
            </a:endParaRPr>
          </a:p>
          <a:p>
            <a:pPr>
              <a:lnSpc>
                <a:spcPct val="100000"/>
              </a:lnSpc>
              <a:buNone/>
            </a:pPr>
            <a:r>
              <a:rPr lang="en-US" sz="900" b="0" strike="noStrike" spc="-1">
                <a:solidFill>
                  <a:srgbClr val="000000"/>
                </a:solidFill>
                <a:latin typeface="Calibri"/>
              </a:rPr>
              <a:t>Function_name{inputs}</a:t>
            </a:r>
            <a:endParaRPr lang="en-US" sz="900" b="0" strike="noStrike" spc="-1">
              <a:latin typeface="Arial"/>
            </a:endParaRPr>
          </a:p>
          <a:p>
            <a:pPr>
              <a:lnSpc>
                <a:spcPct val="100000"/>
              </a:lnSpc>
              <a:buNone/>
            </a:pPr>
            <a:endParaRPr lang="en-US" sz="900" b="0" strike="noStrike" spc="-1">
              <a:latin typeface="Arial"/>
            </a:endParaRPr>
          </a:p>
          <a:p>
            <a:pPr>
              <a:lnSpc>
                <a:spcPct val="100000"/>
              </a:lnSpc>
              <a:buNone/>
            </a:pPr>
            <a:r>
              <a:rPr lang="en-US" sz="900" b="1" u="sng" strike="noStrike" spc="-1">
                <a:solidFill>
                  <a:srgbClr val="000000"/>
                </a:solidFill>
                <a:uFillTx/>
                <a:latin typeface="Calibri"/>
              </a:rPr>
              <a:t>Compliance check: </a:t>
            </a:r>
            <a:r>
              <a:rPr lang="en-US" sz="900" b="0" strike="noStrike" spc="-1">
                <a:solidFill>
                  <a:srgbClr val="000000"/>
                </a:solidFill>
                <a:latin typeface="Calibri"/>
              </a:rPr>
              <a:t>Proactively checks all local advertised routes against DB to ensure no conflicts in address/mask. If conflict found, strips conflicting information from packet NLRI and updates TCP seq handling. </a:t>
            </a:r>
            <a:endParaRPr lang="en-US" sz="900" b="0" strike="noStrike" spc="-1">
              <a:latin typeface="Arial"/>
            </a:endParaRPr>
          </a:p>
          <a:p>
            <a:pPr>
              <a:lnSpc>
                <a:spcPct val="100000"/>
              </a:lnSpc>
              <a:buNone/>
            </a:pPr>
            <a:r>
              <a:rPr lang="en-US" sz="900" b="1" strike="noStrike" spc="-1">
                <a:solidFill>
                  <a:srgbClr val="000000"/>
                </a:solidFill>
                <a:latin typeface="Calibri"/>
              </a:rPr>
              <a:t>Trigger: </a:t>
            </a:r>
            <a:r>
              <a:rPr lang="en-US" sz="900" b="0" strike="noStrike" spc="-1">
                <a:solidFill>
                  <a:srgbClr val="000000"/>
                </a:solidFill>
                <a:latin typeface="Calibri"/>
              </a:rPr>
              <a:t>Outbound advertisement (BGPUpdate) from local host</a:t>
            </a:r>
            <a:endParaRPr lang="en-US" sz="900" b="0" strike="noStrike" spc="-1">
              <a:latin typeface="Arial"/>
            </a:endParaRPr>
          </a:p>
          <a:p>
            <a:pPr>
              <a:lnSpc>
                <a:spcPct val="100000"/>
              </a:lnSpc>
              <a:buNone/>
            </a:pPr>
            <a:r>
              <a:rPr lang="en-US" sz="900" b="1" strike="noStrike" spc="-1">
                <a:solidFill>
                  <a:srgbClr val="000000"/>
                </a:solidFill>
                <a:latin typeface="Calibri"/>
              </a:rPr>
              <a:t>Compliance_check</a:t>
            </a:r>
            <a:r>
              <a:rPr lang="en-US" sz="900" b="0" strike="noStrike" spc="-1">
                <a:solidFill>
                  <a:srgbClr val="000000"/>
                </a:solidFill>
                <a:latin typeface="Calibri"/>
              </a:rPr>
              <a:t>{prefix, mask, ASN}</a:t>
            </a:r>
            <a:endParaRPr lang="en-US" sz="900" b="0" strike="noStrike" spc="-1">
              <a:latin typeface="Arial"/>
            </a:endParaRPr>
          </a:p>
          <a:p>
            <a:pPr>
              <a:lnSpc>
                <a:spcPct val="100000"/>
              </a:lnSpc>
              <a:buNone/>
            </a:pPr>
            <a:endParaRPr lang="en-US" sz="900" b="0" strike="noStrike" spc="-1">
              <a:latin typeface="Arial"/>
            </a:endParaRPr>
          </a:p>
          <a:p>
            <a:pPr>
              <a:lnSpc>
                <a:spcPct val="100000"/>
              </a:lnSpc>
              <a:buNone/>
            </a:pPr>
            <a:r>
              <a:rPr lang="en-US" sz="900" b="1" u="sng" strike="noStrike" spc="-1">
                <a:solidFill>
                  <a:srgbClr val="000000"/>
                </a:solidFill>
                <a:uFillTx/>
                <a:latin typeface="Calibri"/>
              </a:rPr>
              <a:t>Route Validation: </a:t>
            </a:r>
            <a:r>
              <a:rPr lang="en-US" sz="900" b="0" strike="noStrike" spc="-1">
                <a:solidFill>
                  <a:srgbClr val="000000"/>
                </a:solidFill>
                <a:latin typeface="Calibri"/>
              </a:rPr>
              <a:t>Checks inbound advertisements for compliance. Relies on 1 of 3 responses: valid, invalid, undefined. Valid-accept route as is. Invalid-there is a known conflict, remove from packet and recalculate TCP seq handling, undefined – no conflict exists, so accept as is for now.</a:t>
            </a:r>
            <a:endParaRPr lang="en-US" sz="900" b="0" strike="noStrike" spc="-1">
              <a:latin typeface="Arial"/>
            </a:endParaRPr>
          </a:p>
          <a:p>
            <a:pPr>
              <a:lnSpc>
                <a:spcPct val="100000"/>
              </a:lnSpc>
              <a:buNone/>
            </a:pPr>
            <a:r>
              <a:rPr lang="en-US" sz="900" b="1" strike="noStrike" spc="-1">
                <a:solidFill>
                  <a:srgbClr val="000000"/>
                </a:solidFill>
                <a:latin typeface="Calibri"/>
              </a:rPr>
              <a:t>Trigger: </a:t>
            </a:r>
            <a:r>
              <a:rPr lang="en-US" sz="900" b="0" strike="noStrike" spc="-1">
                <a:solidFill>
                  <a:srgbClr val="000000"/>
                </a:solidFill>
                <a:latin typeface="Calibri"/>
              </a:rPr>
              <a:t>Inbound advertisement (BGPUpdate) to local host</a:t>
            </a:r>
            <a:endParaRPr lang="en-US" sz="900" b="0" strike="noStrike" spc="-1">
              <a:latin typeface="Arial"/>
            </a:endParaRPr>
          </a:p>
          <a:p>
            <a:pPr>
              <a:lnSpc>
                <a:spcPct val="100000"/>
              </a:lnSpc>
              <a:buNone/>
            </a:pPr>
            <a:r>
              <a:rPr lang="en-US" sz="900" b="1" strike="noStrike" spc="-1">
                <a:solidFill>
                  <a:srgbClr val="000000"/>
                </a:solidFill>
                <a:latin typeface="Calibri"/>
              </a:rPr>
              <a:t>Route_Validation</a:t>
            </a:r>
            <a:r>
              <a:rPr lang="en-US" sz="900" b="0" strike="noStrike" spc="-1">
                <a:solidFill>
                  <a:srgbClr val="000000"/>
                </a:solidFill>
                <a:latin typeface="Calibri"/>
              </a:rPr>
              <a:t>{prefix, mask, ASN}</a:t>
            </a:r>
            <a:endParaRPr lang="en-US" sz="900" b="0" strike="noStrike" spc="-1">
              <a:latin typeface="Arial"/>
            </a:endParaRPr>
          </a:p>
          <a:p>
            <a:pPr>
              <a:lnSpc>
                <a:spcPct val="100000"/>
              </a:lnSpc>
              <a:buNone/>
            </a:pPr>
            <a:endParaRPr lang="en-US" sz="900" b="0" strike="noStrike" spc="-1">
              <a:latin typeface="Arial"/>
            </a:endParaRPr>
          </a:p>
          <a:p>
            <a:pPr>
              <a:lnSpc>
                <a:spcPct val="100000"/>
              </a:lnSpc>
              <a:buNone/>
            </a:pPr>
            <a:r>
              <a:rPr lang="en-US" sz="900" b="1" u="sng" strike="noStrike" spc="-1">
                <a:solidFill>
                  <a:srgbClr val="000000"/>
                </a:solidFill>
                <a:uFillTx/>
                <a:latin typeface="Calibri"/>
              </a:rPr>
              <a:t>Register Segment: </a:t>
            </a:r>
            <a:r>
              <a:rPr lang="en-US" sz="900" b="0" strike="noStrike" spc="-1">
                <a:solidFill>
                  <a:srgbClr val="000000"/>
                </a:solidFill>
                <a:latin typeface="Calibri"/>
              </a:rPr>
              <a:t>Checks DB for  inverse partner publication. If matching segment exists, provide attestation(sign with private key) to segment on neighbor data hierarchy and copy to local data hierarchy (local ASN in database). If no matching segment, sign and record segment locally only (under ASN in database)</a:t>
            </a:r>
            <a:endParaRPr lang="en-US" sz="900" b="0" strike="noStrike" spc="-1">
              <a:latin typeface="Arial"/>
            </a:endParaRPr>
          </a:p>
          <a:p>
            <a:pPr>
              <a:lnSpc>
                <a:spcPct val="100000"/>
              </a:lnSpc>
              <a:buNone/>
            </a:pPr>
            <a:r>
              <a:rPr lang="en-US" sz="900" b="1" strike="noStrike" spc="-1">
                <a:solidFill>
                  <a:srgbClr val="000000"/>
                </a:solidFill>
                <a:latin typeface="Calibri"/>
              </a:rPr>
              <a:t>Trigger: </a:t>
            </a:r>
            <a:r>
              <a:rPr lang="en-US" sz="900" b="0" strike="noStrike" spc="-1">
                <a:solidFill>
                  <a:srgbClr val="000000"/>
                </a:solidFill>
                <a:latin typeface="Calibri"/>
              </a:rPr>
              <a:t>Ideally this is tied to birdc bgp advertisement configuration (would have to change c files within bird). Not sure of way to use proxy on this right now. Maybe admin function?</a:t>
            </a:r>
            <a:endParaRPr lang="en-US" sz="900" b="0" strike="noStrike" spc="-1">
              <a:latin typeface="Arial"/>
            </a:endParaRPr>
          </a:p>
          <a:p>
            <a:pPr>
              <a:lnSpc>
                <a:spcPct val="100000"/>
              </a:lnSpc>
              <a:buNone/>
            </a:pPr>
            <a:r>
              <a:rPr lang="en-US" sz="900" b="1" strike="noStrike" spc="-1">
                <a:solidFill>
                  <a:srgbClr val="000000"/>
                </a:solidFill>
                <a:latin typeface="Calibri"/>
              </a:rPr>
              <a:t>Register_Segment</a:t>
            </a:r>
            <a:r>
              <a:rPr lang="en-US" sz="900" b="0" strike="noStrike" spc="-1">
                <a:solidFill>
                  <a:srgbClr val="000000"/>
                </a:solidFill>
                <a:latin typeface="Calibri"/>
              </a:rPr>
              <a:t>{Local_ASN, Remote_ASN}</a:t>
            </a:r>
            <a:endParaRPr lang="en-US" sz="900" b="0" strike="noStrike" spc="-1">
              <a:latin typeface="Arial"/>
            </a:endParaRPr>
          </a:p>
          <a:p>
            <a:pPr>
              <a:lnSpc>
                <a:spcPct val="100000"/>
              </a:lnSpc>
              <a:buNone/>
            </a:pPr>
            <a:endParaRPr lang="en-US" sz="900" b="0" strike="noStrike" spc="-1">
              <a:latin typeface="Arial"/>
            </a:endParaRPr>
          </a:p>
          <a:p>
            <a:pPr>
              <a:lnSpc>
                <a:spcPct val="100000"/>
              </a:lnSpc>
              <a:buNone/>
            </a:pPr>
            <a:r>
              <a:rPr lang="en-US" sz="900" b="1" u="sng" strike="noStrike" spc="-1">
                <a:solidFill>
                  <a:srgbClr val="000000"/>
                </a:solidFill>
                <a:uFillTx/>
                <a:latin typeface="Calibri"/>
              </a:rPr>
              <a:t>Validate AS_Path: </a:t>
            </a:r>
            <a:r>
              <a:rPr lang="en-US" sz="900" b="0" strike="noStrike" spc="-1">
                <a:solidFill>
                  <a:srgbClr val="000000"/>
                </a:solidFill>
                <a:latin typeface="Calibri"/>
              </a:rPr>
              <a:t>For each route received, check AS_Path nodes against registered segment data and mark route “assurance”. Need to think about marking mechanism. Modifying packet data will have an effect on packet, can create conditions to set limits for acceptance, e.g. 50% deployment only.</a:t>
            </a:r>
            <a:endParaRPr lang="en-US" sz="900" b="0" strike="noStrike" spc="-1">
              <a:latin typeface="Arial"/>
            </a:endParaRPr>
          </a:p>
          <a:p>
            <a:pPr>
              <a:lnSpc>
                <a:spcPct val="100000"/>
              </a:lnSpc>
              <a:buNone/>
            </a:pPr>
            <a:r>
              <a:rPr lang="en-US" sz="900" b="1" strike="noStrike" spc="-1">
                <a:solidFill>
                  <a:srgbClr val="000000"/>
                </a:solidFill>
                <a:latin typeface="Calibri"/>
              </a:rPr>
              <a:t>Trigger: </a:t>
            </a:r>
            <a:r>
              <a:rPr lang="en-US" sz="900" b="0" strike="noStrike" spc="-1">
                <a:solidFill>
                  <a:srgbClr val="000000"/>
                </a:solidFill>
                <a:latin typeface="Calibri"/>
              </a:rPr>
              <a:t>Inbound BGPUpdate</a:t>
            </a:r>
            <a:endParaRPr lang="en-US" sz="900" b="0" strike="noStrike" spc="-1">
              <a:latin typeface="Arial"/>
            </a:endParaRPr>
          </a:p>
          <a:p>
            <a:pPr>
              <a:lnSpc>
                <a:spcPct val="100000"/>
              </a:lnSpc>
              <a:buNone/>
            </a:pPr>
            <a:r>
              <a:rPr lang="en-US" sz="900" b="1" strike="noStrike" spc="-1">
                <a:solidFill>
                  <a:srgbClr val="000000"/>
                </a:solidFill>
                <a:latin typeface="Calibri"/>
              </a:rPr>
              <a:t>Validate_AS_PATH</a:t>
            </a:r>
            <a:r>
              <a:rPr lang="en-US" sz="900" b="0" strike="noStrike" spc="-1">
                <a:solidFill>
                  <a:srgbClr val="000000"/>
                </a:solidFill>
                <a:latin typeface="Calibri"/>
              </a:rPr>
              <a:t>{[AS_Path], prefix, mask, Originating_ASN}</a:t>
            </a:r>
            <a:endParaRPr lang="en-US" sz="900" b="0" strike="noStrike" spc="-1">
              <a:latin typeface="Arial"/>
            </a:endParaRPr>
          </a:p>
          <a:p>
            <a:pPr>
              <a:lnSpc>
                <a:spcPct val="100000"/>
              </a:lnSpc>
              <a:buNone/>
            </a:pPr>
            <a:endParaRPr lang="en-US" sz="900" b="0" strike="noStrike" spc="-1">
              <a:latin typeface="Arial"/>
            </a:endParaRPr>
          </a:p>
          <a:p>
            <a:pPr>
              <a:lnSpc>
                <a:spcPct val="100000"/>
              </a:lnSpc>
              <a:buNone/>
            </a:pPr>
            <a:r>
              <a:rPr lang="en-US" sz="900" b="1" u="sng" strike="noStrike" spc="-1">
                <a:solidFill>
                  <a:srgbClr val="000000"/>
                </a:solidFill>
                <a:uFillTx/>
                <a:latin typeface="Calibri"/>
              </a:rPr>
              <a:t>Check for X</a:t>
            </a:r>
            <a:r>
              <a:rPr lang="en-US" sz="900" b="0" strike="noStrike" spc="-1">
                <a:solidFill>
                  <a:srgbClr val="000000"/>
                </a:solidFill>
                <a:latin typeface="Calibri"/>
              </a:rPr>
              <a:t>: Checks for presence of X mechanism at ASN (RPKI, Proxy, ETC)</a:t>
            </a:r>
            <a:endParaRPr lang="en-US" sz="900" b="0" strike="noStrike" spc="-1">
              <a:latin typeface="Arial"/>
            </a:endParaRPr>
          </a:p>
          <a:p>
            <a:pPr>
              <a:lnSpc>
                <a:spcPct val="100000"/>
              </a:lnSpc>
              <a:buNone/>
            </a:pPr>
            <a:r>
              <a:rPr lang="en-US" sz="900" b="0" strike="noStrike" spc="-1">
                <a:solidFill>
                  <a:srgbClr val="000000"/>
                </a:solidFill>
                <a:latin typeface="Calibri"/>
              </a:rPr>
              <a:t>Trigger: Inbound advertisement (BGPUpdate)? Flag to set condition check in proxy?</a:t>
            </a:r>
            <a:endParaRPr lang="en-US" sz="900" b="0" strike="noStrike" spc="-1">
              <a:latin typeface="Arial"/>
            </a:endParaRPr>
          </a:p>
          <a:p>
            <a:pPr>
              <a:lnSpc>
                <a:spcPct val="100000"/>
              </a:lnSpc>
              <a:buNone/>
            </a:pPr>
            <a:r>
              <a:rPr lang="en-US" sz="900" b="1" strike="noStrike" spc="-1">
                <a:solidFill>
                  <a:srgbClr val="000000"/>
                </a:solidFill>
                <a:latin typeface="Calibri"/>
              </a:rPr>
              <a:t>Check_for_X</a:t>
            </a:r>
            <a:r>
              <a:rPr lang="en-US" sz="900" b="0" strike="noStrike" spc="-1">
                <a:solidFill>
                  <a:srgbClr val="000000"/>
                </a:solidFill>
                <a:latin typeface="Calibri"/>
              </a:rPr>
              <a:t>{ASN, X}</a:t>
            </a:r>
            <a:endParaRPr lang="en-US" sz="900" b="0" strike="noStrike" spc="-1">
              <a:latin typeface="Arial"/>
            </a:endParaRPr>
          </a:p>
          <a:p>
            <a:pPr>
              <a:lnSpc>
                <a:spcPct val="100000"/>
              </a:lnSpc>
              <a:buNone/>
            </a:pPr>
            <a:endParaRPr lang="en-US" sz="900" b="0" strike="noStrike" spc="-1">
              <a:latin typeface="Arial"/>
            </a:endParaRPr>
          </a:p>
          <a:p>
            <a:pPr>
              <a:lnSpc>
                <a:spcPct val="100000"/>
              </a:lnSpc>
              <a:buNone/>
            </a:pPr>
            <a:endParaRPr lang="en-US" sz="900" b="0" strike="noStrike" spc="-1">
              <a:latin typeface="Arial"/>
            </a:endParaRPr>
          </a:p>
          <a:p>
            <a:pPr>
              <a:lnSpc>
                <a:spcPct val="100000"/>
              </a:lnSpc>
              <a:buNone/>
            </a:pPr>
            <a:endParaRPr lang="en-US" sz="900" b="0" strike="noStrike" spc="-1">
              <a:latin typeface="Arial"/>
            </a:endParaRPr>
          </a:p>
          <a:p>
            <a:pPr>
              <a:lnSpc>
                <a:spcPct val="100000"/>
              </a:lnSpc>
              <a:buNone/>
            </a:pPr>
            <a:endParaRPr lang="en-US" sz="1800" b="0" strike="noStrike" spc="-1">
              <a:latin typeface="Arial"/>
            </a:endParaRPr>
          </a:p>
        </p:txBody>
      </p:sp>
      <p:sp>
        <p:nvSpPr>
          <p:cNvPr id="634" name="TextBox 2"/>
          <p:cNvSpPr/>
          <p:nvPr/>
        </p:nvSpPr>
        <p:spPr>
          <a:xfrm>
            <a:off x="3871080" y="867960"/>
            <a:ext cx="1018764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a:solidFill>
                  <a:srgbClr val="000000"/>
                </a:solidFill>
                <a:latin typeface="Arial"/>
              </a:rPr>
              <a:t>“Future Work: Routing Database to Incentivize Security Deployment in BGP”</a:t>
            </a:r>
            <a:endParaRPr lang="en-US" sz="1800" b="0" strike="noStrike" spc="-1">
              <a:latin typeface="Arial"/>
            </a:endParaRPr>
          </a:p>
          <a:p>
            <a:pPr>
              <a:lnSpc>
                <a:spcPct val="100000"/>
              </a:lnSpc>
              <a:buNone/>
            </a:pPr>
            <a:endParaRPr lang="en-US" sz="1800" b="0" strike="noStrike" spc="-1">
              <a:latin typeface="Arial"/>
            </a:endParaRPr>
          </a:p>
        </p:txBody>
      </p:sp>
      <p:sp>
        <p:nvSpPr>
          <p:cNvPr id="635" name="TextBox 4"/>
          <p:cNvSpPr/>
          <p:nvPr/>
        </p:nvSpPr>
        <p:spPr>
          <a:xfrm>
            <a:off x="469080" y="1514520"/>
            <a:ext cx="2575800" cy="63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3600" b="0" strike="noStrike" spc="-1">
                <a:solidFill>
                  <a:srgbClr val="000000"/>
                </a:solidFill>
                <a:latin typeface="Calibri"/>
              </a:rPr>
              <a:t>Proxy:</a:t>
            </a:r>
            <a:endParaRPr lang="en-US" sz="3600" b="0" strike="noStrike" spc="-1">
              <a:latin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FEEF-7256-CEA1-3EA2-7082324945B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83C558E-7B65-4A65-132B-83149C898DE7}"/>
              </a:ext>
            </a:extLst>
          </p:cNvPr>
          <p:cNvPicPr>
            <a:picLocks noChangeAspect="1"/>
          </p:cNvPicPr>
          <p:nvPr/>
        </p:nvPicPr>
        <p:blipFill>
          <a:blip r:embed="rId2"/>
          <a:stretch>
            <a:fillRect/>
          </a:stretch>
        </p:blipFill>
        <p:spPr>
          <a:xfrm>
            <a:off x="2636640" y="1322900"/>
            <a:ext cx="7211431" cy="5134692"/>
          </a:xfrm>
          <a:prstGeom prst="rect">
            <a:avLst/>
          </a:prstGeom>
        </p:spPr>
      </p:pic>
    </p:spTree>
    <p:extLst>
      <p:ext uri="{BB962C8B-B14F-4D97-AF65-F5344CB8AC3E}">
        <p14:creationId xmlns:p14="http://schemas.microsoft.com/office/powerpoint/2010/main" val="469656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46647C-1719-27CC-F928-DF1460134C60}"/>
              </a:ext>
            </a:extLst>
          </p:cNvPr>
          <p:cNvSpPr txBox="1"/>
          <p:nvPr/>
        </p:nvSpPr>
        <p:spPr>
          <a:xfrm>
            <a:off x="3026587" y="155188"/>
            <a:ext cx="5614870" cy="461665"/>
          </a:xfrm>
          <a:prstGeom prst="rect">
            <a:avLst/>
          </a:prstGeom>
          <a:noFill/>
        </p:spPr>
        <p:txBody>
          <a:bodyPr wrap="square" rtlCol="0">
            <a:spAutoFit/>
          </a:bodyPr>
          <a:lstStyle/>
          <a:p>
            <a:r>
              <a:rPr lang="en-US" sz="2400" b="1" u="sng" dirty="0"/>
              <a:t>Napkin Math for Global Routing DB needs</a:t>
            </a:r>
          </a:p>
        </p:txBody>
      </p:sp>
      <p:sp>
        <p:nvSpPr>
          <p:cNvPr id="5" name="TextBox 4">
            <a:extLst>
              <a:ext uri="{FF2B5EF4-FFF2-40B4-BE49-F238E27FC236}">
                <a16:creationId xmlns:a16="http://schemas.microsoft.com/office/drawing/2014/main" id="{692E6341-3001-2F81-46E0-F804F942F50A}"/>
              </a:ext>
            </a:extLst>
          </p:cNvPr>
          <p:cNvSpPr txBox="1"/>
          <p:nvPr/>
        </p:nvSpPr>
        <p:spPr>
          <a:xfrm>
            <a:off x="241823" y="921957"/>
            <a:ext cx="4602230" cy="3323987"/>
          </a:xfrm>
          <a:prstGeom prst="rect">
            <a:avLst/>
          </a:prstGeom>
          <a:noFill/>
        </p:spPr>
        <p:txBody>
          <a:bodyPr wrap="square" rtlCol="0">
            <a:spAutoFit/>
          </a:bodyPr>
          <a:lstStyle/>
          <a:p>
            <a:r>
              <a:rPr lang="en-US" sz="1400" b="1" u="sng" dirty="0"/>
              <a:t>BGP Stats:</a:t>
            </a:r>
          </a:p>
          <a:p>
            <a:r>
              <a:rPr lang="en-US" sz="1400" dirty="0"/>
              <a:t>Total # ASNs: 114,892/ Active ASNs: 75042</a:t>
            </a:r>
          </a:p>
          <a:p>
            <a:r>
              <a:rPr lang="en-US" sz="1400" dirty="0" err="1"/>
              <a:t>BGPUpdate</a:t>
            </a:r>
            <a:r>
              <a:rPr lang="en-US" sz="1400" dirty="0"/>
              <a:t> MSGs/day: 200k</a:t>
            </a:r>
          </a:p>
          <a:p>
            <a:r>
              <a:rPr lang="en-US" sz="1400" dirty="0"/>
              <a:t>	~140k AS-Path change</a:t>
            </a:r>
          </a:p>
          <a:p>
            <a:r>
              <a:rPr lang="en-US" sz="1400" dirty="0"/>
              <a:t>	~60k Next-Hop AS change</a:t>
            </a:r>
          </a:p>
          <a:p>
            <a:r>
              <a:rPr lang="en-US" sz="1400" dirty="0"/>
              <a:t>	~7k AS-Path-Prepend change</a:t>
            </a:r>
          </a:p>
          <a:p>
            <a:r>
              <a:rPr lang="en-US" sz="1400" dirty="0"/>
              <a:t>	~2k Origin Change (advertisement)</a:t>
            </a:r>
          </a:p>
          <a:p>
            <a:r>
              <a:rPr lang="en-US" sz="1400" dirty="0"/>
              <a:t>AS-Path Length(</a:t>
            </a:r>
            <a:r>
              <a:rPr lang="en-US" sz="1400" dirty="0" err="1"/>
              <a:t>max,min,avg</a:t>
            </a:r>
            <a:r>
              <a:rPr lang="en-US" sz="1400" dirty="0"/>
              <a:t>): 11, 0, 5.25</a:t>
            </a:r>
          </a:p>
          <a:p>
            <a:endParaRPr lang="en-US" sz="1400" dirty="0"/>
          </a:p>
          <a:p>
            <a:r>
              <a:rPr lang="en-US" sz="1400" b="1" u="sng" dirty="0" err="1"/>
              <a:t>BGPUpdate</a:t>
            </a:r>
            <a:r>
              <a:rPr lang="en-US" sz="1400" b="1" u="sng" dirty="0"/>
              <a:t> messages for single ASN, 1 hour sampling:</a:t>
            </a:r>
          </a:p>
          <a:p>
            <a:r>
              <a:rPr lang="en-US" sz="1400" dirty="0"/>
              <a:t>AS-Path (Max, Min, Avg): 42500*(1380), 180, 300</a:t>
            </a:r>
          </a:p>
          <a:p>
            <a:r>
              <a:rPr lang="en-US" sz="1400" dirty="0"/>
              <a:t>Next-Hop AS (Max, Min, Avg):1100, 80, 200</a:t>
            </a:r>
          </a:p>
          <a:p>
            <a:r>
              <a:rPr lang="en-US" sz="1400" dirty="0"/>
              <a:t>AS-</a:t>
            </a:r>
            <a:r>
              <a:rPr lang="en-US" sz="1400" dirty="0" err="1"/>
              <a:t>PPrepend</a:t>
            </a:r>
            <a:r>
              <a:rPr lang="en-US" sz="1400" dirty="0"/>
              <a:t> (Max, Min, Avg):91, 9, 30</a:t>
            </a:r>
          </a:p>
          <a:p>
            <a:r>
              <a:rPr lang="en-US" sz="1400" dirty="0"/>
              <a:t>Origin Change (Max, Min, Avg): 20k*(2400), 80, 270</a:t>
            </a:r>
          </a:p>
          <a:p>
            <a:r>
              <a:rPr lang="en-US" sz="1400" dirty="0"/>
              <a:t>* Represent significant one-time anomalies to the average</a:t>
            </a:r>
          </a:p>
        </p:txBody>
      </p:sp>
      <p:sp>
        <p:nvSpPr>
          <p:cNvPr id="6" name="TextBox 5">
            <a:extLst>
              <a:ext uri="{FF2B5EF4-FFF2-40B4-BE49-F238E27FC236}">
                <a16:creationId xmlns:a16="http://schemas.microsoft.com/office/drawing/2014/main" id="{55BEDE6D-655E-6355-3B6C-D62C1F1ADD72}"/>
              </a:ext>
            </a:extLst>
          </p:cNvPr>
          <p:cNvSpPr txBox="1"/>
          <p:nvPr/>
        </p:nvSpPr>
        <p:spPr>
          <a:xfrm>
            <a:off x="0" y="5813831"/>
            <a:ext cx="5700515" cy="1569660"/>
          </a:xfrm>
          <a:prstGeom prst="rect">
            <a:avLst/>
          </a:prstGeom>
          <a:noFill/>
        </p:spPr>
        <p:txBody>
          <a:bodyPr wrap="square" rtlCol="0">
            <a:spAutoFit/>
          </a:bodyPr>
          <a:lstStyle/>
          <a:p>
            <a:r>
              <a:rPr lang="en-US" sz="1200" dirty="0">
                <a:hlinkClick r:id="rId2"/>
              </a:rPr>
              <a:t>AS65000 - BGP Table Statistics (potaroo.net)</a:t>
            </a:r>
            <a:endParaRPr lang="en-US" sz="1200" dirty="0"/>
          </a:p>
          <a:p>
            <a:r>
              <a:rPr lang="en-US" sz="1200" u="none" strike="noStrike" kern="150" dirty="0">
                <a:solidFill>
                  <a:srgbClr val="0563C1"/>
                </a:solidFill>
                <a:effectLst/>
                <a:latin typeface="Liberation Serif"/>
                <a:ea typeface="Noto Serif CJK SC"/>
                <a:cs typeface="Lohit Devanagari"/>
                <a:hlinkClick r:id="rId3"/>
              </a:rPr>
              <a:t>https://blog.apnic.net/2023/01/11/bgp-in-2022-bgp-updates/</a:t>
            </a:r>
            <a:endParaRPr lang="en-US" sz="1200" u="none" strike="noStrike" kern="150" dirty="0">
              <a:solidFill>
                <a:srgbClr val="0563C1"/>
              </a:solidFill>
              <a:effectLst/>
              <a:latin typeface="Liberation Serif"/>
              <a:ea typeface="Noto Serif CJK SC"/>
              <a:cs typeface="Lohit Devanagari"/>
            </a:endParaRPr>
          </a:p>
          <a:p>
            <a:r>
              <a:rPr lang="en-US" sz="1200" u="none" strike="noStrike" kern="150" dirty="0">
                <a:solidFill>
                  <a:srgbClr val="0563C1"/>
                </a:solidFill>
                <a:effectLst/>
                <a:latin typeface="Liberation Serif"/>
                <a:ea typeface="Noto Serif CJK SC"/>
                <a:cs typeface="Lohit Devanagari"/>
                <a:hlinkClick r:id="rId4"/>
              </a:rPr>
              <a:t>https://www-public.imtbs-tsp.eu/~maigron/rir-stats/rir-delegations/world/world-asn-by-number.html</a:t>
            </a:r>
            <a:endParaRPr lang="en-US" sz="1200" u="none" strike="noStrike" kern="150" dirty="0">
              <a:solidFill>
                <a:srgbClr val="0563C1"/>
              </a:solidFill>
              <a:effectLst/>
              <a:latin typeface="Liberation Serif"/>
              <a:ea typeface="Noto Serif CJK SC"/>
              <a:cs typeface="Lohit Devanagari"/>
            </a:endParaRPr>
          </a:p>
          <a:p>
            <a:r>
              <a:rPr lang="en-US" sz="1200" dirty="0">
                <a:hlinkClick r:id="rId5"/>
              </a:rPr>
              <a:t>IEEE Xplore Full-Text PDF:</a:t>
            </a:r>
            <a:endParaRPr lang="en-US" sz="1200" kern="150" dirty="0">
              <a:effectLst/>
              <a:latin typeface="Liberation Serif"/>
              <a:ea typeface="Noto Serif CJK SC"/>
              <a:cs typeface="Lohit Devanagari"/>
            </a:endParaRPr>
          </a:p>
          <a:p>
            <a:endParaRPr lang="en-US" sz="1800" kern="150" dirty="0">
              <a:effectLst/>
              <a:latin typeface="Liberation Serif"/>
              <a:ea typeface="Noto Serif CJK SC"/>
              <a:cs typeface="Lohit Devanagari"/>
            </a:endParaRPr>
          </a:p>
          <a:p>
            <a:endParaRPr lang="en-US" dirty="0"/>
          </a:p>
        </p:txBody>
      </p:sp>
      <p:sp>
        <p:nvSpPr>
          <p:cNvPr id="7" name="TextBox 6">
            <a:extLst>
              <a:ext uri="{FF2B5EF4-FFF2-40B4-BE49-F238E27FC236}">
                <a16:creationId xmlns:a16="http://schemas.microsoft.com/office/drawing/2014/main" id="{04ADF417-717E-09E3-3FE4-8B1E30C952DE}"/>
              </a:ext>
            </a:extLst>
          </p:cNvPr>
          <p:cNvSpPr txBox="1"/>
          <p:nvPr/>
        </p:nvSpPr>
        <p:spPr>
          <a:xfrm>
            <a:off x="5700515" y="671691"/>
            <a:ext cx="6398281" cy="6186309"/>
          </a:xfrm>
          <a:prstGeom prst="rect">
            <a:avLst/>
          </a:prstGeom>
          <a:noFill/>
        </p:spPr>
        <p:txBody>
          <a:bodyPr wrap="square" rtlCol="0">
            <a:spAutoFit/>
          </a:bodyPr>
          <a:lstStyle/>
          <a:p>
            <a:r>
              <a:rPr lang="en-US" sz="1200" b="1" u="sng" dirty="0"/>
              <a:t>Database Requirements (based on MongoDB):</a:t>
            </a:r>
          </a:p>
          <a:p>
            <a:endParaRPr lang="en-US" sz="1200" dirty="0"/>
          </a:p>
          <a:p>
            <a:r>
              <a:rPr lang="en-US" sz="1200" dirty="0"/>
              <a:t>Request/Response single field packet size: ~275/223 bytes. 1Mb=1000bytes. Assumes established connection to </a:t>
            </a:r>
            <a:r>
              <a:rPr lang="en-US" sz="1200" dirty="0" err="1"/>
              <a:t>db</a:t>
            </a:r>
            <a:r>
              <a:rPr lang="en-US" sz="1200" dirty="0"/>
              <a:t> (</a:t>
            </a:r>
            <a:r>
              <a:rPr lang="en-US" sz="1200" dirty="0" err="1"/>
              <a:t>mongodb</a:t>
            </a:r>
            <a:r>
              <a:rPr lang="en-US" sz="1200" dirty="0"/>
              <a:t> prefers permanent open connection…but can look into closing. Will introduce more overhead). Numbers for one way traffic.</a:t>
            </a:r>
          </a:p>
          <a:p>
            <a:endParaRPr lang="en-US" sz="1200" dirty="0"/>
          </a:p>
          <a:p>
            <a:r>
              <a:rPr lang="en-US" sz="1200" b="1" u="sng" dirty="0"/>
              <a:t>Origin Validation (Avg): </a:t>
            </a:r>
            <a:r>
              <a:rPr lang="en-US" sz="1200" dirty="0"/>
              <a:t>75042 (ASNs)*270(</a:t>
            </a:r>
            <a:r>
              <a:rPr lang="en-US" sz="1200" dirty="0" err="1"/>
              <a:t>Annc</a:t>
            </a:r>
            <a:r>
              <a:rPr lang="en-US" sz="1200" dirty="0"/>
              <a:t>/1hr)*275bytes=</a:t>
            </a:r>
            <a:r>
              <a:rPr lang="en-US" sz="1200" dirty="0">
                <a:highlight>
                  <a:srgbClr val="FFFF00"/>
                </a:highlight>
              </a:rPr>
              <a:t>1.5Mb/s</a:t>
            </a:r>
          </a:p>
          <a:p>
            <a:endParaRPr lang="en-US" sz="1200" dirty="0">
              <a:highlight>
                <a:srgbClr val="FFFF00"/>
              </a:highlight>
            </a:endParaRPr>
          </a:p>
          <a:p>
            <a:r>
              <a:rPr lang="en-US" sz="1200" b="1" u="sng" dirty="0"/>
              <a:t>Origin Validation (Max): </a:t>
            </a:r>
            <a:r>
              <a:rPr lang="en-US" sz="1200" dirty="0"/>
              <a:t>2400 </a:t>
            </a:r>
            <a:r>
              <a:rPr lang="en-US" sz="1200" dirty="0" err="1"/>
              <a:t>Annc</a:t>
            </a:r>
            <a:r>
              <a:rPr lang="en-US" sz="1200" dirty="0"/>
              <a:t>/1hr = .6667 </a:t>
            </a:r>
            <a:r>
              <a:rPr lang="en-US" sz="1200" dirty="0" err="1"/>
              <a:t>annc</a:t>
            </a:r>
            <a:r>
              <a:rPr lang="en-US" sz="1200" dirty="0"/>
              <a:t>/sec.</a:t>
            </a:r>
          </a:p>
          <a:p>
            <a:r>
              <a:rPr lang="en-US" sz="1200" dirty="0"/>
              <a:t>75042ASNs *.6667 </a:t>
            </a:r>
            <a:r>
              <a:rPr lang="en-US" sz="1200" dirty="0" err="1"/>
              <a:t>annc</a:t>
            </a:r>
            <a:r>
              <a:rPr lang="en-US" sz="1200" dirty="0"/>
              <a:t>/sec*275bytes=</a:t>
            </a:r>
            <a:r>
              <a:rPr lang="en-US" sz="1200" dirty="0">
                <a:highlight>
                  <a:srgbClr val="FFFF00"/>
                </a:highlight>
              </a:rPr>
              <a:t>13.8 Mb/sec </a:t>
            </a:r>
            <a:r>
              <a:rPr lang="en-US" sz="1200" dirty="0"/>
              <a:t>(even distribution over 1 hour). Worst case one bulk announcement of multiple blocks at once: 75402*2400*275=</a:t>
            </a:r>
            <a:r>
              <a:rPr lang="en-US" sz="1200" dirty="0">
                <a:highlight>
                  <a:srgbClr val="FFFF00"/>
                </a:highlight>
              </a:rPr>
              <a:t>49.7 Gb/s </a:t>
            </a:r>
            <a:r>
              <a:rPr lang="en-US" sz="1200" dirty="0"/>
              <a:t>…but unlikely all received at same time globally. Looks like 8.8s average global propagation time…so adjusting for that: </a:t>
            </a:r>
            <a:r>
              <a:rPr lang="en-US" sz="1200" dirty="0">
                <a:highlight>
                  <a:srgbClr val="FFFF00"/>
                </a:highlight>
              </a:rPr>
              <a:t>5.6 Gb/s </a:t>
            </a:r>
            <a:r>
              <a:rPr lang="en-US" sz="1200" dirty="0"/>
              <a:t>… if we account for the largest one-time anomaly (20k): </a:t>
            </a:r>
            <a:r>
              <a:rPr lang="en-US" sz="1200" dirty="0">
                <a:highlight>
                  <a:srgbClr val="FFFF00"/>
                </a:highlight>
              </a:rPr>
              <a:t>100 Gb/s (spike</a:t>
            </a:r>
            <a:r>
              <a:rPr lang="en-US" sz="1200" dirty="0"/>
              <a:t>), which assumes that each ASN could send out the 20k validation calls at once (unlikely).</a:t>
            </a:r>
          </a:p>
          <a:p>
            <a:endParaRPr lang="en-US" sz="1200" dirty="0">
              <a:highlight>
                <a:srgbClr val="FFFF00"/>
              </a:highlight>
            </a:endParaRPr>
          </a:p>
          <a:p>
            <a:r>
              <a:rPr lang="en-US" sz="1200" b="1" u="sng" dirty="0"/>
              <a:t>Path Validation (Max): </a:t>
            </a:r>
            <a:r>
              <a:rPr lang="en-US" sz="1200" dirty="0"/>
              <a:t>(AS-Path </a:t>
            </a:r>
            <a:r>
              <a:rPr lang="en-US" sz="1200" dirty="0" err="1"/>
              <a:t>chg</a:t>
            </a:r>
            <a:r>
              <a:rPr lang="en-US" sz="1200" dirty="0"/>
              <a:t> only, not outlier max, bad method*). Note 1380Annc/</a:t>
            </a:r>
            <a:r>
              <a:rPr lang="en-US" sz="1200" dirty="0" err="1"/>
              <a:t>hr</a:t>
            </a:r>
            <a:r>
              <a:rPr lang="en-US" sz="1200" dirty="0"/>
              <a:t>=.3833Annc/sec. Assume a req to server for each AS in length to do validation (hence 11 here).</a:t>
            </a:r>
          </a:p>
          <a:p>
            <a:r>
              <a:rPr lang="en-US" sz="1200" dirty="0"/>
              <a:t>75042*.3833Annc/s*11 (max AS-Path length)*275bytes=</a:t>
            </a:r>
            <a:r>
              <a:rPr lang="en-US" sz="1200" dirty="0">
                <a:highlight>
                  <a:srgbClr val="FFFF00"/>
                </a:highlight>
              </a:rPr>
              <a:t>87.4 Mb/s …</a:t>
            </a:r>
            <a:r>
              <a:rPr lang="en-US" sz="1200" dirty="0"/>
              <a:t>same, but assume worst spike (42.5k over 8.8s propagation, assuming all ASNs can conduct validation on 42.5k at once…):</a:t>
            </a:r>
            <a:r>
              <a:rPr lang="en-US" sz="1200" dirty="0">
                <a:highlight>
                  <a:srgbClr val="FFFF00"/>
                </a:highlight>
              </a:rPr>
              <a:t>1.1 Tb/s (spike). </a:t>
            </a:r>
            <a:r>
              <a:rPr lang="en-US" sz="1200" dirty="0"/>
              <a:t>Here we need to look into what is feasible here and adjust accordingly.</a:t>
            </a:r>
          </a:p>
          <a:p>
            <a:endParaRPr lang="en-US" sz="1200" dirty="0">
              <a:highlight>
                <a:srgbClr val="FFFF00"/>
              </a:highlight>
            </a:endParaRPr>
          </a:p>
          <a:p>
            <a:r>
              <a:rPr lang="en-US" sz="1200" b="1" u="sng" dirty="0"/>
              <a:t>Path </a:t>
            </a:r>
            <a:r>
              <a:rPr lang="en-US" sz="1200" b="1" u="sng" dirty="0" err="1"/>
              <a:t>Validaiton</a:t>
            </a:r>
            <a:r>
              <a:rPr lang="en-US" sz="1200" b="1" u="sng" dirty="0"/>
              <a:t> (Avg): </a:t>
            </a:r>
            <a:r>
              <a:rPr lang="en-US" sz="1200" dirty="0"/>
              <a:t>75042*5.25*275*180/3600=</a:t>
            </a:r>
            <a:r>
              <a:rPr lang="en-US" sz="1200" dirty="0">
                <a:highlight>
                  <a:srgbClr val="FFFF00"/>
                </a:highlight>
              </a:rPr>
              <a:t>5.4 Mb/s</a:t>
            </a:r>
          </a:p>
          <a:p>
            <a:endParaRPr lang="en-US" sz="1200" dirty="0">
              <a:highlight>
                <a:srgbClr val="FFFF00"/>
              </a:highlight>
            </a:endParaRPr>
          </a:p>
          <a:p>
            <a:r>
              <a:rPr lang="en-US" sz="1200" dirty="0"/>
              <a:t>*bad method here = individual call to server to validate each AS in AS-Path. So </a:t>
            </a:r>
            <a:r>
              <a:rPr lang="en-US" sz="1200" dirty="0" err="1"/>
              <a:t>BGPUpdate</a:t>
            </a:r>
            <a:r>
              <a:rPr lang="en-US" sz="1200" dirty="0"/>
              <a:t> with an AS-Path of [15,60,2234,5325,8424] would conduct 5 calls to server for validation. Not sure if mongo can take a single call though easily and link data – need to investigate.</a:t>
            </a:r>
          </a:p>
          <a:p>
            <a:endParaRPr lang="en-US" sz="1200" dirty="0"/>
          </a:p>
          <a:p>
            <a:r>
              <a:rPr lang="en-US" sz="1200" b="1" u="sng" dirty="0"/>
              <a:t>Using Global Stats:</a:t>
            </a:r>
          </a:p>
          <a:p>
            <a:r>
              <a:rPr lang="en-US" sz="1200" dirty="0"/>
              <a:t>MAX using global stats: 200k/24/60/60=2.31 req/sec*75042*5.25*275bytes=</a:t>
            </a:r>
            <a:r>
              <a:rPr lang="en-US" sz="1200" dirty="0">
                <a:highlight>
                  <a:srgbClr val="FFFF00"/>
                </a:highlight>
              </a:rPr>
              <a:t>250Mb/s</a:t>
            </a:r>
          </a:p>
          <a:p>
            <a:r>
              <a:rPr lang="en-US" sz="1200" dirty="0"/>
              <a:t>Max using global stats and new connection overhead: 2.31*75042*5.25*(275+75+68)=</a:t>
            </a:r>
          </a:p>
          <a:p>
            <a:r>
              <a:rPr lang="en-US" sz="1200" dirty="0"/>
              <a:t>Upload: </a:t>
            </a:r>
            <a:r>
              <a:rPr lang="en-US" sz="1200" dirty="0">
                <a:highlight>
                  <a:srgbClr val="FFFF00"/>
                </a:highlight>
              </a:rPr>
              <a:t>380Mb/s</a:t>
            </a:r>
          </a:p>
          <a:p>
            <a:r>
              <a:rPr lang="en-US" sz="1200" dirty="0"/>
              <a:t>Download: </a:t>
            </a:r>
            <a:r>
              <a:rPr lang="en-US" sz="1200" dirty="0">
                <a:highlight>
                  <a:srgbClr val="FFFF00"/>
                </a:highlight>
              </a:rPr>
              <a:t>339 Mb/s</a:t>
            </a:r>
            <a:r>
              <a:rPr lang="en-US" sz="1200" dirty="0"/>
              <a:t>  (response is 223 bytes +75 for syn-ack + 75 for fin ack)</a:t>
            </a:r>
          </a:p>
        </p:txBody>
      </p:sp>
      <p:sp>
        <p:nvSpPr>
          <p:cNvPr id="2" name="TextBox 1">
            <a:extLst>
              <a:ext uri="{FF2B5EF4-FFF2-40B4-BE49-F238E27FC236}">
                <a16:creationId xmlns:a16="http://schemas.microsoft.com/office/drawing/2014/main" id="{5258EFF6-95E3-C296-B360-854FF1B1E607}"/>
              </a:ext>
            </a:extLst>
          </p:cNvPr>
          <p:cNvSpPr txBox="1"/>
          <p:nvPr/>
        </p:nvSpPr>
        <p:spPr>
          <a:xfrm>
            <a:off x="241823" y="4429723"/>
            <a:ext cx="4315061" cy="1200329"/>
          </a:xfrm>
          <a:prstGeom prst="rect">
            <a:avLst/>
          </a:prstGeom>
          <a:noFill/>
        </p:spPr>
        <p:txBody>
          <a:bodyPr wrap="square" rtlCol="0">
            <a:spAutoFit/>
          </a:bodyPr>
          <a:lstStyle/>
          <a:p>
            <a:r>
              <a:rPr lang="en-US" sz="1200" dirty="0"/>
              <a:t>Note: TCP Retransmission is 1s if no response received. Can adjust manually…also explains why we have gotten so many retransmissions in SEED. Primary latency effect, can easily result in significant bandwidth consumption if network validation takes too long. So far, one lookup in Db in Seed takes ~.6ms…so mostly safe, but will likely encroach at scale and across public net. </a:t>
            </a:r>
          </a:p>
        </p:txBody>
      </p:sp>
    </p:spTree>
    <p:extLst>
      <p:ext uri="{BB962C8B-B14F-4D97-AF65-F5344CB8AC3E}">
        <p14:creationId xmlns:p14="http://schemas.microsoft.com/office/powerpoint/2010/main" val="21584352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6AE9-8DFA-F442-03A6-CE0431557991}"/>
              </a:ext>
            </a:extLst>
          </p:cNvPr>
          <p:cNvSpPr>
            <a:spLocks noGrp="1"/>
          </p:cNvSpPr>
          <p:nvPr>
            <p:ph type="title"/>
          </p:nvPr>
        </p:nvSpPr>
        <p:spPr>
          <a:xfrm>
            <a:off x="838200" y="251770"/>
            <a:ext cx="10515600" cy="806214"/>
          </a:xfrm>
        </p:spPr>
        <p:txBody>
          <a:bodyPr/>
          <a:lstStyle/>
          <a:p>
            <a:r>
              <a:rPr lang="en-US" dirty="0" err="1"/>
              <a:t>Mongodb</a:t>
            </a:r>
            <a:r>
              <a:rPr lang="en-US" dirty="0"/>
              <a:t> Data Structure</a:t>
            </a:r>
          </a:p>
        </p:txBody>
      </p:sp>
      <p:sp>
        <p:nvSpPr>
          <p:cNvPr id="3" name="Content Placeholder 2">
            <a:extLst>
              <a:ext uri="{FF2B5EF4-FFF2-40B4-BE49-F238E27FC236}">
                <a16:creationId xmlns:a16="http://schemas.microsoft.com/office/drawing/2014/main" id="{E1AC0C7D-5529-B17E-0322-C0FEC060ECD2}"/>
              </a:ext>
            </a:extLst>
          </p:cNvPr>
          <p:cNvSpPr>
            <a:spLocks noGrp="1"/>
          </p:cNvSpPr>
          <p:nvPr>
            <p:ph idx="1"/>
          </p:nvPr>
        </p:nvSpPr>
        <p:spPr>
          <a:xfrm>
            <a:off x="445234" y="1954094"/>
            <a:ext cx="10515600" cy="4351338"/>
          </a:xfrm>
        </p:spPr>
        <p:txBody>
          <a:bodyPr>
            <a:normAutofit lnSpcReduction="10000"/>
          </a:bodyPr>
          <a:lstStyle/>
          <a:p>
            <a:pPr marL="0" indent="0">
              <a:buNone/>
            </a:pPr>
            <a:r>
              <a:rPr lang="en-US" sz="1000" b="1" u="sng" dirty="0" err="1"/>
              <a:t>Mongodb</a:t>
            </a:r>
            <a:r>
              <a:rPr lang="en-US" sz="1000" b="1" u="sng" dirty="0"/>
              <a:t> data structure:        Field         Value. DB=“</a:t>
            </a:r>
            <a:r>
              <a:rPr lang="en-US" sz="1000" b="1" u="sng" dirty="0" err="1"/>
              <a:t>bgp_db</a:t>
            </a:r>
            <a:r>
              <a:rPr lang="en-US" sz="1000" b="1" u="sng" dirty="0"/>
              <a:t>”, Collection=“</a:t>
            </a:r>
            <a:r>
              <a:rPr lang="en-US" sz="1000" b="1" u="sng" dirty="0" err="1"/>
              <a:t>known_bgp</a:t>
            </a:r>
            <a:r>
              <a:rPr lang="en-US" sz="1000" b="1" u="sng" dirty="0"/>
              <a:t>”</a:t>
            </a:r>
          </a:p>
          <a:p>
            <a:pPr marL="0" indent="0">
              <a:buNone/>
            </a:pPr>
            <a:r>
              <a:rPr lang="en-US" sz="1000" dirty="0" err="1"/>
              <a:t>bgp_db.known_bgp.insertMany</a:t>
            </a:r>
            <a:r>
              <a:rPr lang="en-US" sz="1000" dirty="0"/>
              <a:t>( [{</a:t>
            </a:r>
          </a:p>
          <a:p>
            <a:pPr marL="0" indent="0">
              <a:buNone/>
            </a:pPr>
            <a:r>
              <a:rPr lang="en-US" sz="1000" dirty="0"/>
              <a:t>        </a:t>
            </a:r>
            <a:r>
              <a:rPr lang="en-US" sz="1000" dirty="0">
                <a:solidFill>
                  <a:srgbClr val="7030A0"/>
                </a:solidFill>
              </a:rPr>
              <a:t>_id</a:t>
            </a:r>
            <a:r>
              <a:rPr lang="en-US" sz="1000" dirty="0"/>
              <a:t>: </a:t>
            </a:r>
            <a:r>
              <a:rPr lang="en-US" sz="1000" dirty="0">
                <a:solidFill>
                  <a:schemeClr val="accent6">
                    <a:lumMod val="75000"/>
                  </a:schemeClr>
                </a:solidFill>
              </a:rPr>
              <a:t>0</a:t>
            </a:r>
            <a:r>
              <a:rPr lang="en-US" sz="1000" dirty="0"/>
              <a:t>, </a:t>
            </a:r>
          </a:p>
          <a:p>
            <a:pPr marL="0" indent="0">
              <a:buNone/>
            </a:pPr>
            <a:r>
              <a:rPr lang="en-US" sz="1000" dirty="0"/>
              <a:t>        “</a:t>
            </a:r>
            <a:r>
              <a:rPr lang="en-US" sz="1000" dirty="0" err="1">
                <a:solidFill>
                  <a:srgbClr val="7030A0"/>
                </a:solidFill>
              </a:rPr>
              <a:t>allowedRoles</a:t>
            </a:r>
            <a:r>
              <a:rPr lang="en-US" sz="1000" dirty="0"/>
              <a:t>”: [</a:t>
            </a:r>
            <a:r>
              <a:rPr lang="en-US" sz="1000" dirty="0">
                <a:solidFill>
                  <a:schemeClr val="accent6">
                    <a:lumMod val="75000"/>
                  </a:schemeClr>
                </a:solidFill>
              </a:rPr>
              <a:t>public, </a:t>
            </a:r>
            <a:r>
              <a:rPr lang="en-US" sz="1000" dirty="0" err="1">
                <a:solidFill>
                  <a:schemeClr val="accent6">
                    <a:lumMod val="75000"/>
                  </a:schemeClr>
                </a:solidFill>
              </a:rPr>
              <a:t>ASN#_owner</a:t>
            </a:r>
            <a:r>
              <a:rPr lang="en-US" sz="1000" dirty="0"/>
              <a:t>],</a:t>
            </a:r>
          </a:p>
          <a:p>
            <a:pPr marL="0" indent="0">
              <a:buNone/>
            </a:pPr>
            <a:r>
              <a:rPr lang="en-US" sz="1000" dirty="0"/>
              <a:t>        “</a:t>
            </a:r>
            <a:r>
              <a:rPr lang="en-US" sz="1000" dirty="0">
                <a:solidFill>
                  <a:srgbClr val="7030A0"/>
                </a:solidFill>
              </a:rPr>
              <a:t>ASN</a:t>
            </a:r>
            <a:r>
              <a:rPr lang="en-US" sz="1000" dirty="0"/>
              <a:t>”: “</a:t>
            </a:r>
            <a:r>
              <a:rPr lang="en-US" sz="1000" dirty="0">
                <a:solidFill>
                  <a:schemeClr val="accent6"/>
                </a:solidFill>
              </a:rPr>
              <a:t>Value</a:t>
            </a:r>
            <a:r>
              <a:rPr lang="en-US" sz="1000" dirty="0"/>
              <a:t>”,</a:t>
            </a:r>
          </a:p>
          <a:p>
            <a:pPr marL="0" indent="0">
              <a:buNone/>
            </a:pPr>
            <a:r>
              <a:rPr lang="en-US" sz="1000" dirty="0"/>
              <a:t>       “</a:t>
            </a:r>
            <a:r>
              <a:rPr lang="en-US" sz="1000" dirty="0" err="1">
                <a:solidFill>
                  <a:srgbClr val="7030A0"/>
                </a:solidFill>
              </a:rPr>
              <a:t>Adv_networks_public</a:t>
            </a:r>
            <a:r>
              <a:rPr lang="en-US" sz="1000" dirty="0"/>
              <a:t>”: [[{ “</a:t>
            </a:r>
            <a:r>
              <a:rPr lang="en-US" sz="1000" dirty="0">
                <a:solidFill>
                  <a:srgbClr val="7030A0"/>
                </a:solidFill>
              </a:rPr>
              <a:t>networks</a:t>
            </a:r>
            <a:r>
              <a:rPr lang="en-US" sz="1000" dirty="0"/>
              <a:t>” : [[{“</a:t>
            </a:r>
            <a:r>
              <a:rPr lang="en-US" sz="1000" dirty="0">
                <a:solidFill>
                  <a:srgbClr val="7030A0"/>
                </a:solidFill>
              </a:rPr>
              <a:t>prefix</a:t>
            </a:r>
            <a:r>
              <a:rPr lang="en-US" sz="1000" dirty="0"/>
              <a:t>” : “</a:t>
            </a:r>
            <a:r>
              <a:rPr lang="en-US" sz="1000" dirty="0">
                <a:solidFill>
                  <a:schemeClr val="accent6">
                    <a:lumMod val="75000"/>
                  </a:schemeClr>
                </a:solidFill>
              </a:rPr>
              <a:t>net1_prefix</a:t>
            </a:r>
            <a:r>
              <a:rPr lang="en-US" sz="1000" dirty="0"/>
              <a:t>” , “</a:t>
            </a:r>
            <a:r>
              <a:rPr lang="en-US" sz="1000" dirty="0">
                <a:solidFill>
                  <a:srgbClr val="7030A0"/>
                </a:solidFill>
              </a:rPr>
              <a:t>Age</a:t>
            </a:r>
            <a:r>
              <a:rPr lang="en-US" sz="1000" dirty="0"/>
              <a:t>” : “</a:t>
            </a:r>
            <a:r>
              <a:rPr lang="en-US" sz="1000" dirty="0" err="1">
                <a:solidFill>
                  <a:schemeClr val="accent6">
                    <a:lumMod val="75000"/>
                  </a:schemeClr>
                </a:solidFill>
              </a:rPr>
              <a:t>mm:dd:yy:hh:nn:ss</a:t>
            </a:r>
            <a:r>
              <a:rPr lang="en-US" sz="1000" dirty="0"/>
              <a:t>”, “</a:t>
            </a:r>
            <a:r>
              <a:rPr lang="en-US" sz="1000" dirty="0">
                <a:solidFill>
                  <a:srgbClr val="7030A0"/>
                </a:solidFill>
              </a:rPr>
              <a:t>Validation</a:t>
            </a:r>
            <a:r>
              <a:rPr lang="en-US" sz="1000" dirty="0"/>
              <a:t>” : “</a:t>
            </a:r>
            <a:r>
              <a:rPr lang="en-US" sz="1000" dirty="0">
                <a:solidFill>
                  <a:schemeClr val="accent6">
                    <a:lumMod val="75000"/>
                  </a:schemeClr>
                </a:solidFill>
              </a:rPr>
              <a:t>method</a:t>
            </a:r>
            <a:r>
              <a:rPr lang="en-US" sz="1000" dirty="0"/>
              <a:t>”, “</a:t>
            </a:r>
            <a:r>
              <a:rPr lang="en-US" sz="1000" dirty="0">
                <a:solidFill>
                  <a:srgbClr val="7030A0"/>
                </a:solidFill>
              </a:rPr>
              <a:t>Contact</a:t>
            </a:r>
            <a:r>
              <a:rPr lang="en-US" sz="1000" dirty="0"/>
              <a:t>” : “</a:t>
            </a:r>
            <a:r>
              <a:rPr lang="en-US" sz="1000" dirty="0">
                <a:solidFill>
                  <a:schemeClr val="accent6">
                    <a:lumMod val="75000"/>
                  </a:schemeClr>
                </a:solidFill>
              </a:rPr>
              <a:t>record</a:t>
            </a:r>
            <a:r>
              <a:rPr lang="en-US" sz="1000" dirty="0"/>
              <a:t>”}]] ,}]],</a:t>
            </a:r>
          </a:p>
          <a:p>
            <a:pPr marL="0" indent="0">
              <a:buNone/>
            </a:pPr>
            <a:r>
              <a:rPr lang="en-US" sz="1000" dirty="0"/>
              <a:t>       “</a:t>
            </a:r>
            <a:r>
              <a:rPr lang="en-US" sz="1000" dirty="0" err="1">
                <a:solidFill>
                  <a:srgbClr val="7030A0"/>
                </a:solidFill>
              </a:rPr>
              <a:t>ASN_neighbors_public</a:t>
            </a:r>
            <a:r>
              <a:rPr lang="en-US" sz="1000" dirty="0"/>
              <a:t>”: [[ “</a:t>
            </a:r>
            <a:r>
              <a:rPr lang="en-US" sz="1000" dirty="0">
                <a:solidFill>
                  <a:srgbClr val="7030A0"/>
                </a:solidFill>
              </a:rPr>
              <a:t>ASN</a:t>
            </a:r>
            <a:r>
              <a:rPr lang="en-US" sz="1000" dirty="0"/>
              <a:t>” : [[{“</a:t>
            </a:r>
            <a:r>
              <a:rPr lang="en-US" sz="1000" dirty="0">
                <a:solidFill>
                  <a:srgbClr val="7030A0"/>
                </a:solidFill>
              </a:rPr>
              <a:t>Value</a:t>
            </a:r>
            <a:r>
              <a:rPr lang="en-US" sz="1000" dirty="0"/>
              <a:t>”:“</a:t>
            </a:r>
            <a:r>
              <a:rPr lang="en-US" sz="1000" dirty="0">
                <a:solidFill>
                  <a:schemeClr val="accent6">
                    <a:lumMod val="75000"/>
                  </a:schemeClr>
                </a:solidFill>
              </a:rPr>
              <a:t>ASN1</a:t>
            </a:r>
            <a:r>
              <a:rPr lang="en-US" sz="1000" dirty="0"/>
              <a:t>” ,  “</a:t>
            </a:r>
            <a:r>
              <a:rPr lang="en-US" sz="1000" dirty="0">
                <a:solidFill>
                  <a:srgbClr val="7030A0"/>
                </a:solidFill>
              </a:rPr>
              <a:t>relationship</a:t>
            </a:r>
            <a:r>
              <a:rPr lang="en-US" sz="1000" dirty="0"/>
              <a:t>” : “</a:t>
            </a:r>
            <a:r>
              <a:rPr lang="en-US" sz="1000" dirty="0">
                <a:solidFill>
                  <a:schemeClr val="accent6">
                    <a:lumMod val="75000"/>
                  </a:schemeClr>
                </a:solidFill>
              </a:rPr>
              <a:t>provider/transit/stub</a:t>
            </a:r>
            <a:r>
              <a:rPr lang="en-US" sz="1000" dirty="0"/>
              <a:t>” , “</a:t>
            </a:r>
            <a:r>
              <a:rPr lang="en-US" sz="1000" dirty="0">
                <a:solidFill>
                  <a:srgbClr val="7030A0"/>
                </a:solidFill>
              </a:rPr>
              <a:t>age</a:t>
            </a:r>
            <a:r>
              <a:rPr lang="en-US" sz="1000" dirty="0"/>
              <a:t>” : “</a:t>
            </a:r>
            <a:r>
              <a:rPr lang="en-US" sz="1000" dirty="0" err="1">
                <a:solidFill>
                  <a:schemeClr val="accent6">
                    <a:lumMod val="75000"/>
                  </a:schemeClr>
                </a:solidFill>
              </a:rPr>
              <a:t>mm:dd:yy:hh:nn:ss</a:t>
            </a:r>
            <a:r>
              <a:rPr lang="en-US" sz="1000" dirty="0"/>
              <a:t>” , “Etc.”}]],}]],</a:t>
            </a:r>
          </a:p>
          <a:p>
            <a:pPr marL="0" indent="0">
              <a:buNone/>
            </a:pPr>
            <a:r>
              <a:rPr lang="en-US" sz="1000" dirty="0"/>
              <a:t>       “</a:t>
            </a:r>
            <a:r>
              <a:rPr lang="en-US" sz="1000" dirty="0">
                <a:solidFill>
                  <a:srgbClr val="7030A0"/>
                </a:solidFill>
              </a:rPr>
              <a:t>Security</a:t>
            </a:r>
            <a:r>
              <a:rPr lang="en-US" sz="1000" dirty="0"/>
              <a:t>”:[[{“</a:t>
            </a:r>
            <a:r>
              <a:rPr lang="en-US" sz="1000" dirty="0">
                <a:solidFill>
                  <a:srgbClr val="7030A0"/>
                </a:solidFill>
              </a:rPr>
              <a:t>method1</a:t>
            </a:r>
            <a:r>
              <a:rPr lang="en-US" sz="1000" dirty="0"/>
              <a:t>” : “</a:t>
            </a:r>
            <a:r>
              <a:rPr lang="en-US" sz="1000" dirty="0">
                <a:solidFill>
                  <a:schemeClr val="accent6">
                    <a:lumMod val="75000"/>
                  </a:schemeClr>
                </a:solidFill>
              </a:rPr>
              <a:t>value</a:t>
            </a:r>
            <a:r>
              <a:rPr lang="en-US" sz="1000" dirty="0"/>
              <a:t>”, “</a:t>
            </a:r>
            <a:r>
              <a:rPr lang="en-US" sz="1000" dirty="0">
                <a:solidFill>
                  <a:srgbClr val="7030A0"/>
                </a:solidFill>
              </a:rPr>
              <a:t>method2</a:t>
            </a:r>
            <a:r>
              <a:rPr lang="en-US" sz="1000" dirty="0"/>
              <a:t>” : “</a:t>
            </a:r>
            <a:r>
              <a:rPr lang="en-US" sz="1000" dirty="0">
                <a:solidFill>
                  <a:schemeClr val="accent6">
                    <a:lumMod val="75000"/>
                  </a:schemeClr>
                </a:solidFill>
              </a:rPr>
              <a:t>value</a:t>
            </a:r>
            <a:r>
              <a:rPr lang="en-US" sz="1000" dirty="0"/>
              <a:t>”}]],</a:t>
            </a:r>
          </a:p>
          <a:p>
            <a:pPr marL="0" indent="0">
              <a:buNone/>
            </a:pPr>
            <a:r>
              <a:rPr lang="en-US" sz="1000" dirty="0"/>
              <a:t>       “</a:t>
            </a:r>
            <a:r>
              <a:rPr lang="en-US" sz="1000" dirty="0">
                <a:solidFill>
                  <a:srgbClr val="7030A0"/>
                </a:solidFill>
              </a:rPr>
              <a:t>Location</a:t>
            </a:r>
            <a:r>
              <a:rPr lang="en-US" sz="1000" dirty="0"/>
              <a:t>” : [[“</a:t>
            </a:r>
            <a:r>
              <a:rPr lang="en-US" sz="1000" dirty="0">
                <a:solidFill>
                  <a:srgbClr val="7030A0"/>
                </a:solidFill>
              </a:rPr>
              <a:t>Country</a:t>
            </a:r>
            <a:r>
              <a:rPr lang="en-US" sz="1000" dirty="0"/>
              <a:t>” : “</a:t>
            </a:r>
            <a:r>
              <a:rPr lang="en-US" sz="1000" dirty="0">
                <a:solidFill>
                  <a:schemeClr val="accent6">
                    <a:lumMod val="75000"/>
                  </a:schemeClr>
                </a:solidFill>
              </a:rPr>
              <a:t>value</a:t>
            </a:r>
            <a:r>
              <a:rPr lang="en-US" sz="1000" dirty="0"/>
              <a:t>”, “</a:t>
            </a:r>
            <a:r>
              <a:rPr lang="en-US" sz="1000" dirty="0">
                <a:solidFill>
                  <a:srgbClr val="7030A0"/>
                </a:solidFill>
              </a:rPr>
              <a:t>City</a:t>
            </a:r>
            <a:r>
              <a:rPr lang="en-US" sz="1000" dirty="0"/>
              <a:t>” : “</a:t>
            </a:r>
            <a:r>
              <a:rPr lang="en-US" sz="1000" dirty="0">
                <a:solidFill>
                  <a:schemeClr val="accent6">
                    <a:lumMod val="75000"/>
                  </a:schemeClr>
                </a:solidFill>
              </a:rPr>
              <a:t>value</a:t>
            </a:r>
            <a:r>
              <a:rPr lang="en-US" sz="1000" dirty="0"/>
              <a:t>”, “</a:t>
            </a:r>
            <a:r>
              <a:rPr lang="en-US" sz="1000" dirty="0" err="1">
                <a:solidFill>
                  <a:srgbClr val="7030A0"/>
                </a:solidFill>
              </a:rPr>
              <a:t>Timezone</a:t>
            </a:r>
            <a:r>
              <a:rPr lang="en-US" sz="1000" dirty="0"/>
              <a:t>”: “</a:t>
            </a:r>
            <a:r>
              <a:rPr lang="en-US" sz="1000" dirty="0">
                <a:solidFill>
                  <a:schemeClr val="accent6">
                    <a:lumMod val="75000"/>
                  </a:schemeClr>
                </a:solidFill>
              </a:rPr>
              <a:t>value</a:t>
            </a:r>
            <a:r>
              <a:rPr lang="en-US" sz="1000" dirty="0"/>
              <a:t>”]],</a:t>
            </a:r>
          </a:p>
          <a:p>
            <a:pPr marL="0" indent="0">
              <a:buNone/>
            </a:pPr>
            <a:r>
              <a:rPr lang="en-US" sz="1000" dirty="0"/>
              <a:t>        “</a:t>
            </a:r>
            <a:r>
              <a:rPr lang="en-US" sz="1000" dirty="0">
                <a:solidFill>
                  <a:srgbClr val="7030A0"/>
                </a:solidFill>
              </a:rPr>
              <a:t>Routes</a:t>
            </a:r>
            <a:r>
              <a:rPr lang="en-US" sz="1000" dirty="0"/>
              <a:t>” : [[{“</a:t>
            </a:r>
            <a:r>
              <a:rPr lang="en-US" sz="1000" dirty="0">
                <a:solidFill>
                  <a:srgbClr val="7030A0"/>
                </a:solidFill>
              </a:rPr>
              <a:t>prefix</a:t>
            </a:r>
            <a:r>
              <a:rPr lang="en-US" sz="1000" dirty="0"/>
              <a:t>” : [[ {“</a:t>
            </a:r>
            <a:r>
              <a:rPr lang="en-US" sz="1000" dirty="0">
                <a:solidFill>
                  <a:srgbClr val="7030A0"/>
                </a:solidFill>
              </a:rPr>
              <a:t>value</a:t>
            </a:r>
            <a:r>
              <a:rPr lang="en-US" sz="1000" dirty="0"/>
              <a:t>” : “</a:t>
            </a:r>
            <a:r>
              <a:rPr lang="en-US" sz="1000" dirty="0">
                <a:solidFill>
                  <a:schemeClr val="accent6">
                    <a:lumMod val="75000"/>
                  </a:schemeClr>
                </a:solidFill>
              </a:rPr>
              <a:t>net1_prefix</a:t>
            </a:r>
            <a:r>
              <a:rPr lang="en-US" sz="1000" dirty="0"/>
              <a:t>”, “</a:t>
            </a:r>
            <a:r>
              <a:rPr lang="en-US" sz="1000" dirty="0" err="1">
                <a:solidFill>
                  <a:srgbClr val="7030A0"/>
                </a:solidFill>
              </a:rPr>
              <a:t>AS_Path</a:t>
            </a:r>
            <a:r>
              <a:rPr lang="en-US" sz="1000" dirty="0"/>
              <a:t>” : “</a:t>
            </a:r>
            <a:r>
              <a:rPr lang="en-US" sz="1000" dirty="0">
                <a:solidFill>
                  <a:schemeClr val="accent6">
                    <a:lumMod val="75000"/>
                  </a:schemeClr>
                </a:solidFill>
              </a:rPr>
              <a:t>Path</a:t>
            </a:r>
            <a:r>
              <a:rPr lang="en-US" sz="1000" dirty="0"/>
              <a:t>”, “</a:t>
            </a:r>
            <a:r>
              <a:rPr lang="en-US" sz="1000" dirty="0">
                <a:solidFill>
                  <a:srgbClr val="7030A0"/>
                </a:solidFill>
              </a:rPr>
              <a:t>Age</a:t>
            </a:r>
            <a:r>
              <a:rPr lang="en-US" sz="1000" dirty="0"/>
              <a:t>” : “</a:t>
            </a:r>
            <a:r>
              <a:rPr lang="en-US" sz="1000" dirty="0" err="1">
                <a:solidFill>
                  <a:schemeClr val="accent6">
                    <a:lumMod val="75000"/>
                  </a:schemeClr>
                </a:solidFill>
              </a:rPr>
              <a:t>mm:dd:yy:hh:nn:ss</a:t>
            </a:r>
            <a:r>
              <a:rPr lang="en-US" sz="1000" dirty="0"/>
              <a:t>”}]],]]</a:t>
            </a:r>
          </a:p>
          <a:p>
            <a:pPr marL="0" indent="0">
              <a:buNone/>
            </a:pPr>
            <a:r>
              <a:rPr lang="en-US" sz="1000" dirty="0"/>
              <a:t>}, {</a:t>
            </a:r>
          </a:p>
          <a:p>
            <a:pPr marL="0" indent="0">
              <a:buNone/>
            </a:pPr>
            <a:r>
              <a:rPr lang="en-US" sz="1000" dirty="0"/>
              <a:t>      </a:t>
            </a:r>
            <a:r>
              <a:rPr lang="en-US" sz="1000" dirty="0">
                <a:solidFill>
                  <a:srgbClr val="7030A0"/>
                </a:solidFill>
              </a:rPr>
              <a:t>_id</a:t>
            </a:r>
            <a:r>
              <a:rPr lang="en-US" sz="1000" dirty="0"/>
              <a:t>: </a:t>
            </a:r>
            <a:r>
              <a:rPr lang="en-US" sz="1000" dirty="0">
                <a:solidFill>
                  <a:schemeClr val="accent6">
                    <a:lumMod val="75000"/>
                  </a:schemeClr>
                </a:solidFill>
              </a:rPr>
              <a:t>1</a:t>
            </a:r>
            <a:r>
              <a:rPr lang="en-US" sz="1000" dirty="0"/>
              <a:t>,</a:t>
            </a:r>
          </a:p>
          <a:p>
            <a:pPr marL="0" indent="0">
              <a:buNone/>
            </a:pPr>
            <a:r>
              <a:rPr lang="en-US" sz="1000" dirty="0"/>
              <a:t>      “</a:t>
            </a:r>
            <a:r>
              <a:rPr lang="en-US" sz="1000" dirty="0" err="1">
                <a:solidFill>
                  <a:srgbClr val="7030A0"/>
                </a:solidFill>
              </a:rPr>
              <a:t>allowedRoles</a:t>
            </a:r>
            <a:r>
              <a:rPr lang="en-US" sz="1000" dirty="0"/>
              <a:t>”: [</a:t>
            </a:r>
            <a:r>
              <a:rPr lang="en-US" sz="1000" dirty="0" err="1">
                <a:solidFill>
                  <a:schemeClr val="accent6">
                    <a:lumMod val="75000"/>
                  </a:schemeClr>
                </a:solidFill>
              </a:rPr>
              <a:t>ASN#_owner</a:t>
            </a:r>
            <a:r>
              <a:rPr lang="en-US" sz="1000" dirty="0"/>
              <a:t>],</a:t>
            </a:r>
          </a:p>
          <a:p>
            <a:pPr marL="0" indent="0">
              <a:buNone/>
            </a:pPr>
            <a:r>
              <a:rPr lang="en-US" sz="1000" dirty="0"/>
              <a:t>      “</a:t>
            </a:r>
            <a:r>
              <a:rPr lang="en-US" sz="1000" dirty="0">
                <a:solidFill>
                  <a:srgbClr val="7030A0"/>
                </a:solidFill>
              </a:rPr>
              <a:t>ASN</a:t>
            </a:r>
            <a:r>
              <a:rPr lang="en-US" sz="1000" dirty="0"/>
              <a:t>”: “</a:t>
            </a:r>
            <a:r>
              <a:rPr lang="en-US" sz="1000" dirty="0">
                <a:solidFill>
                  <a:schemeClr val="accent6">
                    <a:lumMod val="75000"/>
                  </a:schemeClr>
                </a:solidFill>
              </a:rPr>
              <a:t>Value</a:t>
            </a:r>
            <a:r>
              <a:rPr lang="en-US" sz="1000" dirty="0"/>
              <a:t>”,</a:t>
            </a:r>
          </a:p>
          <a:p>
            <a:pPr marL="0" indent="0">
              <a:buNone/>
            </a:pPr>
            <a:r>
              <a:rPr lang="en-US" sz="1000" dirty="0"/>
              <a:t>      “</a:t>
            </a:r>
            <a:r>
              <a:rPr lang="en-US" sz="1000" dirty="0" err="1">
                <a:solidFill>
                  <a:srgbClr val="7030A0"/>
                </a:solidFill>
              </a:rPr>
              <a:t>Adv_networks_private</a:t>
            </a:r>
            <a:r>
              <a:rPr lang="en-US" sz="1000" dirty="0"/>
              <a:t>”: [[{ “</a:t>
            </a:r>
            <a:r>
              <a:rPr lang="en-US" sz="1000" dirty="0">
                <a:solidFill>
                  <a:srgbClr val="7030A0"/>
                </a:solidFill>
              </a:rPr>
              <a:t>networks</a:t>
            </a:r>
            <a:r>
              <a:rPr lang="en-US" sz="1000" dirty="0"/>
              <a:t>” : [[{“</a:t>
            </a:r>
            <a:r>
              <a:rPr lang="en-US" sz="1000" dirty="0">
                <a:solidFill>
                  <a:srgbClr val="7030A0"/>
                </a:solidFill>
              </a:rPr>
              <a:t>prefix</a:t>
            </a:r>
            <a:r>
              <a:rPr lang="en-US" sz="1000" dirty="0"/>
              <a:t>” : “</a:t>
            </a:r>
            <a:r>
              <a:rPr lang="en-US" sz="1000" dirty="0">
                <a:solidFill>
                  <a:schemeClr val="accent6">
                    <a:lumMod val="75000"/>
                  </a:schemeClr>
                </a:solidFill>
              </a:rPr>
              <a:t>net1_prefix</a:t>
            </a:r>
            <a:r>
              <a:rPr lang="en-US" sz="1000" dirty="0"/>
              <a:t>” , “</a:t>
            </a:r>
            <a:r>
              <a:rPr lang="en-US" sz="1000" dirty="0">
                <a:solidFill>
                  <a:srgbClr val="7030A0"/>
                </a:solidFill>
              </a:rPr>
              <a:t>Age</a:t>
            </a:r>
            <a:r>
              <a:rPr lang="en-US" sz="1000" dirty="0"/>
              <a:t>” : “</a:t>
            </a:r>
            <a:r>
              <a:rPr lang="en-US" sz="1000" dirty="0" err="1">
                <a:solidFill>
                  <a:schemeClr val="accent6"/>
                </a:solidFill>
              </a:rPr>
              <a:t>mm:dd:yy:hh:nn:ss</a:t>
            </a:r>
            <a:r>
              <a:rPr lang="en-US" sz="1000" dirty="0"/>
              <a:t>”, “</a:t>
            </a:r>
            <a:r>
              <a:rPr lang="en-US" sz="1000" dirty="0">
                <a:solidFill>
                  <a:srgbClr val="7030A0"/>
                </a:solidFill>
              </a:rPr>
              <a:t>Validation</a:t>
            </a:r>
            <a:r>
              <a:rPr lang="en-US" sz="1000" dirty="0"/>
              <a:t>” : “</a:t>
            </a:r>
            <a:r>
              <a:rPr lang="en-US" sz="1000" dirty="0">
                <a:solidFill>
                  <a:schemeClr val="accent6">
                    <a:lumMod val="75000"/>
                  </a:schemeClr>
                </a:solidFill>
              </a:rPr>
              <a:t>method</a:t>
            </a:r>
            <a:r>
              <a:rPr lang="en-US" sz="1000" dirty="0"/>
              <a:t>”, “</a:t>
            </a:r>
            <a:r>
              <a:rPr lang="en-US" sz="1000" dirty="0">
                <a:solidFill>
                  <a:srgbClr val="7030A0"/>
                </a:solidFill>
              </a:rPr>
              <a:t>Contact</a:t>
            </a:r>
            <a:r>
              <a:rPr lang="en-US" sz="1000" dirty="0"/>
              <a:t>” : “</a:t>
            </a:r>
            <a:r>
              <a:rPr lang="en-US" sz="1000" dirty="0">
                <a:solidFill>
                  <a:schemeClr val="accent6">
                    <a:lumMod val="75000"/>
                  </a:schemeClr>
                </a:solidFill>
              </a:rPr>
              <a:t>record</a:t>
            </a:r>
            <a:r>
              <a:rPr lang="en-US" sz="1000" dirty="0"/>
              <a:t>”}]] ,}]],</a:t>
            </a:r>
          </a:p>
          <a:p>
            <a:pPr marL="0" indent="0">
              <a:buNone/>
            </a:pPr>
            <a:r>
              <a:rPr lang="en-US" sz="1000" dirty="0"/>
              <a:t>      “</a:t>
            </a:r>
            <a:r>
              <a:rPr lang="en-US" sz="1000" dirty="0" err="1">
                <a:solidFill>
                  <a:srgbClr val="7030A0"/>
                </a:solidFill>
              </a:rPr>
              <a:t>ASN_neighbors_private</a:t>
            </a:r>
            <a:r>
              <a:rPr lang="en-US" sz="1000" dirty="0"/>
              <a:t>”: [[ “</a:t>
            </a:r>
            <a:r>
              <a:rPr lang="en-US" sz="1000" dirty="0">
                <a:solidFill>
                  <a:srgbClr val="7030A0"/>
                </a:solidFill>
              </a:rPr>
              <a:t>ASN</a:t>
            </a:r>
            <a:r>
              <a:rPr lang="en-US" sz="1000" dirty="0"/>
              <a:t>” : [[{“</a:t>
            </a:r>
            <a:r>
              <a:rPr lang="en-US" sz="1000" dirty="0">
                <a:solidFill>
                  <a:srgbClr val="7030A0"/>
                </a:solidFill>
              </a:rPr>
              <a:t>Value</a:t>
            </a:r>
            <a:r>
              <a:rPr lang="en-US" sz="1000" dirty="0"/>
              <a:t>”:“</a:t>
            </a:r>
            <a:r>
              <a:rPr lang="en-US" sz="1000" dirty="0">
                <a:solidFill>
                  <a:schemeClr val="accent6">
                    <a:lumMod val="75000"/>
                  </a:schemeClr>
                </a:solidFill>
              </a:rPr>
              <a:t>ASN1</a:t>
            </a:r>
            <a:r>
              <a:rPr lang="en-US" sz="1000" dirty="0"/>
              <a:t>” ,  “</a:t>
            </a:r>
            <a:r>
              <a:rPr lang="en-US" sz="1000" dirty="0">
                <a:solidFill>
                  <a:srgbClr val="7030A0"/>
                </a:solidFill>
              </a:rPr>
              <a:t>relationship</a:t>
            </a:r>
            <a:r>
              <a:rPr lang="en-US" sz="1000" dirty="0"/>
              <a:t>” : “</a:t>
            </a:r>
            <a:r>
              <a:rPr lang="en-US" sz="1000" dirty="0">
                <a:solidFill>
                  <a:schemeClr val="accent6">
                    <a:lumMod val="75000"/>
                  </a:schemeClr>
                </a:solidFill>
              </a:rPr>
              <a:t>provider/transit/stub</a:t>
            </a:r>
            <a:r>
              <a:rPr lang="en-US" sz="1000" dirty="0"/>
              <a:t>” , “</a:t>
            </a:r>
            <a:r>
              <a:rPr lang="en-US" sz="1000" dirty="0">
                <a:solidFill>
                  <a:srgbClr val="7030A0"/>
                </a:solidFill>
              </a:rPr>
              <a:t>age</a:t>
            </a:r>
            <a:r>
              <a:rPr lang="en-US" sz="1000" dirty="0"/>
              <a:t>” : “</a:t>
            </a:r>
            <a:r>
              <a:rPr lang="en-US" sz="1000" dirty="0" err="1">
                <a:solidFill>
                  <a:schemeClr val="accent6">
                    <a:lumMod val="75000"/>
                  </a:schemeClr>
                </a:solidFill>
              </a:rPr>
              <a:t>mm:dd:yy:hh:nn:ss</a:t>
            </a:r>
            <a:r>
              <a:rPr lang="en-US" sz="1000" dirty="0"/>
              <a:t>” , “Etc.”}]],}]]</a:t>
            </a:r>
          </a:p>
          <a:p>
            <a:pPr marL="0" indent="0">
              <a:buNone/>
            </a:pPr>
            <a:r>
              <a:rPr lang="en-US" sz="1000" dirty="0"/>
              <a:t>}])</a:t>
            </a:r>
          </a:p>
        </p:txBody>
      </p:sp>
      <p:sp>
        <p:nvSpPr>
          <p:cNvPr id="4" name="TextBox 3">
            <a:extLst>
              <a:ext uri="{FF2B5EF4-FFF2-40B4-BE49-F238E27FC236}">
                <a16:creationId xmlns:a16="http://schemas.microsoft.com/office/drawing/2014/main" id="{F6072348-98E4-A55F-C5F2-89CBE2AABFE8}"/>
              </a:ext>
            </a:extLst>
          </p:cNvPr>
          <p:cNvSpPr txBox="1"/>
          <p:nvPr/>
        </p:nvSpPr>
        <p:spPr>
          <a:xfrm>
            <a:off x="898656" y="1110883"/>
            <a:ext cx="8063346" cy="646331"/>
          </a:xfrm>
          <a:prstGeom prst="rect">
            <a:avLst/>
          </a:prstGeom>
          <a:noFill/>
        </p:spPr>
        <p:txBody>
          <a:bodyPr wrap="square" rtlCol="0">
            <a:spAutoFit/>
          </a:bodyPr>
          <a:lstStyle/>
          <a:p>
            <a:r>
              <a:rPr lang="en-US" dirty="0"/>
              <a:t>Two Approaches to limiting access to data: </a:t>
            </a:r>
            <a:r>
              <a:rPr lang="en-US" dirty="0">
                <a:hlinkClick r:id="rId2"/>
              </a:rPr>
              <a:t>Views</a:t>
            </a:r>
            <a:r>
              <a:rPr lang="en-US" dirty="0"/>
              <a:t> or </a:t>
            </a:r>
            <a:r>
              <a:rPr lang="en-US" dirty="0">
                <a:hlinkClick r:id="rId3"/>
              </a:rPr>
              <a:t>Redactions</a:t>
            </a:r>
            <a:endParaRPr lang="en-US" dirty="0"/>
          </a:p>
          <a:p>
            <a:r>
              <a:rPr lang="en-US" dirty="0"/>
              <a:t>Views approach below:</a:t>
            </a:r>
          </a:p>
        </p:txBody>
      </p:sp>
      <p:sp>
        <p:nvSpPr>
          <p:cNvPr id="6" name="TextBox 5">
            <a:extLst>
              <a:ext uri="{FF2B5EF4-FFF2-40B4-BE49-F238E27FC236}">
                <a16:creationId xmlns:a16="http://schemas.microsoft.com/office/drawing/2014/main" id="{56F58A6D-EB94-5942-52BD-F9030AFDEE06}"/>
              </a:ext>
            </a:extLst>
          </p:cNvPr>
          <p:cNvSpPr txBox="1"/>
          <p:nvPr/>
        </p:nvSpPr>
        <p:spPr>
          <a:xfrm>
            <a:off x="8687805" y="894480"/>
            <a:ext cx="3754836" cy="6496587"/>
          </a:xfrm>
          <a:prstGeom prst="rect">
            <a:avLst/>
          </a:prstGeom>
          <a:noFill/>
        </p:spPr>
        <p:txBody>
          <a:bodyPr wrap="square" rtlCol="0">
            <a:spAutoFit/>
          </a:bodyPr>
          <a:lstStyle/>
          <a:p>
            <a:r>
              <a:rPr lang="en-US" sz="1067" b="1" u="sng" dirty="0"/>
              <a:t>Database Data Hierarchy:</a:t>
            </a:r>
          </a:p>
          <a:p>
            <a:r>
              <a:rPr lang="en-US" sz="1067" dirty="0" err="1"/>
              <a:t>Record_id</a:t>
            </a:r>
            <a:r>
              <a:rPr lang="en-US" sz="1067" dirty="0"/>
              <a:t> (public)</a:t>
            </a:r>
          </a:p>
          <a:p>
            <a:r>
              <a:rPr lang="en-US" sz="1067" dirty="0"/>
              <a:t>        ASN {ASN#}</a:t>
            </a:r>
          </a:p>
          <a:p>
            <a:pPr marL="232828" indent="-232828"/>
            <a:r>
              <a:rPr lang="en-US" sz="1067" dirty="0"/>
              <a:t> 	</a:t>
            </a:r>
            <a:r>
              <a:rPr lang="en-US" sz="1067" dirty="0" err="1"/>
              <a:t>Adv_network_public</a:t>
            </a:r>
            <a:r>
              <a:rPr lang="en-US" sz="1067" dirty="0"/>
              <a:t>{Prefix/Mask}</a:t>
            </a:r>
          </a:p>
          <a:p>
            <a:pPr marL="460375" indent="-460375"/>
            <a:r>
              <a:rPr lang="en-US" sz="1067" dirty="0"/>
              <a:t>	Age{</a:t>
            </a:r>
            <a:r>
              <a:rPr lang="en-US" sz="1067" dirty="0" err="1"/>
              <a:t>mm:dd:yyyy</a:t>
            </a:r>
            <a:r>
              <a:rPr lang="en-US" sz="1067" dirty="0"/>
              <a:t>}</a:t>
            </a:r>
          </a:p>
          <a:p>
            <a:pPr marL="460375" indent="-460375"/>
            <a:r>
              <a:rPr lang="en-US" sz="1067" dirty="0"/>
              <a:t>	Validation{</a:t>
            </a:r>
            <a:r>
              <a:rPr lang="en-US" sz="1067" dirty="0" err="1"/>
              <a:t>defacto,registered</a:t>
            </a:r>
            <a:r>
              <a:rPr lang="en-US" sz="1067" dirty="0"/>
              <a:t>}</a:t>
            </a:r>
          </a:p>
          <a:p>
            <a:pPr marL="460375" indent="-460375"/>
            <a:r>
              <a:rPr lang="en-US" sz="1067" dirty="0"/>
              <a:t>	Contact{Org, phone, </a:t>
            </a:r>
            <a:r>
              <a:rPr lang="en-US" sz="1067" dirty="0" err="1"/>
              <a:t>etc</a:t>
            </a:r>
            <a:r>
              <a:rPr lang="en-US" sz="1067" dirty="0"/>
              <a:t>}</a:t>
            </a:r>
          </a:p>
          <a:p>
            <a:pPr marL="227013" indent="-227013"/>
            <a:r>
              <a:rPr lang="en-US" sz="1067" dirty="0"/>
              <a:t>	Security</a:t>
            </a:r>
          </a:p>
          <a:p>
            <a:pPr marL="227013" indent="-227013"/>
            <a:r>
              <a:rPr lang="en-US" sz="1067" dirty="0"/>
              <a:t>             RPKI {yes/no}</a:t>
            </a:r>
          </a:p>
          <a:p>
            <a:pPr marL="227013" indent="-227013"/>
            <a:r>
              <a:rPr lang="en-US" sz="1067" dirty="0"/>
              <a:t>	Neighbor Segments {</a:t>
            </a:r>
            <a:r>
              <a:rPr lang="en-US" sz="1067" dirty="0" err="1"/>
              <a:t>Local_ASN</a:t>
            </a:r>
            <a:r>
              <a:rPr lang="en-US" sz="1067" dirty="0"/>
              <a:t>, </a:t>
            </a:r>
            <a:r>
              <a:rPr lang="en-US" sz="1067" dirty="0" err="1"/>
              <a:t>Remote_ASN</a:t>
            </a:r>
            <a:r>
              <a:rPr lang="en-US" sz="1067" dirty="0"/>
              <a:t>}</a:t>
            </a:r>
          </a:p>
          <a:p>
            <a:pPr marL="227013" indent="-227013"/>
            <a:r>
              <a:rPr lang="en-US" sz="1067" dirty="0"/>
              <a:t>                Transit Type {peer, provider, customer, stub]</a:t>
            </a:r>
          </a:p>
          <a:p>
            <a:pPr marL="227013" indent="-227013"/>
            <a:r>
              <a:rPr lang="en-US" sz="1067" dirty="0"/>
              <a:t>                Transit Cost {value}</a:t>
            </a:r>
          </a:p>
          <a:p>
            <a:pPr marL="460375" indent="-460375"/>
            <a:r>
              <a:rPr lang="en-US" sz="1067" dirty="0"/>
              <a:t>	Age{</a:t>
            </a:r>
            <a:r>
              <a:rPr lang="en-US" sz="1067" dirty="0" err="1"/>
              <a:t>mm:dd:yyyy</a:t>
            </a:r>
            <a:r>
              <a:rPr lang="en-US" sz="1067" dirty="0"/>
              <a:t>}</a:t>
            </a:r>
          </a:p>
          <a:p>
            <a:pPr marL="227013" indent="-227013"/>
            <a:r>
              <a:rPr lang="en-US" sz="1067" dirty="0"/>
              <a:t>	Country/City {Country, City}</a:t>
            </a:r>
          </a:p>
          <a:p>
            <a:pPr marL="227013" indent="-227013"/>
            <a:r>
              <a:rPr lang="en-US" sz="1067" dirty="0"/>
              <a:t>	Routes {Prefix/Mask}</a:t>
            </a:r>
          </a:p>
          <a:p>
            <a:pPr marL="460375" indent="-460375"/>
            <a:r>
              <a:rPr lang="en-US" sz="1067" dirty="0"/>
              <a:t>	AS_PATH{</a:t>
            </a:r>
            <a:r>
              <a:rPr lang="en-US" sz="1067" dirty="0" err="1"/>
              <a:t>AS_Path</a:t>
            </a:r>
            <a:r>
              <a:rPr lang="en-US" sz="1067" dirty="0"/>
              <a:t>}</a:t>
            </a:r>
          </a:p>
          <a:p>
            <a:pPr marL="460375" indent="-460375"/>
            <a:r>
              <a:rPr lang="en-US" sz="1067" dirty="0"/>
              <a:t>	Selection{Primary/Alt}</a:t>
            </a:r>
          </a:p>
          <a:p>
            <a:pPr marL="460375" indent="-460375"/>
            <a:r>
              <a:rPr lang="en-US" sz="1067" dirty="0"/>
              <a:t>	Age{</a:t>
            </a:r>
            <a:r>
              <a:rPr lang="en-US" sz="1067" dirty="0" err="1"/>
              <a:t>mm:dd:yyyy</a:t>
            </a:r>
            <a:r>
              <a:rPr lang="en-US" sz="1067" dirty="0"/>
              <a:t>}</a:t>
            </a:r>
          </a:p>
          <a:p>
            <a:pPr marL="460375" indent="-460375"/>
            <a:endParaRPr lang="en-US" sz="1067" dirty="0"/>
          </a:p>
          <a:p>
            <a:pPr marL="460375" indent="-460375"/>
            <a:r>
              <a:rPr lang="en-US" sz="1067" dirty="0" err="1"/>
              <a:t>Record_id</a:t>
            </a:r>
            <a:r>
              <a:rPr lang="en-US" sz="1067" dirty="0"/>
              <a:t> (private)</a:t>
            </a:r>
          </a:p>
          <a:p>
            <a:pPr marL="460375" indent="-460375"/>
            <a:r>
              <a:rPr lang="en-US" sz="1067" dirty="0"/>
              <a:t>        ASN {ASN#}</a:t>
            </a:r>
          </a:p>
          <a:p>
            <a:pPr marL="460375" indent="-460375"/>
            <a:r>
              <a:rPr lang="en-US" sz="1067" dirty="0"/>
              <a:t>        Link {ID}</a:t>
            </a:r>
          </a:p>
          <a:p>
            <a:pPr marL="460375" indent="-460375"/>
            <a:r>
              <a:rPr lang="en-US" sz="1067" dirty="0"/>
              <a:t>           Latency{</a:t>
            </a:r>
            <a:r>
              <a:rPr lang="en-US" sz="1067" dirty="0" err="1"/>
              <a:t>ms</a:t>
            </a:r>
            <a:r>
              <a:rPr lang="en-US" sz="1067" dirty="0"/>
              <a:t>}</a:t>
            </a:r>
          </a:p>
          <a:p>
            <a:pPr marL="460375" indent="-460375"/>
            <a:r>
              <a:rPr lang="en-US" sz="1067" dirty="0"/>
              <a:t>               Current</a:t>
            </a:r>
          </a:p>
          <a:p>
            <a:pPr marL="460375" indent="-460375"/>
            <a:r>
              <a:rPr lang="en-US" sz="1067" dirty="0"/>
              <a:t>               Historical</a:t>
            </a:r>
          </a:p>
          <a:p>
            <a:pPr marL="460375" indent="-460375"/>
            <a:r>
              <a:rPr lang="en-US" sz="1067" dirty="0"/>
              <a:t>           Throughput {rate}</a:t>
            </a:r>
          </a:p>
          <a:p>
            <a:pPr marL="460375" indent="-460375"/>
            <a:r>
              <a:rPr lang="en-US" sz="1067" dirty="0"/>
              <a:t>               Current</a:t>
            </a:r>
          </a:p>
          <a:p>
            <a:pPr marL="460375" indent="-460375"/>
            <a:r>
              <a:rPr lang="en-US" sz="1067" dirty="0"/>
              <a:t>               Historical</a:t>
            </a:r>
          </a:p>
          <a:p>
            <a:pPr marL="460375" indent="-460375"/>
            <a:r>
              <a:rPr lang="en-US" sz="1067" dirty="0"/>
              <a:t>          </a:t>
            </a:r>
            <a:r>
              <a:rPr lang="en-US" sz="1067" dirty="0" err="1"/>
              <a:t>Adv_networks_private</a:t>
            </a:r>
            <a:r>
              <a:rPr lang="en-US" sz="1067" dirty="0"/>
              <a:t> {Prefix/Mask}</a:t>
            </a:r>
          </a:p>
          <a:p>
            <a:pPr marL="460375" indent="-460375"/>
            <a:r>
              <a:rPr lang="en-US" sz="1067" dirty="0"/>
              <a:t>	Age{</a:t>
            </a:r>
            <a:r>
              <a:rPr lang="en-US" sz="1067" dirty="0" err="1"/>
              <a:t>mm:dd:yyyy</a:t>
            </a:r>
            <a:r>
              <a:rPr lang="en-US" sz="1067" dirty="0"/>
              <a:t>}</a:t>
            </a:r>
          </a:p>
          <a:p>
            <a:pPr marL="460375" indent="-460375"/>
            <a:r>
              <a:rPr lang="en-US" sz="1067" dirty="0"/>
              <a:t>	Validation{</a:t>
            </a:r>
            <a:r>
              <a:rPr lang="en-US" sz="1067" dirty="0" err="1"/>
              <a:t>defacto,registered</a:t>
            </a:r>
            <a:r>
              <a:rPr lang="en-US" sz="1067" dirty="0"/>
              <a:t>}</a:t>
            </a:r>
          </a:p>
          <a:p>
            <a:pPr marL="460375" indent="-460375"/>
            <a:r>
              <a:rPr lang="en-US" sz="1067" dirty="0"/>
              <a:t>	Contact{Org, phone, </a:t>
            </a:r>
            <a:r>
              <a:rPr lang="en-US" sz="1067" dirty="0" err="1"/>
              <a:t>etc</a:t>
            </a:r>
            <a:r>
              <a:rPr lang="en-US" sz="1067" dirty="0"/>
              <a:t>}</a:t>
            </a:r>
          </a:p>
          <a:p>
            <a:pPr marL="460375" indent="-460375"/>
            <a:r>
              <a:rPr lang="en-US" sz="1067" dirty="0"/>
              <a:t>        </a:t>
            </a:r>
          </a:p>
          <a:p>
            <a:pPr marL="460375" indent="-460375"/>
            <a:r>
              <a:rPr lang="en-US" sz="1067" dirty="0"/>
              <a:t>               </a:t>
            </a:r>
          </a:p>
          <a:p>
            <a:pPr marL="460375" indent="-460375"/>
            <a:r>
              <a:rPr lang="en-US" sz="1067" dirty="0"/>
              <a:t>            </a:t>
            </a:r>
          </a:p>
          <a:p>
            <a:pPr marL="460375" indent="-460375"/>
            <a:r>
              <a:rPr lang="en-US" sz="1067" dirty="0"/>
              <a:t>        		</a:t>
            </a:r>
          </a:p>
          <a:p>
            <a:pPr marL="531271" indent="-531271"/>
            <a:r>
              <a:rPr lang="en-US" sz="1067" dirty="0"/>
              <a:t>	</a:t>
            </a:r>
          </a:p>
          <a:p>
            <a:pPr marL="531271" indent="-531271"/>
            <a:r>
              <a:rPr lang="en-US" sz="1067" dirty="0"/>
              <a:t>	</a:t>
            </a:r>
          </a:p>
        </p:txBody>
      </p:sp>
      <p:sp>
        <p:nvSpPr>
          <p:cNvPr id="7" name="Flowchart: Process 6">
            <a:extLst>
              <a:ext uri="{FF2B5EF4-FFF2-40B4-BE49-F238E27FC236}">
                <a16:creationId xmlns:a16="http://schemas.microsoft.com/office/drawing/2014/main" id="{1FE13C3C-ACD8-E9A2-CC46-CB259E3990DB}"/>
              </a:ext>
            </a:extLst>
          </p:cNvPr>
          <p:cNvSpPr/>
          <p:nvPr/>
        </p:nvSpPr>
        <p:spPr>
          <a:xfrm>
            <a:off x="1927041" y="2017725"/>
            <a:ext cx="98242" cy="102623"/>
          </a:xfrm>
          <a:prstGeom prst="flowChartProcess">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a:extLst>
              <a:ext uri="{FF2B5EF4-FFF2-40B4-BE49-F238E27FC236}">
                <a16:creationId xmlns:a16="http://schemas.microsoft.com/office/drawing/2014/main" id="{9BD2B181-2E1C-0732-3FD5-96518E559B4F}"/>
              </a:ext>
            </a:extLst>
          </p:cNvPr>
          <p:cNvSpPr/>
          <p:nvPr/>
        </p:nvSpPr>
        <p:spPr>
          <a:xfrm>
            <a:off x="2430195" y="2017724"/>
            <a:ext cx="98242" cy="102623"/>
          </a:xfrm>
          <a:prstGeom prst="flowChartProcess">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4995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43F8F1-EDEE-95EB-80E1-FB0995CE057E}"/>
              </a:ext>
            </a:extLst>
          </p:cNvPr>
          <p:cNvSpPr txBox="1"/>
          <p:nvPr/>
        </p:nvSpPr>
        <p:spPr>
          <a:xfrm>
            <a:off x="516082" y="1028343"/>
            <a:ext cx="4901994" cy="4555093"/>
          </a:xfrm>
          <a:prstGeom prst="rect">
            <a:avLst/>
          </a:prstGeom>
          <a:noFill/>
        </p:spPr>
        <p:txBody>
          <a:bodyPr wrap="square">
            <a:spAutoFit/>
          </a:bodyPr>
          <a:lstStyle/>
          <a:p>
            <a:pPr marL="0" indent="0">
              <a:buNone/>
            </a:pPr>
            <a:r>
              <a:rPr lang="en-US" sz="1000" dirty="0" err="1"/>
              <a:t>bgp_db.createRole</a:t>
            </a:r>
            <a:r>
              <a:rPr lang="en-US" sz="1000" dirty="0"/>
              <a:t>( { </a:t>
            </a:r>
            <a:r>
              <a:rPr lang="en-US" sz="1000" dirty="0">
                <a:solidFill>
                  <a:srgbClr val="7030A0"/>
                </a:solidFill>
              </a:rPr>
              <a:t>role</a:t>
            </a:r>
            <a:r>
              <a:rPr lang="en-US" sz="1000" dirty="0"/>
              <a:t>: “</a:t>
            </a:r>
            <a:r>
              <a:rPr lang="en-US" sz="1000" dirty="0">
                <a:solidFill>
                  <a:schemeClr val="accent6">
                    <a:lumMod val="75000"/>
                  </a:schemeClr>
                </a:solidFill>
              </a:rPr>
              <a:t>public</a:t>
            </a:r>
            <a:r>
              <a:rPr lang="en-US" sz="1000" dirty="0"/>
              <a:t>", </a:t>
            </a:r>
            <a:r>
              <a:rPr lang="en-US" sz="1000" dirty="0">
                <a:solidFill>
                  <a:srgbClr val="7030A0"/>
                </a:solidFill>
              </a:rPr>
              <a:t>roles</a:t>
            </a:r>
            <a:r>
              <a:rPr lang="en-US" sz="1000" dirty="0"/>
              <a:t>: [], </a:t>
            </a:r>
            <a:r>
              <a:rPr lang="en-US" sz="1000" dirty="0">
                <a:solidFill>
                  <a:srgbClr val="7030A0"/>
                </a:solidFill>
              </a:rPr>
              <a:t>privileges</a:t>
            </a:r>
            <a:r>
              <a:rPr lang="en-US" sz="1000" dirty="0"/>
              <a:t>: [] } )</a:t>
            </a:r>
          </a:p>
          <a:p>
            <a:r>
              <a:rPr lang="en-US" sz="1000" dirty="0" err="1"/>
              <a:t>Bgp_db.createRole</a:t>
            </a:r>
            <a:r>
              <a:rPr lang="en-US" sz="1000" dirty="0"/>
              <a:t>({ </a:t>
            </a:r>
            <a:r>
              <a:rPr lang="en-US" sz="1000" dirty="0">
                <a:solidFill>
                  <a:srgbClr val="7030A0"/>
                </a:solidFill>
              </a:rPr>
              <a:t>role</a:t>
            </a:r>
            <a:r>
              <a:rPr lang="en-US" sz="1000" dirty="0"/>
              <a:t>: “</a:t>
            </a:r>
            <a:r>
              <a:rPr lang="en-US" sz="1000" dirty="0" err="1">
                <a:solidFill>
                  <a:schemeClr val="accent6">
                    <a:lumMod val="75000"/>
                  </a:schemeClr>
                </a:solidFill>
              </a:rPr>
              <a:t>ASN#_owner</a:t>
            </a:r>
            <a:r>
              <a:rPr lang="en-US" sz="1000" dirty="0"/>
              <a:t>", </a:t>
            </a:r>
            <a:r>
              <a:rPr lang="en-US" sz="1000" dirty="0">
                <a:solidFill>
                  <a:srgbClr val="7030A0"/>
                </a:solidFill>
              </a:rPr>
              <a:t>roles</a:t>
            </a:r>
            <a:r>
              <a:rPr lang="en-US" sz="1000" dirty="0"/>
              <a:t>: [], </a:t>
            </a:r>
            <a:r>
              <a:rPr lang="en-US" sz="1000" dirty="0">
                <a:solidFill>
                  <a:srgbClr val="7030A0"/>
                </a:solidFill>
              </a:rPr>
              <a:t>privileges</a:t>
            </a:r>
            <a:r>
              <a:rPr lang="en-US" sz="1000" dirty="0"/>
              <a:t>: [] } )</a:t>
            </a:r>
          </a:p>
          <a:p>
            <a:pPr marL="0" indent="0">
              <a:buNone/>
            </a:pPr>
            <a:endParaRPr lang="en-US" sz="1000" dirty="0"/>
          </a:p>
          <a:p>
            <a:pPr marL="0" indent="0">
              <a:buNone/>
            </a:pPr>
            <a:endParaRPr lang="en-US" sz="1000" dirty="0"/>
          </a:p>
          <a:p>
            <a:pPr marL="0" indent="0">
              <a:buNone/>
            </a:pPr>
            <a:r>
              <a:rPr lang="en-US" sz="1000" dirty="0" err="1"/>
              <a:t>bgp_db.createUser</a:t>
            </a:r>
            <a:r>
              <a:rPr lang="en-US" sz="1000" dirty="0"/>
              <a:t>({</a:t>
            </a:r>
          </a:p>
          <a:p>
            <a:pPr marL="0" indent="0">
              <a:buNone/>
            </a:pPr>
            <a:r>
              <a:rPr lang="en-US" sz="1000" dirty="0"/>
              <a:t>            “</a:t>
            </a:r>
            <a:r>
              <a:rPr lang="en-US" sz="1000" dirty="0">
                <a:solidFill>
                  <a:srgbClr val="7030A0"/>
                </a:solidFill>
              </a:rPr>
              <a:t>User</a:t>
            </a:r>
            <a:r>
              <a:rPr lang="en-US" sz="1000" dirty="0"/>
              <a:t>”: “</a:t>
            </a:r>
            <a:r>
              <a:rPr lang="en-US" sz="1000" dirty="0">
                <a:solidFill>
                  <a:schemeClr val="accent6">
                    <a:lumMod val="75000"/>
                  </a:schemeClr>
                </a:solidFill>
              </a:rPr>
              <a:t>Name</a:t>
            </a:r>
            <a:r>
              <a:rPr lang="en-US" sz="1000" dirty="0"/>
              <a:t>”,</a:t>
            </a:r>
          </a:p>
          <a:p>
            <a:pPr marL="0" indent="0">
              <a:buNone/>
            </a:pPr>
            <a:r>
              <a:rPr lang="en-US" sz="1000" dirty="0"/>
              <a:t>            “</a:t>
            </a:r>
            <a:r>
              <a:rPr lang="en-US" sz="1000" dirty="0" err="1">
                <a:solidFill>
                  <a:srgbClr val="7030A0"/>
                </a:solidFill>
              </a:rPr>
              <a:t>pwd</a:t>
            </a:r>
            <a:r>
              <a:rPr lang="en-US" sz="1000" dirty="0"/>
              <a:t>”: “</a:t>
            </a:r>
            <a:r>
              <a:rPr lang="en-US" sz="1000" dirty="0">
                <a:solidFill>
                  <a:schemeClr val="accent6">
                    <a:lumMod val="75000"/>
                  </a:schemeClr>
                </a:solidFill>
              </a:rPr>
              <a:t>Value</a:t>
            </a:r>
            <a:r>
              <a:rPr lang="en-US" sz="1000" dirty="0"/>
              <a:t>”,</a:t>
            </a:r>
          </a:p>
          <a:p>
            <a:pPr marL="0" indent="0">
              <a:buNone/>
            </a:pPr>
            <a:r>
              <a:rPr lang="en-US" sz="1000" dirty="0"/>
              <a:t>            </a:t>
            </a:r>
            <a:r>
              <a:rPr lang="en-US" sz="1000" dirty="0">
                <a:solidFill>
                  <a:srgbClr val="7030A0"/>
                </a:solidFill>
              </a:rPr>
              <a:t>roles</a:t>
            </a:r>
            <a:r>
              <a:rPr lang="en-US" sz="1000" dirty="0"/>
              <a:t>: [</a:t>
            </a:r>
          </a:p>
          <a:p>
            <a:pPr marL="0" indent="0">
              <a:buNone/>
            </a:pPr>
            <a:r>
              <a:rPr lang="en-US" sz="1000" dirty="0"/>
              <a:t>                       {“</a:t>
            </a:r>
            <a:r>
              <a:rPr lang="en-US" sz="1000" dirty="0">
                <a:solidFill>
                  <a:srgbClr val="7030A0"/>
                </a:solidFill>
              </a:rPr>
              <a:t>role</a:t>
            </a:r>
            <a:r>
              <a:rPr lang="en-US" sz="1000" dirty="0"/>
              <a:t>” : “</a:t>
            </a:r>
            <a:r>
              <a:rPr lang="en-US" sz="1000" dirty="0" err="1">
                <a:solidFill>
                  <a:schemeClr val="accent6">
                    <a:lumMod val="75000"/>
                  </a:schemeClr>
                </a:solidFill>
              </a:rPr>
              <a:t>ASN#_owner</a:t>
            </a:r>
            <a:r>
              <a:rPr lang="en-US" sz="1000" dirty="0"/>
              <a:t>” , “</a:t>
            </a:r>
            <a:r>
              <a:rPr lang="en-US" sz="1000" dirty="0" err="1">
                <a:solidFill>
                  <a:srgbClr val="7030A0"/>
                </a:solidFill>
              </a:rPr>
              <a:t>db</a:t>
            </a:r>
            <a:r>
              <a:rPr lang="en-US" sz="1000" dirty="0"/>
              <a:t>” : “</a:t>
            </a:r>
            <a:r>
              <a:rPr lang="en-US" sz="1000" dirty="0" err="1">
                <a:solidFill>
                  <a:schemeClr val="accent6">
                    <a:lumMod val="75000"/>
                  </a:schemeClr>
                </a:solidFill>
              </a:rPr>
              <a:t>bgp_db</a:t>
            </a:r>
            <a:r>
              <a:rPr lang="en-US" sz="1000" dirty="0"/>
              <a:t>”}, </a:t>
            </a:r>
          </a:p>
          <a:p>
            <a:pPr marL="0" indent="0">
              <a:buNone/>
            </a:pPr>
            <a:r>
              <a:rPr lang="en-US" sz="1000" dirty="0"/>
              <a:t>                       {“</a:t>
            </a:r>
            <a:r>
              <a:rPr lang="en-US" sz="1000" dirty="0">
                <a:solidFill>
                  <a:srgbClr val="7030A0"/>
                </a:solidFill>
              </a:rPr>
              <a:t>role</a:t>
            </a:r>
            <a:r>
              <a:rPr lang="en-US" sz="1000" dirty="0"/>
              <a:t>” : “</a:t>
            </a:r>
            <a:r>
              <a:rPr lang="en-US" sz="1000" dirty="0">
                <a:solidFill>
                  <a:schemeClr val="accent6">
                    <a:lumMod val="75000"/>
                  </a:schemeClr>
                </a:solidFill>
              </a:rPr>
              <a:t>public</a:t>
            </a:r>
            <a:r>
              <a:rPr lang="en-US" sz="1000" dirty="0"/>
              <a:t>” , “</a:t>
            </a:r>
            <a:r>
              <a:rPr lang="en-US" sz="1000" dirty="0" err="1">
                <a:solidFill>
                  <a:srgbClr val="7030A0"/>
                </a:solidFill>
              </a:rPr>
              <a:t>db</a:t>
            </a:r>
            <a:r>
              <a:rPr lang="en-US" sz="1000" dirty="0"/>
              <a:t>” : “</a:t>
            </a:r>
            <a:r>
              <a:rPr lang="en-US" sz="1000" dirty="0" err="1">
                <a:solidFill>
                  <a:schemeClr val="accent6">
                    <a:lumMod val="75000"/>
                  </a:schemeClr>
                </a:solidFill>
              </a:rPr>
              <a:t>bgp_db</a:t>
            </a:r>
            <a:r>
              <a:rPr lang="en-US" sz="1000" dirty="0"/>
              <a:t>”} ]</a:t>
            </a:r>
          </a:p>
          <a:p>
            <a:pPr marL="0" indent="0">
              <a:buNone/>
            </a:pPr>
            <a:r>
              <a:rPr lang="en-US" sz="1000" dirty="0"/>
              <a:t>})</a:t>
            </a:r>
          </a:p>
          <a:p>
            <a:pPr marL="0" indent="0">
              <a:buNone/>
            </a:pPr>
            <a:endParaRPr lang="en-US" sz="1000" dirty="0"/>
          </a:p>
          <a:p>
            <a:pPr marL="0" indent="0">
              <a:buNone/>
            </a:pPr>
            <a:endParaRPr lang="en-US" sz="1000" dirty="0"/>
          </a:p>
          <a:p>
            <a:pPr marL="0" indent="0">
              <a:buNone/>
            </a:pPr>
            <a:r>
              <a:rPr lang="en-US" sz="1000" dirty="0" err="1"/>
              <a:t>bgp_db.createView</a:t>
            </a:r>
            <a:r>
              <a:rPr lang="en-US" sz="1000" dirty="0"/>
              <a:t>( </a:t>
            </a:r>
          </a:p>
          <a:p>
            <a:pPr marL="0" indent="0">
              <a:buNone/>
            </a:pPr>
            <a:r>
              <a:rPr lang="en-US" sz="1000" dirty="0"/>
              <a:t>         “</a:t>
            </a:r>
            <a:r>
              <a:rPr lang="en-US" sz="1000" dirty="0" err="1">
                <a:solidFill>
                  <a:schemeClr val="accent6">
                    <a:lumMod val="75000"/>
                  </a:schemeClr>
                </a:solidFill>
              </a:rPr>
              <a:t>bgpView</a:t>
            </a:r>
            <a:r>
              <a:rPr lang="en-US" sz="1000" dirty="0"/>
              <a:t>”, “</a:t>
            </a:r>
            <a:r>
              <a:rPr lang="en-US" sz="1000" dirty="0" err="1">
                <a:solidFill>
                  <a:schemeClr val="accent6">
                    <a:lumMod val="75000"/>
                  </a:schemeClr>
                </a:solidFill>
              </a:rPr>
              <a:t>known_bgp</a:t>
            </a:r>
            <a:r>
              <a:rPr lang="en-US" sz="1000" dirty="0"/>
              <a:t>”,</a:t>
            </a:r>
          </a:p>
          <a:p>
            <a:pPr marL="0" indent="0">
              <a:buNone/>
            </a:pPr>
            <a:r>
              <a:rPr lang="en-US" sz="1000" dirty="0"/>
              <a:t> [ {</a:t>
            </a:r>
          </a:p>
          <a:p>
            <a:pPr marL="0" indent="0">
              <a:buNone/>
            </a:pPr>
            <a:r>
              <a:rPr lang="en-US" sz="1000" dirty="0"/>
              <a:t>      </a:t>
            </a:r>
            <a:r>
              <a:rPr lang="en-US" sz="1000" dirty="0">
                <a:solidFill>
                  <a:srgbClr val="7030A0"/>
                </a:solidFill>
              </a:rPr>
              <a:t>$match</a:t>
            </a:r>
            <a:r>
              <a:rPr lang="en-US" sz="1000" dirty="0"/>
              <a:t>: {</a:t>
            </a:r>
          </a:p>
          <a:p>
            <a:pPr marL="0" indent="0">
              <a:buNone/>
            </a:pPr>
            <a:r>
              <a:rPr lang="en-US" sz="1000" dirty="0"/>
              <a:t>         </a:t>
            </a:r>
            <a:r>
              <a:rPr lang="en-US" sz="1000" dirty="0">
                <a:solidFill>
                  <a:srgbClr val="7030A0"/>
                </a:solidFill>
              </a:rPr>
              <a:t>$expr</a:t>
            </a:r>
            <a:r>
              <a:rPr lang="en-US" sz="1000" dirty="0"/>
              <a:t>: {</a:t>
            </a:r>
          </a:p>
          <a:p>
            <a:pPr marL="0" indent="0">
              <a:buNone/>
            </a:pPr>
            <a:r>
              <a:rPr lang="en-US" sz="1000" dirty="0"/>
              <a:t>            </a:t>
            </a:r>
            <a:r>
              <a:rPr lang="en-US" sz="1000" dirty="0">
                <a:solidFill>
                  <a:srgbClr val="7030A0"/>
                </a:solidFill>
              </a:rPr>
              <a:t>$not</a:t>
            </a:r>
            <a:r>
              <a:rPr lang="en-US" sz="1000" dirty="0"/>
              <a:t>: {</a:t>
            </a:r>
          </a:p>
          <a:p>
            <a:pPr marL="0" indent="0">
              <a:buNone/>
            </a:pPr>
            <a:r>
              <a:rPr lang="en-US" sz="1000" dirty="0"/>
              <a:t>               </a:t>
            </a:r>
            <a:r>
              <a:rPr lang="en-US" sz="1000" dirty="0">
                <a:solidFill>
                  <a:srgbClr val="7030A0"/>
                </a:solidFill>
              </a:rPr>
              <a:t>$eq</a:t>
            </a:r>
            <a:r>
              <a:rPr lang="en-US" sz="1000" dirty="0"/>
              <a:t>: [ {</a:t>
            </a:r>
            <a:r>
              <a:rPr lang="en-US" sz="1000" dirty="0">
                <a:solidFill>
                  <a:srgbClr val="7030A0"/>
                </a:solidFill>
              </a:rPr>
              <a:t> $</a:t>
            </a:r>
            <a:r>
              <a:rPr lang="en-US" sz="1000" dirty="0" err="1">
                <a:solidFill>
                  <a:srgbClr val="7030A0"/>
                </a:solidFill>
              </a:rPr>
              <a:t>setIntersection</a:t>
            </a:r>
            <a:r>
              <a:rPr lang="en-US" sz="1000" dirty="0"/>
              <a:t>: [ "</a:t>
            </a:r>
            <a:r>
              <a:rPr lang="en-US" sz="1000" dirty="0">
                <a:solidFill>
                  <a:schemeClr val="accent6">
                    <a:lumMod val="75000"/>
                  </a:schemeClr>
                </a:solidFill>
              </a:rPr>
              <a:t>$</a:t>
            </a:r>
            <a:r>
              <a:rPr lang="en-US" sz="1000" dirty="0" err="1">
                <a:solidFill>
                  <a:schemeClr val="accent6">
                    <a:lumMod val="75000"/>
                  </a:schemeClr>
                </a:solidFill>
              </a:rPr>
              <a:t>allowedRoles</a:t>
            </a:r>
            <a:r>
              <a:rPr lang="en-US" sz="1000" dirty="0"/>
              <a:t>", "</a:t>
            </a:r>
            <a:r>
              <a:rPr lang="en-US" sz="1000" dirty="0">
                <a:solidFill>
                  <a:schemeClr val="accent6">
                    <a:lumMod val="75000"/>
                  </a:schemeClr>
                </a:solidFill>
              </a:rPr>
              <a:t>$$</a:t>
            </a:r>
            <a:r>
              <a:rPr lang="en-US" sz="1000" dirty="0" err="1">
                <a:solidFill>
                  <a:schemeClr val="accent6">
                    <a:lumMod val="75000"/>
                  </a:schemeClr>
                </a:solidFill>
              </a:rPr>
              <a:t>USER_ROLES.role</a:t>
            </a:r>
            <a:r>
              <a:rPr lang="en-US" sz="1000" dirty="0"/>
              <a:t>" ] }, [] ]</a:t>
            </a:r>
          </a:p>
          <a:p>
            <a:pPr marL="0" indent="0">
              <a:buNone/>
            </a:pPr>
            <a:r>
              <a:rPr lang="en-US" sz="1000" dirty="0"/>
              <a:t>}}}} ]</a:t>
            </a:r>
          </a:p>
          <a:p>
            <a:pPr marL="0" indent="0">
              <a:buNone/>
            </a:pPr>
            <a:r>
              <a:rPr lang="en-US" sz="1000" dirty="0"/>
              <a:t>)</a:t>
            </a:r>
          </a:p>
          <a:p>
            <a:pPr marL="0" indent="0">
              <a:buNone/>
            </a:pPr>
            <a:endParaRPr lang="en-US" sz="1000" dirty="0"/>
          </a:p>
          <a:p>
            <a:pPr marL="0" indent="0">
              <a:buNone/>
            </a:pPr>
            <a:r>
              <a:rPr lang="en-US" sz="1000" b="1" u="sng" dirty="0"/>
              <a:t>Log in as user:</a:t>
            </a:r>
          </a:p>
          <a:p>
            <a:pPr marL="0" indent="0">
              <a:buNone/>
            </a:pPr>
            <a:r>
              <a:rPr lang="en-US" sz="1000" dirty="0" err="1"/>
              <a:t>Bgp_db.auth</a:t>
            </a:r>
            <a:r>
              <a:rPr lang="en-US" sz="1000" dirty="0"/>
              <a:t>(“ASN50”,”pass”)</a:t>
            </a:r>
          </a:p>
          <a:p>
            <a:pPr marL="0" indent="0">
              <a:buNone/>
            </a:pPr>
            <a:endParaRPr lang="en-US" sz="1000" dirty="0"/>
          </a:p>
          <a:p>
            <a:pPr marL="0" indent="0">
              <a:buNone/>
            </a:pPr>
            <a:r>
              <a:rPr lang="en-US" sz="1000" b="1" u="sng" dirty="0"/>
              <a:t>Retrieve docs:</a:t>
            </a:r>
          </a:p>
          <a:p>
            <a:pPr marL="0" indent="0">
              <a:buNone/>
            </a:pPr>
            <a:r>
              <a:rPr lang="en-US" sz="1000" dirty="0" err="1"/>
              <a:t>Bgp_db.bgpView.find</a:t>
            </a:r>
            <a:r>
              <a:rPr lang="en-US" sz="1000" dirty="0"/>
              <a:t>({asn:50})</a:t>
            </a:r>
          </a:p>
          <a:p>
            <a:pPr marL="0" indent="0">
              <a:buNone/>
            </a:pPr>
            <a:r>
              <a:rPr lang="en-US" sz="1000" dirty="0"/>
              <a:t>  &lt;will display all ASN50 private and public records&gt;</a:t>
            </a:r>
          </a:p>
        </p:txBody>
      </p:sp>
      <p:sp>
        <p:nvSpPr>
          <p:cNvPr id="6" name="TextBox 5">
            <a:extLst>
              <a:ext uri="{FF2B5EF4-FFF2-40B4-BE49-F238E27FC236}">
                <a16:creationId xmlns:a16="http://schemas.microsoft.com/office/drawing/2014/main" id="{C5611818-09B0-E95A-0749-98D8473D574C}"/>
              </a:ext>
            </a:extLst>
          </p:cNvPr>
          <p:cNvSpPr txBox="1"/>
          <p:nvPr/>
        </p:nvSpPr>
        <p:spPr>
          <a:xfrm>
            <a:off x="5803482" y="412790"/>
            <a:ext cx="5766010" cy="2523768"/>
          </a:xfrm>
          <a:prstGeom prst="rect">
            <a:avLst/>
          </a:prstGeom>
          <a:noFill/>
        </p:spPr>
        <p:txBody>
          <a:bodyPr wrap="square" rtlCol="0">
            <a:spAutoFit/>
          </a:bodyPr>
          <a:lstStyle/>
          <a:p>
            <a:r>
              <a:rPr lang="en-US" sz="1400" dirty="0"/>
              <a:t>For Gaurav To Do:</a:t>
            </a:r>
          </a:p>
          <a:p>
            <a:r>
              <a:rPr lang="en-US" sz="1400" dirty="0"/>
              <a:t>Deploy cloud instance of </a:t>
            </a:r>
            <a:r>
              <a:rPr lang="en-US" sz="1400" dirty="0" err="1"/>
              <a:t>MongoDb</a:t>
            </a:r>
            <a:endParaRPr lang="en-US" sz="1400" dirty="0"/>
          </a:p>
          <a:p>
            <a:r>
              <a:rPr lang="en-US" sz="1400" dirty="0"/>
              <a:t>Generate test records (dummy data)</a:t>
            </a:r>
          </a:p>
          <a:p>
            <a:r>
              <a:rPr lang="en-US" sz="1400" dirty="0"/>
              <a:t>Test for DB record size of 10k, 20k, 40k, 80k, 100k entries [{</a:t>
            </a:r>
            <a:r>
              <a:rPr lang="en-US" sz="1400" dirty="0" err="1"/>
              <a:t>asn:value</a:t>
            </a:r>
            <a:r>
              <a:rPr lang="en-US" sz="1400" dirty="0"/>
              <a:t>, </a:t>
            </a:r>
            <a:r>
              <a:rPr lang="en-US" sz="1400" dirty="0" err="1"/>
              <a:t>prefix:value</a:t>
            </a:r>
            <a:r>
              <a:rPr lang="en-US" sz="1400" dirty="0"/>
              <a:t>},…]</a:t>
            </a:r>
          </a:p>
          <a:p>
            <a:endParaRPr lang="en-US" sz="1400" dirty="0"/>
          </a:p>
          <a:p>
            <a:r>
              <a:rPr lang="en-US" sz="1400" dirty="0"/>
              <a:t>Answer:</a:t>
            </a:r>
          </a:p>
          <a:p>
            <a:pPr marL="342900" indent="-342900">
              <a:buAutoNum type="arabicParenR"/>
            </a:pPr>
            <a:r>
              <a:rPr lang="en-US" sz="1400" dirty="0"/>
              <a:t>What is read/write throughput/sec for </a:t>
            </a:r>
            <a:r>
              <a:rPr lang="en-US" sz="1400" dirty="0" err="1"/>
              <a:t>x,y,z</a:t>
            </a:r>
            <a:r>
              <a:rPr lang="en-US" sz="1400" dirty="0"/>
              <a:t> spec server?</a:t>
            </a:r>
          </a:p>
          <a:p>
            <a:pPr marL="342900" indent="-342900">
              <a:buAutoNum type="arabicParenR"/>
            </a:pPr>
            <a:r>
              <a:rPr lang="en-US" sz="1400" dirty="0"/>
              <a:t>What is read/write latency/action for </a:t>
            </a:r>
            <a:r>
              <a:rPr lang="en-US" sz="1400" dirty="0" err="1"/>
              <a:t>x,y,z</a:t>
            </a:r>
            <a:r>
              <a:rPr lang="en-US" sz="1400" dirty="0"/>
              <a:t> spec server?</a:t>
            </a:r>
          </a:p>
          <a:p>
            <a:pPr marL="342900" indent="-342900">
              <a:buAutoNum type="arabicParenR"/>
            </a:pPr>
            <a:r>
              <a:rPr lang="en-US" sz="1400" dirty="0"/>
              <a:t>What will it take to get to x throughput?</a:t>
            </a:r>
          </a:p>
          <a:p>
            <a:pPr marL="342900" indent="-342900">
              <a:buAutoNum type="arabicParenR"/>
            </a:pPr>
            <a:endParaRPr lang="en-US" dirty="0"/>
          </a:p>
        </p:txBody>
      </p:sp>
      <p:sp>
        <p:nvSpPr>
          <p:cNvPr id="9" name="Rectangle 2">
            <a:extLst>
              <a:ext uri="{FF2B5EF4-FFF2-40B4-BE49-F238E27FC236}">
                <a16:creationId xmlns:a16="http://schemas.microsoft.com/office/drawing/2014/main" id="{9EF5E852-8E47-8A44-587D-E2AE9C10C892}"/>
              </a:ext>
            </a:extLst>
          </p:cNvPr>
          <p:cNvSpPr>
            <a:spLocks noChangeArrowheads="1"/>
          </p:cNvSpPr>
          <p:nvPr/>
        </p:nvSpPr>
        <p:spPr bwMode="auto">
          <a:xfrm>
            <a:off x="5954936" y="2714382"/>
            <a:ext cx="4861686"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inherit"/>
              </a:rPr>
              <a:t>import</a:t>
            </a:r>
            <a:r>
              <a:rPr kumimoji="0" lang="en-US" altLang="en-US" sz="1000" b="0" i="0" u="none" strike="noStrike" cap="none" normalizeH="0" baseline="0" dirty="0">
                <a:ln>
                  <a:noFill/>
                </a:ln>
                <a:solidFill>
                  <a:schemeClr val="tx1"/>
                </a:solidFill>
                <a:effectLst/>
                <a:latin typeface="inherit"/>
              </a:rPr>
              <a:t> threading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inherit"/>
              </a:rPr>
              <a:t>import</a:t>
            </a:r>
            <a:r>
              <a:rPr kumimoji="0" lang="en-US" altLang="en-US" sz="1000" b="0" i="0" u="none" strike="noStrike" cap="none" normalizeH="0" baseline="0" dirty="0">
                <a:ln>
                  <a:noFill/>
                </a:ln>
                <a:solidFill>
                  <a:schemeClr val="tx1"/>
                </a:solidFill>
                <a:effectLst/>
                <a:latin typeface="inherit"/>
              </a:rPr>
              <a:t> time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Import </a:t>
            </a:r>
            <a:r>
              <a:rPr lang="en-US" altLang="en-US" sz="1000" dirty="0" err="1">
                <a:latin typeface="inherit"/>
              </a:rPr>
              <a:t>pymongo</a:t>
            </a:r>
            <a:endParaRPr lang="en-US" altLang="en-US" sz="1000" dirty="0">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from random import </a:t>
            </a:r>
            <a:r>
              <a:rPr lang="en-US" altLang="en-US" sz="1000" dirty="0" err="1">
                <a:latin typeface="inherit"/>
              </a:rPr>
              <a:t>randrange</a:t>
            </a:r>
            <a:endParaRPr lang="en-US" altLang="en-US" sz="1000" dirty="0">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inherit"/>
              </a:rPr>
              <a:t>def</a:t>
            </a:r>
            <a:r>
              <a:rPr kumimoji="0" lang="en-US" altLang="en-US" sz="1000" b="0" i="0" u="none" strike="noStrike" cap="none" normalizeH="0" baseline="0" dirty="0">
                <a:ln>
                  <a:noFill/>
                </a:ln>
                <a:solidFill>
                  <a:schemeClr val="tx1"/>
                </a:solidFill>
                <a:effectLst/>
                <a:latin typeface="inherit"/>
              </a:rPr>
              <a:t> </a:t>
            </a:r>
            <a:r>
              <a:rPr kumimoji="0" lang="en-US" altLang="en-US" sz="900" b="0" i="0" u="none" strike="noStrike" cap="none" normalizeH="0" baseline="0" dirty="0" err="1">
                <a:ln>
                  <a:noFill/>
                </a:ln>
                <a:solidFill>
                  <a:schemeClr val="tx1"/>
                </a:solidFill>
                <a:effectLst/>
                <a:latin typeface="inherit"/>
              </a:rPr>
              <a:t>mythread</a:t>
            </a:r>
            <a:r>
              <a:rPr kumimoji="0" lang="en-US" altLang="en-US" sz="1000" b="0" i="0" u="none" strike="noStrike" cap="none" normalizeH="0" baseline="0" dirty="0">
                <a:ln>
                  <a:noFill/>
                </a:ln>
                <a:solidFill>
                  <a:schemeClr val="tx1"/>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inherit"/>
              </a:rPr>
              <a:t>     client=</a:t>
            </a:r>
            <a:r>
              <a:rPr kumimoji="0" lang="en-US" altLang="en-US" sz="1000" b="0" i="0" u="none" strike="noStrike" cap="none" normalizeH="0" baseline="0" dirty="0" err="1">
                <a:ln>
                  <a:noFill/>
                </a:ln>
                <a:solidFill>
                  <a:schemeClr val="tx1"/>
                </a:solidFill>
                <a:effectLst/>
                <a:latin typeface="inherit"/>
              </a:rPr>
              <a:t>pymongo.MongoClient</a:t>
            </a:r>
            <a:r>
              <a:rPr kumimoji="0" lang="en-US" altLang="en-US" sz="1000" b="0" i="0" u="none" strike="noStrike" cap="none" normalizeH="0" baseline="0" dirty="0">
                <a:ln>
                  <a:noFill/>
                </a:ln>
                <a:solidFill>
                  <a:schemeClr val="tx1"/>
                </a:solidFill>
                <a:effectLst/>
                <a:latin typeface="inherit"/>
              </a:rPr>
              <a:t>(“10.3.0.3”, 27017)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collection=client[‘</a:t>
            </a:r>
            <a:r>
              <a:rPr lang="en-US" altLang="en-US" sz="1000" dirty="0" err="1">
                <a:latin typeface="inherit"/>
              </a:rPr>
              <a:t>bgp_db</a:t>
            </a:r>
            <a:r>
              <a:rPr lang="en-US" altLang="en-US" sz="1000" dirty="0">
                <a:latin typeface="inherit"/>
              </a:rPr>
              <a:t>’][‘</a:t>
            </a:r>
            <a:r>
              <a:rPr lang="en-US" altLang="en-US" sz="1000" dirty="0" err="1">
                <a:latin typeface="inherit"/>
              </a:rPr>
              <a:t>known_bgp</a:t>
            </a:r>
            <a:r>
              <a:rPr lang="en-US" altLang="en-US" sz="1000" dirty="0">
                <a:latin typeface="inheri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inherit"/>
              </a:rPr>
              <a:t>     </a:t>
            </a:r>
            <a:r>
              <a:rPr kumimoji="0" lang="en-US" altLang="en-US" sz="1000" b="0" i="0" u="none" strike="noStrike" cap="none" normalizeH="0" baseline="0" dirty="0" err="1">
                <a:ln>
                  <a:noFill/>
                </a:ln>
                <a:solidFill>
                  <a:schemeClr val="tx1"/>
                </a:solidFill>
                <a:effectLst/>
                <a:latin typeface="inherit"/>
              </a:rPr>
              <a:t>collection.find_one</a:t>
            </a:r>
            <a:r>
              <a:rPr kumimoji="0" lang="en-US" altLang="en-US" sz="1000" b="0" i="0" u="none" strike="noStrike" cap="none" normalizeH="0" baseline="0" dirty="0">
                <a:ln>
                  <a:noFill/>
                </a:ln>
                <a:solidFill>
                  <a:schemeClr val="tx1"/>
                </a:solidFill>
                <a:effectLst/>
                <a:latin typeface="inherit"/>
              </a:rPr>
              <a:t>({‘</a:t>
            </a:r>
            <a:r>
              <a:rPr kumimoji="0" lang="en-US" altLang="en-US" sz="1000" b="0" i="0" u="none" strike="noStrike" cap="none" normalizeH="0" baseline="0" dirty="0" err="1">
                <a:ln>
                  <a:noFill/>
                </a:ln>
                <a:solidFill>
                  <a:schemeClr val="tx1"/>
                </a:solidFill>
                <a:effectLst/>
                <a:latin typeface="inherit"/>
              </a:rPr>
              <a:t>asn</a:t>
            </a:r>
            <a:r>
              <a:rPr kumimoji="0" lang="en-US" altLang="en-US" sz="1000" b="0" i="0" u="none" strike="noStrike" cap="none" normalizeH="0" baseline="0" dirty="0">
                <a:ln>
                  <a:noFill/>
                </a:ln>
                <a:solidFill>
                  <a:schemeClr val="tx1"/>
                </a:solidFill>
                <a:effectLst/>
                <a:latin typeface="inherit"/>
              </a:rPr>
              <a:t>’: str(</a:t>
            </a:r>
            <a:r>
              <a:rPr kumimoji="0" lang="en-US" altLang="en-US" sz="1000" b="0" i="0" u="none" strike="noStrike" cap="none" normalizeH="0" baseline="0" dirty="0" err="1">
                <a:ln>
                  <a:noFill/>
                </a:ln>
                <a:solidFill>
                  <a:schemeClr val="tx1"/>
                </a:solidFill>
                <a:effectLst/>
                <a:latin typeface="inherit"/>
              </a:rPr>
              <a:t>randrange</a:t>
            </a:r>
            <a:r>
              <a:rPr kumimoji="0" lang="en-US" altLang="en-US" sz="1000" b="0" i="0" u="none" strike="noStrike" cap="none" normalizeH="0" baseline="0" dirty="0">
                <a:ln>
                  <a:noFill/>
                </a:ln>
                <a:solidFill>
                  <a:schemeClr val="tx1"/>
                </a:solidFill>
                <a:effectLst/>
                <a:latin typeface="inherit"/>
              </a:rPr>
              <a:t>(65535)), {‘prefix’:1})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lang="en-US" altLang="en-US" sz="1000" dirty="0" err="1">
                <a:latin typeface="inherit"/>
              </a:rPr>
              <a:t>client.close</a:t>
            </a:r>
            <a:r>
              <a:rPr lang="en-US" altLang="en-US" sz="1000" dirty="0">
                <a:latin typeface="inherit"/>
              </a:rPr>
              <a:t>()</a:t>
            </a:r>
            <a:endParaRPr kumimoji="0" lang="en-US" altLang="en-US" sz="10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endParaRPr kumimoji="0" lang="en-US" altLang="en-US" sz="10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inherit"/>
              </a:rPr>
              <a:t>def</a:t>
            </a:r>
            <a:r>
              <a:rPr kumimoji="0" lang="en-US" altLang="en-US" sz="1000" b="0" i="0" u="none" strike="noStrike" cap="none" normalizeH="0" baseline="0" dirty="0">
                <a:ln>
                  <a:noFill/>
                </a:ln>
                <a:solidFill>
                  <a:schemeClr val="tx1"/>
                </a:solidFill>
                <a:effectLst/>
                <a:latin typeface="inherit"/>
              </a:rPr>
              <a:t> </a:t>
            </a:r>
            <a:r>
              <a:rPr kumimoji="0" lang="en-US" altLang="en-US" sz="900" b="0" i="0" u="none" strike="noStrike" cap="none" normalizeH="0" baseline="0" dirty="0">
                <a:ln>
                  <a:noFill/>
                </a:ln>
                <a:solidFill>
                  <a:schemeClr val="tx1"/>
                </a:solidFill>
                <a:effectLst/>
                <a:latin typeface="inherit"/>
              </a:rPr>
              <a:t>main</a:t>
            </a:r>
            <a:r>
              <a:rPr kumimoji="0" lang="en-US" altLang="en-US" sz="1000" b="0" i="0" u="none" strike="noStrike" cap="none" normalizeH="0" baseline="0" dirty="0">
                <a:ln>
                  <a:noFill/>
                </a:ln>
                <a:solidFill>
                  <a:schemeClr val="tx1"/>
                </a:solidFill>
                <a:effectLst/>
                <a:latin typeface="inheri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kumimoji="0" lang="en-US" altLang="en-US" sz="1000" b="0" i="0" u="none" strike="noStrike" cap="none" normalizeH="0" baseline="0" dirty="0">
                <a:ln>
                  <a:noFill/>
                </a:ln>
                <a:solidFill>
                  <a:schemeClr val="tx1"/>
                </a:solidFill>
                <a:effectLst/>
                <a:latin typeface="inherit"/>
              </a:rPr>
              <a:t>threads = </a:t>
            </a:r>
            <a:r>
              <a:rPr kumimoji="0" lang="en-US" altLang="en-US" sz="900" b="0" i="0" u="none" strike="noStrike" cap="none" normalizeH="0" baseline="0" dirty="0">
                <a:ln>
                  <a:noFill/>
                </a:ln>
                <a:solidFill>
                  <a:schemeClr val="tx1"/>
                </a:solidFill>
                <a:effectLst/>
                <a:latin typeface="inherit"/>
              </a:rPr>
              <a:t>0</a:t>
            </a:r>
            <a:r>
              <a:rPr kumimoji="0" lang="en-US" altLang="en-US" sz="1000" b="0" i="0" u="none" strike="noStrike" cap="none" normalizeH="0" baseline="0" dirty="0">
                <a:ln>
                  <a:noFill/>
                </a:ln>
                <a:solidFill>
                  <a:schemeClr val="tx1"/>
                </a:solidFill>
                <a:effectLst/>
                <a:latin typeface="inherit"/>
              </a:rPr>
              <a:t> </a:t>
            </a:r>
            <a:r>
              <a:rPr kumimoji="0" lang="en-US" altLang="en-US" sz="900" b="0" i="0" u="none" strike="noStrike" cap="none" normalizeH="0" baseline="0" dirty="0">
                <a:ln>
                  <a:noFill/>
                </a:ln>
                <a:solidFill>
                  <a:schemeClr val="tx1"/>
                </a:solidFill>
                <a:effectLst/>
                <a:latin typeface="inherit"/>
              </a:rPr>
              <a:t>#thread counter</a:t>
            </a:r>
            <a:r>
              <a:rPr kumimoji="0" lang="en-US" altLang="en-US" sz="1000" b="0" i="0" u="none" strike="noStrike" cap="none" normalizeH="0" baseline="0" dirty="0">
                <a:ln>
                  <a:noFill/>
                </a:ln>
                <a:solidFill>
                  <a:schemeClr val="tx1"/>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kumimoji="0" lang="en-US" altLang="en-US" sz="1000" b="0" i="0" u="none" strike="noStrike" cap="none" normalizeH="0" baseline="0" dirty="0">
                <a:ln>
                  <a:noFill/>
                </a:ln>
                <a:solidFill>
                  <a:schemeClr val="tx1"/>
                </a:solidFill>
                <a:effectLst/>
                <a:latin typeface="inherit"/>
              </a:rPr>
              <a:t>y = </a:t>
            </a:r>
            <a:r>
              <a:rPr kumimoji="0" lang="en-US" altLang="en-US" sz="900" b="0" i="0" u="none" strike="noStrike" cap="none" normalizeH="0" baseline="0" dirty="0">
                <a:ln>
                  <a:noFill/>
                </a:ln>
                <a:solidFill>
                  <a:schemeClr val="tx1"/>
                </a:solidFill>
                <a:effectLst/>
                <a:latin typeface="inherit"/>
              </a:rPr>
              <a:t>1000000</a:t>
            </a:r>
            <a:r>
              <a:rPr kumimoji="0" lang="en-US" altLang="en-US" sz="1000" b="0" i="0" u="none" strike="noStrike" cap="none" normalizeH="0" baseline="0" dirty="0">
                <a:ln>
                  <a:noFill/>
                </a:ln>
                <a:solidFill>
                  <a:schemeClr val="tx1"/>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kumimoji="0" lang="en-US" altLang="en-US" sz="900" b="0" i="0" u="none" strike="noStrike" cap="none" normalizeH="0" baseline="0" dirty="0">
                <a:ln>
                  <a:noFill/>
                </a:ln>
                <a:solidFill>
                  <a:schemeClr val="tx1"/>
                </a:solidFill>
                <a:effectLst/>
                <a:latin typeface="inherit"/>
              </a:rPr>
              <a:t>for</a:t>
            </a:r>
            <a:r>
              <a:rPr kumimoji="0" lang="en-US" altLang="en-US" sz="1000" b="0" i="0" u="none" strike="noStrike" cap="none" normalizeH="0" baseline="0" dirty="0">
                <a:ln>
                  <a:noFill/>
                </a:ln>
                <a:solidFill>
                  <a:schemeClr val="tx1"/>
                </a:solidFill>
                <a:effectLst/>
                <a:latin typeface="inherit"/>
              </a:rPr>
              <a:t> i </a:t>
            </a:r>
            <a:r>
              <a:rPr kumimoji="0" lang="en-US" altLang="en-US" sz="900" b="0" i="0" u="none" strike="noStrike" cap="none" normalizeH="0" baseline="0" dirty="0">
                <a:ln>
                  <a:noFill/>
                </a:ln>
                <a:solidFill>
                  <a:schemeClr val="tx1"/>
                </a:solidFill>
                <a:effectLst/>
                <a:latin typeface="inherit"/>
              </a:rPr>
              <a:t>in</a:t>
            </a:r>
            <a:r>
              <a:rPr kumimoji="0" lang="en-US" altLang="en-US" sz="1000" b="0" i="0" u="none" strike="noStrike" cap="none" normalizeH="0" baseline="0" dirty="0">
                <a:ln>
                  <a:noFill/>
                </a:ln>
                <a:solidFill>
                  <a:schemeClr val="tx1"/>
                </a:solidFill>
                <a:effectLst/>
                <a:latin typeface="inherit"/>
              </a:rPr>
              <a:t> </a:t>
            </a:r>
            <a:r>
              <a:rPr kumimoji="0" lang="en-US" altLang="en-US" sz="900" b="0" i="0" u="none" strike="noStrike" cap="none" normalizeH="0" baseline="0" dirty="0">
                <a:ln>
                  <a:noFill/>
                </a:ln>
                <a:solidFill>
                  <a:schemeClr val="tx1"/>
                </a:solidFill>
                <a:effectLst/>
                <a:latin typeface="inherit"/>
              </a:rPr>
              <a:t>range</a:t>
            </a:r>
            <a:r>
              <a:rPr kumimoji="0" lang="en-US" altLang="en-US" sz="1000" b="0" i="0" u="none" strike="noStrike" cap="none" normalizeH="0" baseline="0" dirty="0">
                <a:ln>
                  <a:noFill/>
                </a:ln>
                <a:solidFill>
                  <a:schemeClr val="tx1"/>
                </a:solidFill>
                <a:effectLst/>
                <a:latin typeface="inherit"/>
              </a:rPr>
              <a:t>(y):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kumimoji="0" lang="en-US" altLang="en-US" sz="900" b="0" i="0" u="none" strike="noStrike" cap="none" normalizeH="0" baseline="0" dirty="0">
                <a:ln>
                  <a:noFill/>
                </a:ln>
                <a:solidFill>
                  <a:schemeClr val="tx1"/>
                </a:solidFill>
                <a:effectLst/>
                <a:latin typeface="inherit"/>
              </a:rPr>
              <a:t>try</a:t>
            </a:r>
            <a:r>
              <a:rPr kumimoji="0" lang="en-US" altLang="en-US" sz="1000" b="0" i="0" u="none" strike="noStrike" cap="none" normalizeH="0" baseline="0" dirty="0">
                <a:ln>
                  <a:noFill/>
                </a:ln>
                <a:solidFill>
                  <a:schemeClr val="tx1"/>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kumimoji="0" lang="en-US" altLang="en-US" sz="1000" b="0" i="0" u="none" strike="noStrike" cap="none" normalizeH="0" baseline="0" dirty="0">
                <a:ln>
                  <a:noFill/>
                </a:ln>
                <a:solidFill>
                  <a:schemeClr val="tx1"/>
                </a:solidFill>
                <a:effectLst/>
                <a:latin typeface="inherit"/>
              </a:rPr>
              <a:t>x = </a:t>
            </a:r>
            <a:r>
              <a:rPr kumimoji="0" lang="en-US" altLang="en-US" sz="1000" b="0" i="0" u="none" strike="noStrike" cap="none" normalizeH="0" baseline="0" dirty="0" err="1">
                <a:ln>
                  <a:noFill/>
                </a:ln>
                <a:solidFill>
                  <a:schemeClr val="tx1"/>
                </a:solidFill>
                <a:effectLst/>
                <a:latin typeface="inherit"/>
              </a:rPr>
              <a:t>threading.Thread</a:t>
            </a:r>
            <a:r>
              <a:rPr kumimoji="0" lang="en-US" altLang="en-US" sz="1000" b="0" i="0" u="none" strike="noStrike" cap="none" normalizeH="0" baseline="0" dirty="0">
                <a:ln>
                  <a:noFill/>
                </a:ln>
                <a:solidFill>
                  <a:schemeClr val="tx1"/>
                </a:solidFill>
                <a:effectLst/>
                <a:latin typeface="inherit"/>
              </a:rPr>
              <a:t>(target=</a:t>
            </a:r>
            <a:r>
              <a:rPr kumimoji="0" lang="en-US" altLang="en-US" sz="1000" b="0" i="0" u="none" strike="noStrike" cap="none" normalizeH="0" baseline="0" dirty="0" err="1">
                <a:ln>
                  <a:noFill/>
                </a:ln>
                <a:solidFill>
                  <a:schemeClr val="tx1"/>
                </a:solidFill>
                <a:effectLst/>
                <a:latin typeface="inherit"/>
              </a:rPr>
              <a:t>mythread</a:t>
            </a:r>
            <a:r>
              <a:rPr kumimoji="0" lang="en-US" altLang="en-US" sz="1000" b="0" i="0" u="none" strike="noStrike" cap="none" normalizeH="0" baseline="0" dirty="0">
                <a:ln>
                  <a:noFill/>
                </a:ln>
                <a:solidFill>
                  <a:schemeClr val="tx1"/>
                </a:solidFill>
                <a:effectLst/>
                <a:latin typeface="inherit"/>
              </a:rPr>
              <a:t>, daemon=</a:t>
            </a:r>
            <a:r>
              <a:rPr kumimoji="0" lang="en-US" altLang="en-US" sz="900" b="0" i="0" u="none" strike="noStrike" cap="none" normalizeH="0" baseline="0" dirty="0">
                <a:ln>
                  <a:noFill/>
                </a:ln>
                <a:solidFill>
                  <a:schemeClr val="tx1"/>
                </a:solidFill>
                <a:effectLst/>
                <a:latin typeface="inherit"/>
              </a:rPr>
              <a:t>True</a:t>
            </a:r>
            <a:r>
              <a:rPr kumimoji="0" lang="en-US" altLang="en-US" sz="1000" b="0" i="0" u="none" strike="noStrike" cap="none" normalizeH="0" baseline="0" dirty="0">
                <a:ln>
                  <a:noFill/>
                </a:ln>
                <a:solidFill>
                  <a:schemeClr val="tx1"/>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kumimoji="0" lang="en-US" altLang="en-US" sz="1000" b="0" i="0" u="none" strike="noStrike" cap="none" normalizeH="0" baseline="0" dirty="0">
                <a:ln>
                  <a:noFill/>
                </a:ln>
                <a:solidFill>
                  <a:schemeClr val="tx1"/>
                </a:solidFill>
                <a:effectLst/>
                <a:latin typeface="inherit"/>
              </a:rPr>
              <a:t>threads += </a:t>
            </a:r>
            <a:r>
              <a:rPr kumimoji="0" lang="en-US" altLang="en-US" sz="900" b="0" i="0" u="none" strike="noStrike" cap="none" normalizeH="0" baseline="0" dirty="0">
                <a:ln>
                  <a:noFill/>
                </a:ln>
                <a:solidFill>
                  <a:schemeClr val="tx1"/>
                </a:solidFill>
                <a:effectLst/>
                <a:latin typeface="inherit"/>
              </a:rPr>
              <a:t>1</a:t>
            </a:r>
            <a:r>
              <a:rPr kumimoji="0" lang="en-US" altLang="en-US" sz="1000" b="0" i="0" u="none" strike="noStrike" cap="none" normalizeH="0" baseline="0" dirty="0">
                <a:ln>
                  <a:noFill/>
                </a:ln>
                <a:solidFill>
                  <a:schemeClr val="tx1"/>
                </a:solidFill>
                <a:effectLst/>
                <a:latin typeface="inherit"/>
              </a:rPr>
              <a:t> </a:t>
            </a:r>
            <a:r>
              <a:rPr kumimoji="0" lang="en-US" altLang="en-US" sz="900" b="0" i="0" u="none" strike="noStrike" cap="none" normalizeH="0" baseline="0" dirty="0">
                <a:ln>
                  <a:noFill/>
                </a:ln>
                <a:solidFill>
                  <a:schemeClr val="tx1"/>
                </a:solidFill>
                <a:effectLst/>
                <a:latin typeface="inherit"/>
              </a:rPr>
              <a:t>#thread counter</a:t>
            </a:r>
            <a:r>
              <a:rPr kumimoji="0" lang="en-US" altLang="en-US" sz="1000" b="0" i="0" u="none" strike="noStrike" cap="none" normalizeH="0" baseline="0" dirty="0">
                <a:ln>
                  <a:noFill/>
                </a:ln>
                <a:solidFill>
                  <a:schemeClr val="tx1"/>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kumimoji="0" lang="en-US" altLang="en-US" sz="1000" b="0" i="0" u="none" strike="noStrike" cap="none" normalizeH="0" baseline="0" dirty="0" err="1">
                <a:ln>
                  <a:noFill/>
                </a:ln>
                <a:solidFill>
                  <a:schemeClr val="tx1"/>
                </a:solidFill>
                <a:effectLst/>
                <a:latin typeface="inherit"/>
              </a:rPr>
              <a:t>x.start</a:t>
            </a:r>
            <a:r>
              <a:rPr kumimoji="0" lang="en-US" altLang="en-US" sz="1000" b="0" i="0" u="none" strike="noStrike" cap="none" normalizeH="0" baseline="0" dirty="0">
                <a:ln>
                  <a:noFill/>
                </a:ln>
                <a:solidFill>
                  <a:schemeClr val="tx1"/>
                </a:solidFill>
                <a:effectLst/>
                <a:latin typeface="inherit"/>
              </a:rPr>
              <a:t>() </a:t>
            </a:r>
            <a:r>
              <a:rPr kumimoji="0" lang="en-US" altLang="en-US" sz="900" b="0" i="0" u="none" strike="noStrike" cap="none" normalizeH="0" baseline="0" dirty="0">
                <a:ln>
                  <a:noFill/>
                </a:ln>
                <a:solidFill>
                  <a:schemeClr val="tx1"/>
                </a:solidFill>
                <a:effectLst/>
                <a:latin typeface="inherit"/>
              </a:rPr>
              <a:t>#start each thread</a:t>
            </a:r>
            <a:r>
              <a:rPr kumimoji="0" lang="en-US" altLang="en-US" sz="1000" b="0" i="0" u="none" strike="noStrike" cap="none" normalizeH="0" baseline="0" dirty="0">
                <a:ln>
                  <a:noFill/>
                </a:ln>
                <a:solidFill>
                  <a:schemeClr val="tx1"/>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kumimoji="0" lang="en-US" altLang="en-US" sz="900" b="0" i="0" u="none" strike="noStrike" cap="none" normalizeH="0" baseline="0" dirty="0">
                <a:ln>
                  <a:noFill/>
                </a:ln>
                <a:solidFill>
                  <a:schemeClr val="tx1"/>
                </a:solidFill>
                <a:effectLst/>
                <a:latin typeface="inherit"/>
              </a:rPr>
              <a:t>except</a:t>
            </a:r>
            <a:r>
              <a:rPr kumimoji="0" lang="en-US" altLang="en-US" sz="1000" b="0" i="0" u="none" strike="noStrike" cap="none" normalizeH="0" baseline="0" dirty="0">
                <a:ln>
                  <a:noFill/>
                </a:ln>
                <a:solidFill>
                  <a:schemeClr val="tx1"/>
                </a:solidFill>
                <a:effectLst/>
                <a:latin typeface="inherit"/>
              </a:rPr>
              <a:t> </a:t>
            </a:r>
            <a:r>
              <a:rPr kumimoji="0" lang="en-US" altLang="en-US" sz="1000" b="0" i="0" u="none" strike="noStrike" cap="none" normalizeH="0" baseline="0" dirty="0" err="1">
                <a:ln>
                  <a:noFill/>
                </a:ln>
                <a:solidFill>
                  <a:schemeClr val="tx1"/>
                </a:solidFill>
                <a:effectLst/>
                <a:latin typeface="inherit"/>
              </a:rPr>
              <a:t>RuntimeError</a:t>
            </a:r>
            <a:r>
              <a:rPr kumimoji="0" lang="en-US" altLang="en-US" sz="1000" b="0" i="0" u="none" strike="noStrike" cap="none" normalizeH="0" baseline="0" dirty="0">
                <a:ln>
                  <a:noFill/>
                </a:ln>
                <a:solidFill>
                  <a:schemeClr val="tx1"/>
                </a:solidFill>
                <a:effectLst/>
                <a:latin typeface="inherit"/>
              </a:rPr>
              <a:t>: </a:t>
            </a:r>
            <a:r>
              <a:rPr kumimoji="0" lang="en-US" altLang="en-US" sz="900" b="0" i="0" u="none" strike="noStrike" cap="none" normalizeH="0" baseline="0" dirty="0">
                <a:ln>
                  <a:noFill/>
                </a:ln>
                <a:solidFill>
                  <a:schemeClr val="tx1"/>
                </a:solidFill>
                <a:effectLst/>
                <a:latin typeface="inherit"/>
              </a:rPr>
              <a:t>#too many throws a </a:t>
            </a:r>
            <a:r>
              <a:rPr kumimoji="0" lang="en-US" altLang="en-US" sz="900" b="0" i="0" u="none" strike="noStrike" cap="none" normalizeH="0" baseline="0" dirty="0" err="1">
                <a:ln>
                  <a:noFill/>
                </a:ln>
                <a:solidFill>
                  <a:schemeClr val="tx1"/>
                </a:solidFill>
                <a:effectLst/>
                <a:latin typeface="inherit"/>
              </a:rPr>
              <a:t>RuntimeError</a:t>
            </a:r>
            <a:r>
              <a:rPr kumimoji="0" lang="en-US" altLang="en-US" sz="1000" b="0" i="0" u="none" strike="noStrike" cap="none" normalizeH="0" baseline="0" dirty="0">
                <a:ln>
                  <a:noFill/>
                </a:ln>
                <a:solidFill>
                  <a:schemeClr val="tx1"/>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kumimoji="0" lang="en-US" altLang="en-US" sz="900" b="0" i="0" u="none" strike="noStrike" cap="none" normalizeH="0" baseline="0" dirty="0">
                <a:ln>
                  <a:noFill/>
                </a:ln>
                <a:solidFill>
                  <a:schemeClr val="tx1"/>
                </a:solidFill>
                <a:effectLst/>
                <a:latin typeface="inherit"/>
              </a:rPr>
              <a:t>break</a:t>
            </a:r>
            <a:r>
              <a:rPr kumimoji="0" lang="en-US" altLang="en-US" sz="1000" b="0" i="0" u="none" strike="noStrike" cap="none" normalizeH="0" baseline="0" dirty="0">
                <a:ln>
                  <a:noFill/>
                </a:ln>
                <a:solidFill>
                  <a:schemeClr val="tx1"/>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kumimoji="0" lang="en-US" altLang="en-US" sz="900" b="0" i="0" u="none" strike="noStrike" cap="none" normalizeH="0" baseline="0" dirty="0">
                <a:ln>
                  <a:noFill/>
                </a:ln>
                <a:solidFill>
                  <a:schemeClr val="tx1"/>
                </a:solidFill>
                <a:effectLst/>
                <a:latin typeface="inherit"/>
              </a:rPr>
              <a:t>print</a:t>
            </a:r>
            <a:r>
              <a:rPr kumimoji="0" lang="en-US" altLang="en-US" sz="1000" b="0" i="0" u="none" strike="noStrike" cap="none" normalizeH="0" baseline="0" dirty="0">
                <a:ln>
                  <a:noFill/>
                </a:ln>
                <a:solidFill>
                  <a:schemeClr val="tx1"/>
                </a:solidFill>
                <a:effectLst/>
                <a:latin typeface="inherit"/>
              </a:rPr>
              <a:t>(</a:t>
            </a:r>
            <a:r>
              <a:rPr kumimoji="0" lang="en-US" altLang="en-US" sz="900" b="0" i="0" u="none" strike="noStrike" cap="none" normalizeH="0" baseline="0" dirty="0">
                <a:ln>
                  <a:noFill/>
                </a:ln>
                <a:solidFill>
                  <a:schemeClr val="tx1"/>
                </a:solidFill>
                <a:effectLst/>
                <a:latin typeface="inherit"/>
              </a:rPr>
              <a:t>"{} threads created.\</a:t>
            </a:r>
            <a:r>
              <a:rPr kumimoji="0" lang="en-US" altLang="en-US" sz="900" b="0" i="0" u="none" strike="noStrike" cap="none" normalizeH="0" baseline="0" dirty="0" err="1">
                <a:ln>
                  <a:noFill/>
                </a:ln>
                <a:solidFill>
                  <a:schemeClr val="tx1"/>
                </a:solidFill>
                <a:effectLst/>
                <a:latin typeface="inherit"/>
              </a:rPr>
              <a:t>n"</a:t>
            </a:r>
            <a:r>
              <a:rPr kumimoji="0" lang="en-US" altLang="en-US" sz="1000" b="0" i="0" u="none" strike="noStrike" cap="none" normalizeH="0" baseline="0" dirty="0" err="1">
                <a:ln>
                  <a:noFill/>
                </a:ln>
                <a:solidFill>
                  <a:schemeClr val="tx1"/>
                </a:solidFill>
                <a:effectLst/>
                <a:latin typeface="inherit"/>
              </a:rPr>
              <a:t>.</a:t>
            </a:r>
            <a:r>
              <a:rPr kumimoji="0" lang="en-US" altLang="en-US" sz="900" b="0" i="0" u="none" strike="noStrike" cap="none" normalizeH="0" baseline="0" dirty="0" err="1">
                <a:ln>
                  <a:noFill/>
                </a:ln>
                <a:solidFill>
                  <a:schemeClr val="tx1"/>
                </a:solidFill>
                <a:effectLst/>
                <a:latin typeface="inherit"/>
              </a:rPr>
              <a:t>format</a:t>
            </a:r>
            <a:r>
              <a:rPr kumimoji="0" lang="en-US" altLang="en-US" sz="1000" b="0" i="0" u="none" strike="noStrike" cap="none" normalizeH="0" baseline="0" dirty="0">
                <a:ln>
                  <a:noFill/>
                </a:ln>
                <a:solidFill>
                  <a:schemeClr val="tx1"/>
                </a:solidFill>
                <a:effectLst/>
                <a:latin typeface="inherit"/>
              </a:rPr>
              <a:t>(threads))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inherit"/>
              </a:rPr>
              <a:t> </a:t>
            </a:r>
            <a:r>
              <a:rPr kumimoji="0" lang="en-US" altLang="en-US" sz="900" b="0" i="0" u="none" strike="noStrike" cap="none" normalizeH="0" baseline="0" dirty="0">
                <a:ln>
                  <a:noFill/>
                </a:ln>
                <a:solidFill>
                  <a:schemeClr val="tx1"/>
                </a:solidFill>
                <a:effectLst/>
                <a:latin typeface="inherit"/>
              </a:rPr>
              <a:t>if</a:t>
            </a:r>
            <a:r>
              <a:rPr kumimoji="0" lang="en-US" altLang="en-US" sz="1000" b="0" i="0" u="none" strike="noStrike" cap="none" normalizeH="0" baseline="0" dirty="0">
                <a:ln>
                  <a:noFill/>
                </a:ln>
                <a:solidFill>
                  <a:schemeClr val="tx1"/>
                </a:solidFill>
                <a:effectLst/>
                <a:latin typeface="inherit"/>
              </a:rPr>
              <a:t> __name__ == </a:t>
            </a:r>
            <a:r>
              <a:rPr kumimoji="0" lang="en-US" altLang="en-US" sz="900" b="0" i="0" u="none" strike="noStrike" cap="none" normalizeH="0" baseline="0" dirty="0">
                <a:ln>
                  <a:noFill/>
                </a:ln>
                <a:solidFill>
                  <a:schemeClr val="tx1"/>
                </a:solidFill>
                <a:effectLst/>
                <a:latin typeface="inherit"/>
              </a:rPr>
              <a:t>"__main__"</a:t>
            </a:r>
            <a:r>
              <a:rPr kumimoji="0" lang="en-US" altLang="en-US" sz="1000" b="0" i="0" u="none" strike="noStrike" cap="none" normalizeH="0" baseline="0" dirty="0">
                <a:ln>
                  <a:noFill/>
                </a:ln>
                <a:solidFill>
                  <a:schemeClr val="tx1"/>
                </a:solidFill>
                <a:effectLst/>
                <a:latin typeface="inheri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inherit"/>
              </a:rPr>
              <a:t>     </a:t>
            </a:r>
            <a:r>
              <a:rPr kumimoji="0" lang="en-US" altLang="en-US" sz="1000" b="0" i="0" u="none" strike="noStrike" cap="none" normalizeH="0" baseline="0" dirty="0">
                <a:ln>
                  <a:noFill/>
                </a:ln>
                <a:solidFill>
                  <a:schemeClr val="tx1"/>
                </a:solidFill>
                <a:effectLst/>
                <a:latin typeface="inherit"/>
              </a:rPr>
              <a:t> main()</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49BEF6E7-3748-1A77-98E3-3C7C2419A527}"/>
              </a:ext>
            </a:extLst>
          </p:cNvPr>
          <p:cNvSpPr txBox="1"/>
          <p:nvPr/>
        </p:nvSpPr>
        <p:spPr>
          <a:xfrm>
            <a:off x="9748562" y="3429000"/>
            <a:ext cx="1352708" cy="2585323"/>
          </a:xfrm>
          <a:prstGeom prst="rect">
            <a:avLst/>
          </a:prstGeom>
          <a:noFill/>
        </p:spPr>
        <p:txBody>
          <a:bodyPr wrap="square" rtlCol="0">
            <a:spAutoFit/>
          </a:bodyPr>
          <a:lstStyle/>
          <a:p>
            <a:r>
              <a:rPr lang="en-US" dirty="0"/>
              <a:t>Will probably hit client limit on network connections before anything else…but don’t know.</a:t>
            </a:r>
          </a:p>
        </p:txBody>
      </p:sp>
      <p:sp>
        <p:nvSpPr>
          <p:cNvPr id="11" name="Rectangle 10">
            <a:extLst>
              <a:ext uri="{FF2B5EF4-FFF2-40B4-BE49-F238E27FC236}">
                <a16:creationId xmlns:a16="http://schemas.microsoft.com/office/drawing/2014/main" id="{AFF29DE7-5F7C-33D4-854C-2791D03396BE}"/>
              </a:ext>
            </a:extLst>
          </p:cNvPr>
          <p:cNvSpPr/>
          <p:nvPr/>
        </p:nvSpPr>
        <p:spPr>
          <a:xfrm>
            <a:off x="5803482" y="499824"/>
            <a:ext cx="6151417" cy="62156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9EFBECE-DD97-54FF-5F6C-B5FF1B7CAB21}"/>
              </a:ext>
            </a:extLst>
          </p:cNvPr>
          <p:cNvSpPr txBox="1"/>
          <p:nvPr/>
        </p:nvSpPr>
        <p:spPr>
          <a:xfrm>
            <a:off x="516081" y="748145"/>
            <a:ext cx="2000408" cy="369332"/>
          </a:xfrm>
          <a:prstGeom prst="rect">
            <a:avLst/>
          </a:prstGeom>
          <a:noFill/>
        </p:spPr>
        <p:txBody>
          <a:bodyPr wrap="square" rtlCol="0">
            <a:spAutoFit/>
          </a:bodyPr>
          <a:lstStyle/>
          <a:p>
            <a:r>
              <a:rPr lang="en-US" dirty="0"/>
              <a:t>Define user roles:</a:t>
            </a:r>
          </a:p>
        </p:txBody>
      </p:sp>
      <p:sp>
        <p:nvSpPr>
          <p:cNvPr id="13" name="TextBox 12">
            <a:extLst>
              <a:ext uri="{FF2B5EF4-FFF2-40B4-BE49-F238E27FC236}">
                <a16:creationId xmlns:a16="http://schemas.microsoft.com/office/drawing/2014/main" id="{A3DF4A68-BEFE-AA9E-106E-17CC67BFD542}"/>
              </a:ext>
            </a:extLst>
          </p:cNvPr>
          <p:cNvSpPr txBox="1"/>
          <p:nvPr/>
        </p:nvSpPr>
        <p:spPr>
          <a:xfrm>
            <a:off x="516081" y="1382286"/>
            <a:ext cx="2000408" cy="369332"/>
          </a:xfrm>
          <a:prstGeom prst="rect">
            <a:avLst/>
          </a:prstGeom>
          <a:noFill/>
        </p:spPr>
        <p:txBody>
          <a:bodyPr wrap="square" rtlCol="0">
            <a:spAutoFit/>
          </a:bodyPr>
          <a:lstStyle/>
          <a:p>
            <a:r>
              <a:rPr lang="en-US" dirty="0"/>
              <a:t>Create User:</a:t>
            </a:r>
          </a:p>
        </p:txBody>
      </p:sp>
      <p:sp>
        <p:nvSpPr>
          <p:cNvPr id="14" name="TextBox 13">
            <a:extLst>
              <a:ext uri="{FF2B5EF4-FFF2-40B4-BE49-F238E27FC236}">
                <a16:creationId xmlns:a16="http://schemas.microsoft.com/office/drawing/2014/main" id="{58838415-5252-A933-7AD9-E77BF96A7A96}"/>
              </a:ext>
            </a:extLst>
          </p:cNvPr>
          <p:cNvSpPr txBox="1"/>
          <p:nvPr/>
        </p:nvSpPr>
        <p:spPr>
          <a:xfrm>
            <a:off x="456884" y="2753990"/>
            <a:ext cx="3026904" cy="369332"/>
          </a:xfrm>
          <a:prstGeom prst="rect">
            <a:avLst/>
          </a:prstGeom>
          <a:noFill/>
        </p:spPr>
        <p:txBody>
          <a:bodyPr wrap="square" rtlCol="0">
            <a:spAutoFit/>
          </a:bodyPr>
          <a:lstStyle/>
          <a:p>
            <a:r>
              <a:rPr lang="en-US" dirty="0"/>
              <a:t>Create view tied to roles:</a:t>
            </a:r>
          </a:p>
        </p:txBody>
      </p:sp>
    </p:spTree>
    <p:extLst>
      <p:ext uri="{BB962C8B-B14F-4D97-AF65-F5344CB8AC3E}">
        <p14:creationId xmlns:p14="http://schemas.microsoft.com/office/powerpoint/2010/main" val="1429030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Freeform: Shape 239"/>
          <p:cNvSpPr/>
          <p:nvPr/>
        </p:nvSpPr>
        <p:spPr>
          <a:xfrm>
            <a:off x="2147932" y="2162090"/>
            <a:ext cx="2675880" cy="857520"/>
          </a:xfrm>
          <a:custGeom>
            <a:avLst/>
            <a:gdLst/>
            <a:ahLst/>
            <a:cxnLst/>
            <a:rect l="l" t="t" r="r" b="b"/>
            <a:pathLst>
              <a:path w="7436" h="2385">
                <a:moveTo>
                  <a:pt x="0" y="2385"/>
                </a:moveTo>
                <a:lnTo>
                  <a:pt x="7436" y="2385"/>
                </a:lnTo>
                <a:lnTo>
                  <a:pt x="7436" y="0"/>
                </a:lnTo>
                <a:lnTo>
                  <a:pt x="0" y="0"/>
                </a:lnTo>
                <a:lnTo>
                  <a:pt x="0" y="2385"/>
                </a:lnTo>
                <a:close/>
              </a:path>
            </a:pathLst>
          </a:custGeom>
          <a:solidFill>
            <a:srgbClr val="FFFFFF"/>
          </a:solidFill>
          <a:ln w="0">
            <a:noFill/>
          </a:ln>
        </p:spPr>
        <p:style>
          <a:lnRef idx="0">
            <a:scrgbClr r="0" g="0" b="0"/>
          </a:lnRef>
          <a:fillRef idx="0">
            <a:scrgbClr r="0" g="0" b="0"/>
          </a:fillRef>
          <a:effectRef idx="0">
            <a:scrgbClr r="0" g="0" b="0"/>
          </a:effectRef>
          <a:fontRef idx="minor"/>
        </p:style>
        <p:txBody>
          <a:bodyPr/>
          <a:lstStyle/>
          <a:p>
            <a:endParaRPr lang="en-US"/>
          </a:p>
        </p:txBody>
      </p:sp>
      <p:pic>
        <p:nvPicPr>
          <p:cNvPr id="342" name="Picture 240"/>
          <p:cNvPicPr/>
          <p:nvPr/>
        </p:nvPicPr>
        <p:blipFill>
          <a:blip r:embed="rId3"/>
          <a:stretch/>
        </p:blipFill>
        <p:spPr>
          <a:xfrm>
            <a:off x="2148292" y="2161730"/>
            <a:ext cx="2675520" cy="857520"/>
          </a:xfrm>
          <a:prstGeom prst="rect">
            <a:avLst/>
          </a:prstGeom>
          <a:ln w="0">
            <a:noFill/>
          </a:ln>
        </p:spPr>
      </p:pic>
      <p:pic>
        <p:nvPicPr>
          <p:cNvPr id="343" name="Picture 241"/>
          <p:cNvPicPr/>
          <p:nvPr/>
        </p:nvPicPr>
        <p:blipFill>
          <a:blip r:embed="rId4"/>
          <a:stretch/>
        </p:blipFill>
        <p:spPr>
          <a:xfrm>
            <a:off x="2143252" y="2157050"/>
            <a:ext cx="2682360" cy="865080"/>
          </a:xfrm>
          <a:prstGeom prst="rect">
            <a:avLst/>
          </a:prstGeom>
          <a:ln w="0">
            <a:noFill/>
          </a:ln>
        </p:spPr>
      </p:pic>
      <p:sp>
        <p:nvSpPr>
          <p:cNvPr id="344" name="Freeform: Shape 242"/>
          <p:cNvSpPr/>
          <p:nvPr/>
        </p:nvSpPr>
        <p:spPr>
          <a:xfrm>
            <a:off x="2141812" y="2155250"/>
            <a:ext cx="2688120" cy="871200"/>
          </a:xfrm>
          <a:custGeom>
            <a:avLst/>
            <a:gdLst/>
            <a:ahLst/>
            <a:cxnLst/>
            <a:rect l="l" t="t" r="r" b="b"/>
            <a:pathLst>
              <a:path w="7470" h="2423">
                <a:moveTo>
                  <a:pt x="0" y="2423"/>
                </a:moveTo>
                <a:lnTo>
                  <a:pt x="7470" y="2423"/>
                </a:lnTo>
                <a:lnTo>
                  <a:pt x="7470" y="0"/>
                </a:lnTo>
                <a:lnTo>
                  <a:pt x="0" y="0"/>
                </a:lnTo>
                <a:lnTo>
                  <a:pt x="0" y="2423"/>
                </a:lnTo>
                <a:close/>
              </a:path>
            </a:pathLst>
          </a:custGeom>
          <a:noFill/>
          <a:ln w="25200">
            <a:solidFill>
              <a:srgbClr val="0070C0"/>
            </a:solidFill>
            <a:round/>
          </a:ln>
        </p:spPr>
        <p:style>
          <a:lnRef idx="0">
            <a:scrgbClr r="0" g="0" b="0"/>
          </a:lnRef>
          <a:fillRef idx="0">
            <a:scrgbClr r="0" g="0" b="0"/>
          </a:fillRef>
          <a:effectRef idx="0">
            <a:scrgbClr r="0" g="0" b="0"/>
          </a:effectRef>
          <a:fontRef idx="minor"/>
        </p:style>
        <p:txBody>
          <a:bodyPr/>
          <a:lstStyle/>
          <a:p>
            <a:endParaRPr lang="en-US"/>
          </a:p>
        </p:txBody>
      </p:sp>
      <p:pic>
        <p:nvPicPr>
          <p:cNvPr id="345" name="Picture 243"/>
          <p:cNvPicPr/>
          <p:nvPr/>
        </p:nvPicPr>
        <p:blipFill>
          <a:blip r:embed="rId5"/>
          <a:stretch/>
        </p:blipFill>
        <p:spPr>
          <a:xfrm rot="20634000">
            <a:off x="2811052" y="3783170"/>
            <a:ext cx="3227400" cy="1258920"/>
          </a:xfrm>
          <a:prstGeom prst="rect">
            <a:avLst/>
          </a:prstGeom>
          <a:ln w="0">
            <a:noFill/>
          </a:ln>
        </p:spPr>
      </p:pic>
      <p:pic>
        <p:nvPicPr>
          <p:cNvPr id="346" name="Picture 244"/>
          <p:cNvPicPr/>
          <p:nvPr/>
        </p:nvPicPr>
        <p:blipFill>
          <a:blip r:embed="rId6"/>
          <a:stretch/>
        </p:blipFill>
        <p:spPr>
          <a:xfrm>
            <a:off x="2695852" y="3356210"/>
            <a:ext cx="3435120" cy="2118600"/>
          </a:xfrm>
          <a:prstGeom prst="rect">
            <a:avLst/>
          </a:prstGeom>
          <a:ln w="0">
            <a:noFill/>
          </a:ln>
        </p:spPr>
      </p:pic>
      <p:pic>
        <p:nvPicPr>
          <p:cNvPr id="347" name="Picture 245"/>
          <p:cNvPicPr/>
          <p:nvPr/>
        </p:nvPicPr>
        <p:blipFill>
          <a:blip r:embed="rId7"/>
          <a:stretch/>
        </p:blipFill>
        <p:spPr>
          <a:xfrm>
            <a:off x="4586572" y="1949690"/>
            <a:ext cx="2522880" cy="2076480"/>
          </a:xfrm>
          <a:prstGeom prst="rect">
            <a:avLst/>
          </a:prstGeom>
          <a:ln w="0">
            <a:noFill/>
          </a:ln>
        </p:spPr>
      </p:pic>
      <p:pic>
        <p:nvPicPr>
          <p:cNvPr id="348" name="Picture 246"/>
          <p:cNvPicPr/>
          <p:nvPr/>
        </p:nvPicPr>
        <p:blipFill>
          <a:blip r:embed="rId8"/>
          <a:stretch/>
        </p:blipFill>
        <p:spPr>
          <a:xfrm>
            <a:off x="4581892" y="1944650"/>
            <a:ext cx="2530080" cy="2084040"/>
          </a:xfrm>
          <a:prstGeom prst="rect">
            <a:avLst/>
          </a:prstGeom>
          <a:ln w="0">
            <a:noFill/>
          </a:ln>
        </p:spPr>
      </p:pic>
      <p:sp>
        <p:nvSpPr>
          <p:cNvPr id="349" name="Freeform: Shape 247"/>
          <p:cNvSpPr/>
          <p:nvPr/>
        </p:nvSpPr>
        <p:spPr>
          <a:xfrm>
            <a:off x="4580452" y="1942850"/>
            <a:ext cx="2535840" cy="2090160"/>
          </a:xfrm>
          <a:custGeom>
            <a:avLst/>
            <a:gdLst/>
            <a:ahLst/>
            <a:cxnLst/>
            <a:rect l="l" t="t" r="r" b="b"/>
            <a:pathLst>
              <a:path w="7047" h="5809">
                <a:moveTo>
                  <a:pt x="0" y="5809"/>
                </a:moveTo>
                <a:lnTo>
                  <a:pt x="7047" y="5809"/>
                </a:lnTo>
                <a:lnTo>
                  <a:pt x="7047" y="0"/>
                </a:lnTo>
                <a:lnTo>
                  <a:pt x="0" y="0"/>
                </a:lnTo>
                <a:lnTo>
                  <a:pt x="0" y="5809"/>
                </a:lnTo>
                <a:close/>
              </a:path>
            </a:pathLst>
          </a:custGeom>
          <a:noFill/>
          <a:ln w="25200">
            <a:solidFill>
              <a:srgbClr val="002060"/>
            </a:solidFill>
            <a:round/>
          </a:ln>
        </p:spPr>
        <p:style>
          <a:lnRef idx="0">
            <a:scrgbClr r="0" g="0" b="0"/>
          </a:lnRef>
          <a:fillRef idx="0">
            <a:scrgbClr r="0" g="0" b="0"/>
          </a:fillRef>
          <a:effectRef idx="0">
            <a:scrgbClr r="0" g="0" b="0"/>
          </a:effectRef>
          <a:fontRef idx="minor"/>
        </p:style>
        <p:txBody>
          <a:bodyPr/>
          <a:lstStyle/>
          <a:p>
            <a:endParaRPr lang="en-US"/>
          </a:p>
        </p:txBody>
      </p:sp>
      <p:pic>
        <p:nvPicPr>
          <p:cNvPr id="350" name="Picture 248"/>
          <p:cNvPicPr/>
          <p:nvPr/>
        </p:nvPicPr>
        <p:blipFill>
          <a:blip r:embed="rId9"/>
          <a:stretch/>
        </p:blipFill>
        <p:spPr>
          <a:xfrm>
            <a:off x="1948132" y="3129050"/>
            <a:ext cx="3366000" cy="1287000"/>
          </a:xfrm>
          <a:prstGeom prst="rect">
            <a:avLst/>
          </a:prstGeom>
          <a:ln w="0">
            <a:noFill/>
          </a:ln>
        </p:spPr>
      </p:pic>
      <p:pic>
        <p:nvPicPr>
          <p:cNvPr id="351" name="Picture 249"/>
          <p:cNvPicPr/>
          <p:nvPr/>
        </p:nvPicPr>
        <p:blipFill>
          <a:blip r:embed="rId10"/>
          <a:stretch/>
        </p:blipFill>
        <p:spPr>
          <a:xfrm>
            <a:off x="1943452" y="3124010"/>
            <a:ext cx="3373200" cy="1294200"/>
          </a:xfrm>
          <a:prstGeom prst="rect">
            <a:avLst/>
          </a:prstGeom>
          <a:ln w="0">
            <a:noFill/>
          </a:ln>
        </p:spPr>
      </p:pic>
      <p:pic>
        <p:nvPicPr>
          <p:cNvPr id="352" name="Picture 250"/>
          <p:cNvPicPr/>
          <p:nvPr/>
        </p:nvPicPr>
        <p:blipFill>
          <a:blip r:embed="rId11"/>
          <a:stretch/>
        </p:blipFill>
        <p:spPr>
          <a:xfrm rot="201600">
            <a:off x="6013252" y="4025810"/>
            <a:ext cx="4368600" cy="1000080"/>
          </a:xfrm>
          <a:prstGeom prst="rect">
            <a:avLst/>
          </a:prstGeom>
          <a:ln w="0">
            <a:noFill/>
          </a:ln>
        </p:spPr>
      </p:pic>
      <p:pic>
        <p:nvPicPr>
          <p:cNvPr id="353" name="Picture 251"/>
          <p:cNvPicPr/>
          <p:nvPr/>
        </p:nvPicPr>
        <p:blipFill>
          <a:blip r:embed="rId12"/>
          <a:stretch/>
        </p:blipFill>
        <p:spPr>
          <a:xfrm>
            <a:off x="5986612" y="3894050"/>
            <a:ext cx="4425480" cy="1259640"/>
          </a:xfrm>
          <a:prstGeom prst="rect">
            <a:avLst/>
          </a:prstGeom>
          <a:ln w="0">
            <a:noFill/>
          </a:ln>
        </p:spPr>
      </p:pic>
      <p:sp>
        <p:nvSpPr>
          <p:cNvPr id="354" name="Freeform: Shape 252"/>
          <p:cNvSpPr/>
          <p:nvPr/>
        </p:nvSpPr>
        <p:spPr>
          <a:xfrm>
            <a:off x="5989492" y="3896210"/>
            <a:ext cx="4421160" cy="1260000"/>
          </a:xfrm>
          <a:custGeom>
            <a:avLst/>
            <a:gdLst/>
            <a:ahLst/>
            <a:cxnLst/>
            <a:rect l="l" t="t" r="r" b="b"/>
            <a:pathLst>
              <a:path w="12284" h="3503">
                <a:moveTo>
                  <a:pt x="152" y="0"/>
                </a:moveTo>
                <a:lnTo>
                  <a:pt x="12284" y="711"/>
                </a:lnTo>
                <a:lnTo>
                  <a:pt x="12131" y="3503"/>
                </a:lnTo>
                <a:lnTo>
                  <a:pt x="0" y="2791"/>
                </a:lnTo>
                <a:lnTo>
                  <a:pt x="152" y="0"/>
                </a:lnTo>
                <a:close/>
              </a:path>
            </a:pathLst>
          </a:custGeom>
          <a:noFill/>
          <a:ln w="9360">
            <a:solidFill>
              <a:srgbClr val="7F7F7F"/>
            </a:solidFill>
            <a:round/>
          </a:ln>
        </p:spPr>
        <p:style>
          <a:lnRef idx="0">
            <a:scrgbClr r="0" g="0" b="0"/>
          </a:lnRef>
          <a:fillRef idx="0">
            <a:scrgbClr r="0" g="0" b="0"/>
          </a:fillRef>
          <a:effectRef idx="0">
            <a:scrgbClr r="0" g="0" b="0"/>
          </a:effectRef>
          <a:fontRef idx="minor"/>
        </p:style>
        <p:txBody>
          <a:bodyPr/>
          <a:lstStyle/>
          <a:p>
            <a:endParaRPr lang="en-US"/>
          </a:p>
        </p:txBody>
      </p:sp>
      <p:pic>
        <p:nvPicPr>
          <p:cNvPr id="355" name="Picture 253"/>
          <p:cNvPicPr/>
          <p:nvPr/>
        </p:nvPicPr>
        <p:blipFill>
          <a:blip r:embed="rId13"/>
          <a:stretch/>
        </p:blipFill>
        <p:spPr>
          <a:xfrm>
            <a:off x="6929812" y="2956610"/>
            <a:ext cx="3623040" cy="1153440"/>
          </a:xfrm>
          <a:prstGeom prst="rect">
            <a:avLst/>
          </a:prstGeom>
          <a:ln w="0">
            <a:noFill/>
          </a:ln>
        </p:spPr>
      </p:pic>
      <p:pic>
        <p:nvPicPr>
          <p:cNvPr id="356" name="Picture 254"/>
          <p:cNvPicPr/>
          <p:nvPr/>
        </p:nvPicPr>
        <p:blipFill>
          <a:blip r:embed="rId14"/>
          <a:stretch/>
        </p:blipFill>
        <p:spPr>
          <a:xfrm>
            <a:off x="6924772" y="2951570"/>
            <a:ext cx="3630240" cy="1161000"/>
          </a:xfrm>
          <a:prstGeom prst="rect">
            <a:avLst/>
          </a:prstGeom>
          <a:ln w="0">
            <a:noFill/>
          </a:ln>
        </p:spPr>
      </p:pic>
      <p:sp>
        <p:nvSpPr>
          <p:cNvPr id="357" name="Freeform: Shape 255"/>
          <p:cNvSpPr/>
          <p:nvPr/>
        </p:nvSpPr>
        <p:spPr>
          <a:xfrm>
            <a:off x="6923332" y="2949770"/>
            <a:ext cx="3636000" cy="1167120"/>
          </a:xfrm>
          <a:custGeom>
            <a:avLst/>
            <a:gdLst/>
            <a:ahLst/>
            <a:cxnLst/>
            <a:rect l="l" t="t" r="r" b="b"/>
            <a:pathLst>
              <a:path w="10103" h="3245">
                <a:moveTo>
                  <a:pt x="0" y="3245"/>
                </a:moveTo>
                <a:lnTo>
                  <a:pt x="10103" y="3245"/>
                </a:lnTo>
                <a:lnTo>
                  <a:pt x="10103" y="0"/>
                </a:lnTo>
                <a:lnTo>
                  <a:pt x="0" y="0"/>
                </a:lnTo>
                <a:lnTo>
                  <a:pt x="0" y="3245"/>
                </a:lnTo>
                <a:close/>
              </a:path>
            </a:pathLst>
          </a:custGeom>
          <a:noFill/>
          <a:ln w="25200">
            <a:solidFill>
              <a:srgbClr val="7F7F7F"/>
            </a:solidFill>
            <a:round/>
          </a:ln>
        </p:spPr>
        <p:style>
          <a:lnRef idx="0">
            <a:scrgbClr r="0" g="0" b="0"/>
          </a:lnRef>
          <a:fillRef idx="0">
            <a:scrgbClr r="0" g="0" b="0"/>
          </a:fillRef>
          <a:effectRef idx="0">
            <a:scrgbClr r="0" g="0" b="0"/>
          </a:effectRef>
          <a:fontRef idx="minor"/>
        </p:style>
        <p:txBody>
          <a:bodyPr/>
          <a:lstStyle/>
          <a:p>
            <a:endParaRPr lang="en-US"/>
          </a:p>
        </p:txBody>
      </p:sp>
      <p:pic>
        <p:nvPicPr>
          <p:cNvPr id="358" name="Picture 256"/>
          <p:cNvPicPr/>
          <p:nvPr/>
        </p:nvPicPr>
        <p:blipFill>
          <a:blip r:embed="rId15"/>
          <a:stretch/>
        </p:blipFill>
        <p:spPr>
          <a:xfrm>
            <a:off x="6529492" y="5172410"/>
            <a:ext cx="4204080" cy="522000"/>
          </a:xfrm>
          <a:prstGeom prst="rect">
            <a:avLst/>
          </a:prstGeom>
          <a:ln w="0">
            <a:noFill/>
          </a:ln>
        </p:spPr>
      </p:pic>
      <p:pic>
        <p:nvPicPr>
          <p:cNvPr id="359" name="Picture 257"/>
          <p:cNvPicPr/>
          <p:nvPr/>
        </p:nvPicPr>
        <p:blipFill>
          <a:blip r:embed="rId16"/>
          <a:stretch/>
        </p:blipFill>
        <p:spPr>
          <a:xfrm>
            <a:off x="6524812" y="5167730"/>
            <a:ext cx="4211280" cy="529200"/>
          </a:xfrm>
          <a:prstGeom prst="rect">
            <a:avLst/>
          </a:prstGeom>
          <a:ln w="0">
            <a:noFill/>
          </a:ln>
        </p:spPr>
      </p:pic>
      <p:sp>
        <p:nvSpPr>
          <p:cNvPr id="360" name="Freeform: Shape 258"/>
          <p:cNvSpPr/>
          <p:nvPr/>
        </p:nvSpPr>
        <p:spPr>
          <a:xfrm>
            <a:off x="6527332" y="5169890"/>
            <a:ext cx="4209120" cy="527040"/>
          </a:xfrm>
          <a:custGeom>
            <a:avLst/>
            <a:gdLst/>
            <a:ahLst/>
            <a:cxnLst/>
            <a:rect l="l" t="t" r="r" b="b"/>
            <a:pathLst>
              <a:path w="11695" h="1467">
                <a:moveTo>
                  <a:pt x="0" y="1467"/>
                </a:moveTo>
                <a:lnTo>
                  <a:pt x="11695" y="1467"/>
                </a:lnTo>
                <a:lnTo>
                  <a:pt x="11695" y="0"/>
                </a:lnTo>
                <a:lnTo>
                  <a:pt x="0" y="0"/>
                </a:lnTo>
                <a:lnTo>
                  <a:pt x="0" y="1467"/>
                </a:lnTo>
                <a:close/>
              </a:path>
            </a:pathLst>
          </a:custGeom>
          <a:noFill/>
          <a:ln w="9360">
            <a:solidFill>
              <a:srgbClr val="333739"/>
            </a:solidFill>
            <a:round/>
          </a:ln>
        </p:spPr>
        <p:style>
          <a:lnRef idx="0">
            <a:scrgbClr r="0" g="0" b="0"/>
          </a:lnRef>
          <a:fillRef idx="0">
            <a:scrgbClr r="0" g="0" b="0"/>
          </a:fillRef>
          <a:effectRef idx="0">
            <a:scrgbClr r="0" g="0" b="0"/>
          </a:effectRef>
          <a:fontRef idx="minor"/>
        </p:style>
        <p:txBody>
          <a:bodyPr/>
          <a:lstStyle/>
          <a:p>
            <a:endParaRPr lang="en-US"/>
          </a:p>
        </p:txBody>
      </p:sp>
      <p:pic>
        <p:nvPicPr>
          <p:cNvPr id="361" name="Picture 259"/>
          <p:cNvPicPr/>
          <p:nvPr/>
        </p:nvPicPr>
        <p:blipFill>
          <a:blip r:embed="rId17"/>
          <a:stretch/>
        </p:blipFill>
        <p:spPr>
          <a:xfrm>
            <a:off x="7182172" y="2082890"/>
            <a:ext cx="3127680" cy="798120"/>
          </a:xfrm>
          <a:prstGeom prst="rect">
            <a:avLst/>
          </a:prstGeom>
          <a:ln w="0">
            <a:noFill/>
          </a:ln>
        </p:spPr>
      </p:pic>
      <p:pic>
        <p:nvPicPr>
          <p:cNvPr id="362" name="Picture 260"/>
          <p:cNvPicPr/>
          <p:nvPr/>
        </p:nvPicPr>
        <p:blipFill>
          <a:blip r:embed="rId18"/>
          <a:stretch/>
        </p:blipFill>
        <p:spPr>
          <a:xfrm>
            <a:off x="7177492" y="2078210"/>
            <a:ext cx="3134880" cy="805680"/>
          </a:xfrm>
          <a:prstGeom prst="rect">
            <a:avLst/>
          </a:prstGeom>
          <a:ln w="0">
            <a:noFill/>
          </a:ln>
        </p:spPr>
      </p:pic>
      <p:sp>
        <p:nvSpPr>
          <p:cNvPr id="363" name="Freeform: Shape 261"/>
          <p:cNvSpPr/>
          <p:nvPr/>
        </p:nvSpPr>
        <p:spPr>
          <a:xfrm>
            <a:off x="7172812" y="2072810"/>
            <a:ext cx="3147120" cy="818640"/>
          </a:xfrm>
          <a:custGeom>
            <a:avLst/>
            <a:gdLst/>
            <a:ahLst/>
            <a:cxnLst/>
            <a:rect l="l" t="t" r="r" b="b"/>
            <a:pathLst>
              <a:path w="8745" h="2277">
                <a:moveTo>
                  <a:pt x="0" y="2277"/>
                </a:moveTo>
                <a:lnTo>
                  <a:pt x="8745" y="2277"/>
                </a:lnTo>
                <a:lnTo>
                  <a:pt x="8745" y="0"/>
                </a:lnTo>
                <a:lnTo>
                  <a:pt x="0" y="0"/>
                </a:lnTo>
                <a:lnTo>
                  <a:pt x="0" y="2277"/>
                </a:lnTo>
                <a:close/>
              </a:path>
            </a:pathLst>
          </a:custGeom>
          <a:noFill/>
          <a:ln w="37800">
            <a:solidFill>
              <a:srgbClr val="7F7F7F"/>
            </a:solidFill>
            <a:round/>
          </a:ln>
        </p:spPr>
        <p:style>
          <a:lnRef idx="0">
            <a:scrgbClr r="0" g="0" b="0"/>
          </a:lnRef>
          <a:fillRef idx="0">
            <a:scrgbClr r="0" g="0" b="0"/>
          </a:fillRef>
          <a:effectRef idx="0">
            <a:scrgbClr r="0" g="0" b="0"/>
          </a:effectRef>
          <a:fontRef idx="minor"/>
        </p:style>
        <p:txBody>
          <a:bodyPr/>
          <a:lstStyle/>
          <a:p>
            <a:endParaRPr lang="en-US"/>
          </a:p>
        </p:txBody>
      </p:sp>
      <p:pic>
        <p:nvPicPr>
          <p:cNvPr id="364" name="Picture 262"/>
          <p:cNvPicPr/>
          <p:nvPr/>
        </p:nvPicPr>
        <p:blipFill>
          <a:blip r:embed="rId19"/>
          <a:stretch/>
        </p:blipFill>
        <p:spPr>
          <a:xfrm>
            <a:off x="1924372" y="5078810"/>
            <a:ext cx="4461120" cy="729360"/>
          </a:xfrm>
          <a:prstGeom prst="rect">
            <a:avLst/>
          </a:prstGeom>
          <a:ln w="0">
            <a:noFill/>
          </a:ln>
        </p:spPr>
      </p:pic>
      <p:pic>
        <p:nvPicPr>
          <p:cNvPr id="365" name="Picture 263"/>
          <p:cNvPicPr/>
          <p:nvPr/>
        </p:nvPicPr>
        <p:blipFill>
          <a:blip r:embed="rId20"/>
          <a:stretch/>
        </p:blipFill>
        <p:spPr>
          <a:xfrm>
            <a:off x="1919692" y="5073770"/>
            <a:ext cx="4468320" cy="736560"/>
          </a:xfrm>
          <a:prstGeom prst="rect">
            <a:avLst/>
          </a:prstGeom>
          <a:ln w="0">
            <a:noFill/>
          </a:ln>
        </p:spPr>
      </p:pic>
      <p:sp>
        <p:nvSpPr>
          <p:cNvPr id="366" name="Freeform: Shape 264"/>
          <p:cNvSpPr/>
          <p:nvPr/>
        </p:nvSpPr>
        <p:spPr>
          <a:xfrm>
            <a:off x="1917892" y="5071970"/>
            <a:ext cx="4474440" cy="742680"/>
          </a:xfrm>
          <a:custGeom>
            <a:avLst/>
            <a:gdLst/>
            <a:ahLst/>
            <a:cxnLst/>
            <a:rect l="l" t="t" r="r" b="b"/>
            <a:pathLst>
              <a:path w="12432" h="2066">
                <a:moveTo>
                  <a:pt x="0" y="2066"/>
                </a:moveTo>
                <a:lnTo>
                  <a:pt x="12432" y="2066"/>
                </a:lnTo>
                <a:lnTo>
                  <a:pt x="12432" y="0"/>
                </a:lnTo>
                <a:lnTo>
                  <a:pt x="0" y="0"/>
                </a:lnTo>
                <a:lnTo>
                  <a:pt x="0" y="2066"/>
                </a:lnTo>
                <a:close/>
              </a:path>
            </a:pathLst>
          </a:custGeom>
          <a:noFill/>
          <a:ln w="25200">
            <a:solidFill>
              <a:srgbClr val="7F7F7F"/>
            </a:solidFill>
            <a:round/>
          </a:ln>
        </p:spPr>
        <p:style>
          <a:lnRef idx="0">
            <a:scrgbClr r="0" g="0" b="0"/>
          </a:lnRef>
          <a:fillRef idx="0">
            <a:scrgbClr r="0" g="0" b="0"/>
          </a:fillRef>
          <a:effectRef idx="0">
            <a:scrgbClr r="0" g="0" b="0"/>
          </a:effectRef>
          <a:fontRef idx="minor"/>
        </p:style>
        <p:txBody>
          <a:bodyPr/>
          <a:lstStyle/>
          <a:p>
            <a:endParaRPr lang="en-US"/>
          </a:p>
        </p:txBody>
      </p:sp>
      <p:pic>
        <p:nvPicPr>
          <p:cNvPr id="367" name="Picture 265"/>
          <p:cNvPicPr/>
          <p:nvPr/>
        </p:nvPicPr>
        <p:blipFill>
          <a:blip r:embed="rId21"/>
          <a:stretch/>
        </p:blipFill>
        <p:spPr>
          <a:xfrm>
            <a:off x="3548332" y="3440090"/>
            <a:ext cx="3975480" cy="541440"/>
          </a:xfrm>
          <a:prstGeom prst="rect">
            <a:avLst/>
          </a:prstGeom>
          <a:ln w="0">
            <a:noFill/>
          </a:ln>
        </p:spPr>
      </p:pic>
      <p:pic>
        <p:nvPicPr>
          <p:cNvPr id="368" name="Picture 266"/>
          <p:cNvPicPr/>
          <p:nvPr/>
        </p:nvPicPr>
        <p:blipFill>
          <a:blip r:embed="rId22"/>
          <a:stretch/>
        </p:blipFill>
        <p:spPr>
          <a:xfrm>
            <a:off x="3543652" y="3435410"/>
            <a:ext cx="3982680" cy="549000"/>
          </a:xfrm>
          <a:prstGeom prst="rect">
            <a:avLst/>
          </a:prstGeom>
          <a:ln w="0">
            <a:noFill/>
          </a:ln>
        </p:spPr>
      </p:pic>
      <p:sp>
        <p:nvSpPr>
          <p:cNvPr id="369" name="Freeform: Shape 267"/>
          <p:cNvSpPr/>
          <p:nvPr/>
        </p:nvSpPr>
        <p:spPr>
          <a:xfrm>
            <a:off x="3542212" y="3433610"/>
            <a:ext cx="3988440" cy="555120"/>
          </a:xfrm>
          <a:custGeom>
            <a:avLst/>
            <a:gdLst/>
            <a:ahLst/>
            <a:cxnLst/>
            <a:rect l="l" t="t" r="r" b="b"/>
            <a:pathLst>
              <a:path w="11082" h="1545">
                <a:moveTo>
                  <a:pt x="0" y="1545"/>
                </a:moveTo>
                <a:lnTo>
                  <a:pt x="11082" y="1545"/>
                </a:lnTo>
                <a:lnTo>
                  <a:pt x="11082" y="0"/>
                </a:lnTo>
                <a:lnTo>
                  <a:pt x="0" y="0"/>
                </a:lnTo>
                <a:lnTo>
                  <a:pt x="0" y="1545"/>
                </a:lnTo>
                <a:close/>
              </a:path>
            </a:pathLst>
          </a:custGeom>
          <a:noFill/>
          <a:ln w="25200">
            <a:solidFill>
              <a:srgbClr val="002060"/>
            </a:solidFill>
            <a:round/>
          </a:ln>
        </p:spPr>
        <p:style>
          <a:lnRef idx="0">
            <a:scrgbClr r="0" g="0" b="0"/>
          </a:lnRef>
          <a:fillRef idx="0">
            <a:scrgbClr r="0" g="0" b="0"/>
          </a:fillRef>
          <a:effectRef idx="0">
            <a:scrgbClr r="0" g="0" b="0"/>
          </a:effectRef>
          <a:fontRef idx="minor"/>
        </p:style>
        <p:txBody>
          <a:bodyPr/>
          <a:lstStyle/>
          <a:p>
            <a:endParaRPr lang="en-US"/>
          </a:p>
        </p:txBody>
      </p:sp>
      <p:sp>
        <p:nvSpPr>
          <p:cNvPr id="371" name="TextBox 33"/>
          <p:cNvSpPr/>
          <p:nvPr/>
        </p:nvSpPr>
        <p:spPr>
          <a:xfrm>
            <a:off x="304919" y="1524954"/>
            <a:ext cx="59533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Calibri"/>
              </a:rPr>
              <a:t>The protocols that run our networks are no better.</a:t>
            </a:r>
            <a:endParaRPr lang="en-US" sz="1800" b="0" strike="noStrike" spc="-1" dirty="0">
              <a:latin typeface="Arial"/>
            </a:endParaRPr>
          </a:p>
        </p:txBody>
      </p:sp>
      <p:sp>
        <p:nvSpPr>
          <p:cNvPr id="2" name="TextBox 1">
            <a:extLst>
              <a:ext uri="{FF2B5EF4-FFF2-40B4-BE49-F238E27FC236}">
                <a16:creationId xmlns:a16="http://schemas.microsoft.com/office/drawing/2014/main" id="{AB747CCC-EF45-F875-38EF-AC7869A0422E}"/>
              </a:ext>
            </a:extLst>
          </p:cNvPr>
          <p:cNvSpPr txBox="1"/>
          <p:nvPr/>
        </p:nvSpPr>
        <p:spPr>
          <a:xfrm>
            <a:off x="419836" y="5948745"/>
            <a:ext cx="11676807" cy="584775"/>
          </a:xfrm>
          <a:prstGeom prst="rect">
            <a:avLst/>
          </a:prstGeom>
          <a:noFill/>
        </p:spPr>
        <p:txBody>
          <a:bodyPr wrap="square" rtlCol="0">
            <a:spAutoFit/>
          </a:bodyPr>
          <a:lstStyle/>
          <a:p>
            <a:r>
              <a:rPr lang="en-US" sz="3200" dirty="0">
                <a:solidFill>
                  <a:srgbClr val="FF0000"/>
                </a:solidFill>
              </a:rPr>
              <a:t>But we have security solutions here…so what is the problem?</a:t>
            </a:r>
          </a:p>
        </p:txBody>
      </p:sp>
      <p:sp>
        <p:nvSpPr>
          <p:cNvPr id="3" name="PlaceHolder 1">
            <a:extLst>
              <a:ext uri="{FF2B5EF4-FFF2-40B4-BE49-F238E27FC236}">
                <a16:creationId xmlns:a16="http://schemas.microsoft.com/office/drawing/2014/main" id="{295211A5-D526-8572-5BF7-71E2EE146E31}"/>
              </a:ext>
            </a:extLst>
          </p:cNvPr>
          <p:cNvSpPr txBox="1">
            <a:spLocks/>
          </p:cNvSpPr>
          <p:nvPr/>
        </p:nvSpPr>
        <p:spPr>
          <a:xfrm>
            <a:off x="0" y="601914"/>
            <a:ext cx="12192001" cy="804960"/>
          </a:xfrm>
          <a:prstGeom prst="rect">
            <a:avLst/>
          </a:prstGeom>
          <a:gradFill rotWithShape="0">
            <a:gsLst>
              <a:gs pos="26000">
                <a:srgbClr val="FFFFFF"/>
              </a:gs>
              <a:gs pos="100000">
                <a:srgbClr val="767171"/>
              </a:gs>
            </a:gsLst>
            <a:lin ang="10800000"/>
          </a:gradFill>
          <a:ln w="0">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pc="-1" dirty="0">
                <a:solidFill>
                  <a:srgbClr val="000000"/>
                </a:solidFill>
                <a:latin typeface="Calibri Light"/>
              </a:rPr>
              <a:t>Background – Internet Security</a:t>
            </a:r>
            <a:endParaRPr lang="en-US" sz="4000" spc="-1" dirty="0">
              <a:solidFill>
                <a:srgbClr val="000000"/>
              </a:solidFill>
              <a:latin typeface="Calibri"/>
            </a:endParaRPr>
          </a:p>
        </p:txBody>
      </p:sp>
    </p:spTree>
    <p:extLst>
      <p:ext uri="{BB962C8B-B14F-4D97-AF65-F5344CB8AC3E}">
        <p14:creationId xmlns:p14="http://schemas.microsoft.com/office/powerpoint/2010/main" val="256224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55297</TotalTime>
  <Words>20219</Words>
  <Application>Microsoft Office PowerPoint</Application>
  <PresentationFormat>Widescreen</PresentationFormat>
  <Paragraphs>1577</Paragraphs>
  <Slides>88</Slides>
  <Notes>79</Notes>
  <HiddenSlides>19</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88</vt:i4>
      </vt:variant>
    </vt:vector>
  </HeadingPairs>
  <TitlesOfParts>
    <vt:vector size="102" baseType="lpstr">
      <vt:lpstr>Arial</vt:lpstr>
      <vt:lpstr>Calibri</vt:lpstr>
      <vt:lpstr>Calibri Light</vt:lpstr>
      <vt:lpstr>HelveticaNeue-Light</vt:lpstr>
      <vt:lpstr>inherit</vt:lpstr>
      <vt:lpstr>Liberation Serif</vt:lpstr>
      <vt:lpstr>Merriweather</vt:lpstr>
      <vt:lpstr>Merriweather,Sans-Serif</vt:lpstr>
      <vt:lpstr>StarSymbol</vt:lpstr>
      <vt:lpstr>Symbol</vt:lpstr>
      <vt:lpstr>Times New Roman</vt:lpstr>
      <vt:lpstr>Wingdings</vt:lpstr>
      <vt:lpstr>Office Theme</vt:lpstr>
      <vt:lpstr>Office Theme</vt:lpstr>
      <vt:lpstr>Where is the Incentive? Rethinking Approaches to Security in Networks.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Dissertation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Incentivizing through prioritization of value: SLA-based Optimization Example</vt:lpstr>
      <vt:lpstr>PowerPoint Presentation</vt:lpstr>
      <vt:lpstr>PowerPoint Presentation</vt:lpstr>
      <vt:lpstr>PowerPoint Presentation</vt:lpstr>
      <vt:lpstr>PowerPoint Presentation</vt:lpstr>
      <vt:lpstr>Route Selection Based on SLA Cost:</vt:lpstr>
      <vt:lpstr>PowerPoint Presentation</vt:lpstr>
      <vt:lpstr>PowerPoint Presentation</vt:lpstr>
      <vt:lpstr>PowerPoint Presentation</vt:lpstr>
      <vt:lpstr>PowerPoint Presentation</vt:lpstr>
      <vt:lpstr>Comparing to global metrics:</vt:lpstr>
      <vt:lpstr>Global DB Network Requirements:</vt:lpstr>
      <vt:lpstr>Measuring Server Load:</vt:lpstr>
      <vt:lpstr>PowerPoint Presentation</vt:lpstr>
      <vt:lpstr>PowerPoint Presentation</vt:lpstr>
      <vt:lpstr>PowerPoint Presentation</vt:lpstr>
      <vt:lpstr>PowerPoint Presentation</vt:lpstr>
      <vt:lpstr>Questions?</vt:lpstr>
      <vt:lpstr>Background – Home Networks</vt:lpstr>
      <vt:lpstr>Prior Work</vt:lpstr>
      <vt:lpstr>PowerPoint Presentation</vt:lpstr>
      <vt:lpstr>PowerPoint Presentation</vt:lpstr>
      <vt:lpstr>Other Projects/ Efforts</vt:lpstr>
      <vt:lpstr>Other Projects/ Efforts</vt:lpstr>
      <vt:lpstr>Research Effort #3</vt:lpstr>
      <vt:lpstr>PowerPoint Presentation</vt:lpstr>
      <vt:lpstr>Research Effort #3</vt:lpstr>
      <vt:lpstr>Research Effort #3</vt:lpstr>
      <vt:lpstr>Research Effort #4</vt:lpstr>
      <vt:lpstr>Research Effort #4</vt:lpstr>
      <vt:lpstr>Timeline</vt:lpstr>
      <vt:lpstr>PowerPoint Presentation</vt:lpstr>
      <vt:lpstr>Research Effort #4</vt:lpstr>
      <vt:lpstr>PowerPoint Presentation</vt:lpstr>
      <vt:lpstr>PowerPoint Presentation</vt:lpstr>
      <vt:lpstr>Mongodb Data Structure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TCP Cyber Club</dc:title>
  <dc:subject/>
  <dc:creator>Karl Olson</dc:creator>
  <dc:description/>
  <cp:lastModifiedBy>Karl Olson</cp:lastModifiedBy>
  <cp:revision>52</cp:revision>
  <cp:lastPrinted>2024-02-28T17:37:18Z</cp:lastPrinted>
  <dcterms:created xsi:type="dcterms:W3CDTF">2021-10-01T18:01:16Z</dcterms:created>
  <dcterms:modified xsi:type="dcterms:W3CDTF">2024-02-29T17:23:29Z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30</vt:i4>
  </property>
  <property fmtid="{D5CDD505-2E9C-101B-9397-08002B2CF9AE}" pid="4" name="PresentationFormat">
    <vt:lpwstr>Widescreen</vt:lpwstr>
  </property>
  <property fmtid="{D5CDD505-2E9C-101B-9397-08002B2CF9AE}" pid="5" name="Slides">
    <vt:i4>72</vt:i4>
  </property>
</Properties>
</file>